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448" r:id="rId1"/>
    <p:sldMasterId id="2147484485" r:id="rId2"/>
  </p:sldMasterIdLst>
  <p:notesMasterIdLst>
    <p:notesMasterId r:id="rId3"/>
  </p:notesMasterIdLst>
  <p:sldIdLst>
    <p:sldId id="633" r:id="rId4"/>
    <p:sldId id="637" r:id="rId5"/>
    <p:sldId id="640" r:id="rId6"/>
    <p:sldId id="643" r:id="rId7"/>
    <p:sldId id="646" r:id="rId8"/>
    <p:sldId id="649" r:id="rId9"/>
    <p:sldId id="652" r:id="rId10"/>
    <p:sldId id="655" r:id="rId11"/>
    <p:sldId id="658" r:id="rId12"/>
    <p:sldId id="661" r:id="rId13"/>
    <p:sldId id="664" r:id="rId14"/>
    <p:sldId id="667" r:id="rId15"/>
    <p:sldId id="670" r:id="rId16"/>
    <p:sldId id="673" r:id="rId17"/>
    <p:sldId id="676" r:id="rId18"/>
    <p:sldId id="679" r:id="rId19"/>
    <p:sldId id="682" r:id="rId20"/>
    <p:sldId id="685" r:id="rId21"/>
    <p:sldId id="688" r:id="rId22"/>
    <p:sldId id="691" r:id="rId23"/>
    <p:sldId id="694" r:id="rId24"/>
    <p:sldId id="697" r:id="rId25"/>
    <p:sldId id="700" r:id="rId26"/>
    <p:sldId id="703" r:id="rId27"/>
    <p:sldId id="706" r:id="rId28"/>
    <p:sldId id="709" r:id="rId29"/>
    <p:sldId id="712" r:id="rId30"/>
    <p:sldId id="715"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 id="2147484493" r:id="rId8"/>
    <p:sldLayoutId id="2147484494" r:id="rId9"/>
    <p:sldLayoutId id="2147484495" r:id="rId10"/>
    <p:sldLayoutId id="2147484496"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3.xml"/><Relationship Id="rId2" Type="http://schemas.openxmlformats.org/officeDocument/2006/relationships/tags" Target="../tags/tag434.xml"/><Relationship Id="rId3" Type="http://schemas.openxmlformats.org/officeDocument/2006/relationships/tags" Target="../tags/tag435.xml"/><Relationship Id="rId4" Type="http://schemas.openxmlformats.org/officeDocument/2006/relationships/tags" Target="../tags/tag436.xml"/><Relationship Id="rId5" Type="http://schemas.openxmlformats.org/officeDocument/2006/relationships/tags" Target="../tags/tag437.xml"/><Relationship Id="rId6" Type="http://schemas.openxmlformats.org/officeDocument/2006/relationships/tags" Target="../tags/tag438.xml"/><Relationship Id="rId7" Type="http://schemas.openxmlformats.org/officeDocument/2006/relationships/tags" Target="../tags/tag439.xml"/><Relationship Id="rId8" Type="http://schemas.openxmlformats.org/officeDocument/2006/relationships/tags" Target="../tags/tag440.xml"/><Relationship Id="rId9" Type="http://schemas.openxmlformats.org/officeDocument/2006/relationships/tags" Target="../tags/tag441.xml"/><Relationship Id="rId10" Type="http://schemas.openxmlformats.org/officeDocument/2006/relationships/tags" Target="../tags/tag442.xml"/><Relationship Id="rId11" Type="http://schemas.openxmlformats.org/officeDocument/2006/relationships/tags" Target="../tags/tag443.xml"/><Relationship Id="rId12" Type="http://schemas.openxmlformats.org/officeDocument/2006/relationships/tags" Target="../tags/tag444.xml"/><Relationship Id="rId13" Type="http://schemas.openxmlformats.org/officeDocument/2006/relationships/tags" Target="../tags/tag445.xml"/><Relationship Id="rId14" Type="http://schemas.openxmlformats.org/officeDocument/2006/relationships/tags" Target="../tags/tag446.xml"/><Relationship Id="rId15" Type="http://schemas.openxmlformats.org/officeDocument/2006/relationships/tags" Target="../tags/tag447.xml"/><Relationship Id="rId16" Type="http://schemas.openxmlformats.org/officeDocument/2006/relationships/tags" Target="../tags/tag448.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61.xml"/><Relationship Id="rId2" Type="http://schemas.openxmlformats.org/officeDocument/2006/relationships/tags" Target="../tags/tag462.xml"/><Relationship Id="rId3" Type="http://schemas.openxmlformats.org/officeDocument/2006/relationships/tags" Target="../tags/tag463.xml"/><Relationship Id="rId4" Type="http://schemas.openxmlformats.org/officeDocument/2006/relationships/tags" Target="../tags/tag464.xml"/><Relationship Id="rId5" Type="http://schemas.openxmlformats.org/officeDocument/2006/relationships/tags" Target="../tags/tag465.xml"/><Relationship Id="rId6" Type="http://schemas.openxmlformats.org/officeDocument/2006/relationships/tags" Target="../tags/tag466.xml"/><Relationship Id="rId7" Type="http://schemas.openxmlformats.org/officeDocument/2006/relationships/tags" Target="../tags/tag467.xml"/><Relationship Id="rId8" Type="http://schemas.openxmlformats.org/officeDocument/2006/relationships/tags" Target="../tags/tag468.xml"/><Relationship Id="rId9" Type="http://schemas.openxmlformats.org/officeDocument/2006/relationships/tags" Target="../tags/tag469.xml"/><Relationship Id="rId10" Type="http://schemas.openxmlformats.org/officeDocument/2006/relationships/tags" Target="../tags/tag470.xml"/><Relationship Id="rId11" Type="http://schemas.openxmlformats.org/officeDocument/2006/relationships/tags" Target="../tags/tag471.xml"/><Relationship Id="rId12" Type="http://schemas.openxmlformats.org/officeDocument/2006/relationships/tags" Target="../tags/tag472.xml"/><Relationship Id="rId13" Type="http://schemas.openxmlformats.org/officeDocument/2006/relationships/tags" Target="../tags/tag473.xml"/><Relationship Id="rId14" Type="http://schemas.openxmlformats.org/officeDocument/2006/relationships/tags" Target="../tags/tag474.xml"/><Relationship Id="rId15" Type="http://schemas.openxmlformats.org/officeDocument/2006/relationships/tags" Target="../tags/tag475.xml"/><Relationship Id="rId16" Type="http://schemas.openxmlformats.org/officeDocument/2006/relationships/tags" Target="../tags/tag476.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77.xml"/><Relationship Id="rId2" Type="http://schemas.openxmlformats.org/officeDocument/2006/relationships/tags" Target="../tags/tag478.xml"/><Relationship Id="rId3" Type="http://schemas.openxmlformats.org/officeDocument/2006/relationships/tags" Target="../tags/tag479.xml"/><Relationship Id="rId4" Type="http://schemas.openxmlformats.org/officeDocument/2006/relationships/tags" Target="../tags/tag480.xml"/><Relationship Id="rId5" Type="http://schemas.openxmlformats.org/officeDocument/2006/relationships/tags" Target="../tags/tag481.xml"/><Relationship Id="rId6" Type="http://schemas.openxmlformats.org/officeDocument/2006/relationships/tags" Target="../tags/tag482.xml"/><Relationship Id="rId7" Type="http://schemas.openxmlformats.org/officeDocument/2006/relationships/tags" Target="../tags/tag483.xml"/><Relationship Id="rId8" Type="http://schemas.openxmlformats.org/officeDocument/2006/relationships/tags" Target="../tags/tag484.xml"/><Relationship Id="rId9" Type="http://schemas.openxmlformats.org/officeDocument/2006/relationships/tags" Target="../tags/tag485.xml"/><Relationship Id="rId10" Type="http://schemas.openxmlformats.org/officeDocument/2006/relationships/tags" Target="../tags/tag486.xml"/><Relationship Id="rId11" Type="http://schemas.openxmlformats.org/officeDocument/2006/relationships/tags" Target="../tags/tag487.xml"/><Relationship Id="rId12" Type="http://schemas.openxmlformats.org/officeDocument/2006/relationships/tags" Target="../tags/tag488.xml"/><Relationship Id="rId13" Type="http://schemas.openxmlformats.org/officeDocument/2006/relationships/tags" Target="../tags/tag489.xml"/><Relationship Id="rId14" Type="http://schemas.openxmlformats.org/officeDocument/2006/relationships/tags" Target="../tags/tag490.xml"/><Relationship Id="rId15" Type="http://schemas.openxmlformats.org/officeDocument/2006/relationships/tags" Target="../tags/tag491.xml"/><Relationship Id="rId16" Type="http://schemas.openxmlformats.org/officeDocument/2006/relationships/tags" Target="../tags/tag492.xml"/><Relationship Id="rId17" Type="http://schemas.openxmlformats.org/officeDocument/2006/relationships/tags" Target="../tags/tag493.xml"/><Relationship Id="rId18" Type="http://schemas.openxmlformats.org/officeDocument/2006/relationships/tags" Target="../tags/tag494.xml"/><Relationship Id="rId19" Type="http://schemas.openxmlformats.org/officeDocument/2006/relationships/tags" Target="../tags/tag495.xml"/><Relationship Id="rId20" Type="http://schemas.openxmlformats.org/officeDocument/2006/relationships/tags" Target="../tags/tag496.xml"/><Relationship Id="rId21" Type="http://schemas.openxmlformats.org/officeDocument/2006/relationships/tags" Target="../tags/tag497.xml"/><Relationship Id="rId22" Type="http://schemas.openxmlformats.org/officeDocument/2006/relationships/tags" Target="../tags/tag498.xml"/><Relationship Id="rId23" Type="http://schemas.openxmlformats.org/officeDocument/2006/relationships/tags" Target="../tags/tag499.xml"/><Relationship Id="rId24" Type="http://schemas.openxmlformats.org/officeDocument/2006/relationships/tags" Target="../tags/tag500.xml"/><Relationship Id="rId25" Type="http://schemas.openxmlformats.org/officeDocument/2006/relationships/tags" Target="../tags/tag501.xml"/><Relationship Id="rId26" Type="http://schemas.openxmlformats.org/officeDocument/2006/relationships/tags" Target="../tags/tag502.xml"/><Relationship Id="rId27" Type="http://schemas.openxmlformats.org/officeDocument/2006/relationships/tags" Target="../tags/tag503.xml"/><Relationship Id="rId28" Type="http://schemas.openxmlformats.org/officeDocument/2006/relationships/tags" Target="../tags/tag504.xml"/><Relationship Id="rId29" Type="http://schemas.openxmlformats.org/officeDocument/2006/relationships/tags" Target="../tags/tag505.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506.xml"/><Relationship Id="rId2" Type="http://schemas.openxmlformats.org/officeDocument/2006/relationships/tags" Target="../tags/tag507.xml"/><Relationship Id="rId3" Type="http://schemas.openxmlformats.org/officeDocument/2006/relationships/tags" Target="../tags/tag50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509.xml"/><Relationship Id="rId2" Type="http://schemas.openxmlformats.org/officeDocument/2006/relationships/tags" Target="../tags/tag510.xml"/><Relationship Id="rId3" Type="http://schemas.openxmlformats.org/officeDocument/2006/relationships/tags" Target="../tags/tag511.xml"/><Relationship Id="rId4" Type="http://schemas.openxmlformats.org/officeDocument/2006/relationships/tags" Target="../tags/tag512.xml"/><Relationship Id="rId5" Type="http://schemas.openxmlformats.org/officeDocument/2006/relationships/tags" Target="../tags/tag513.xml"/><Relationship Id="rId6" Type="http://schemas.openxmlformats.org/officeDocument/2006/relationships/tags" Target="../tags/tag514.xml"/><Relationship Id="rId7" Type="http://schemas.openxmlformats.org/officeDocument/2006/relationships/tags" Target="../tags/tag515.xml"/><Relationship Id="rId8" Type="http://schemas.openxmlformats.org/officeDocument/2006/relationships/tags" Target="../tags/tag516.xml"/><Relationship Id="rId9" Type="http://schemas.openxmlformats.org/officeDocument/2006/relationships/tags" Target="../tags/tag517.xml"/><Relationship Id="rId10" Type="http://schemas.openxmlformats.org/officeDocument/2006/relationships/tags" Target="../tags/tag518.xml"/><Relationship Id="rId11" Type="http://schemas.openxmlformats.org/officeDocument/2006/relationships/tags" Target="../tags/tag519.xml"/><Relationship Id="rId12" Type="http://schemas.openxmlformats.org/officeDocument/2006/relationships/tags" Target="../tags/tag52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521.xml"/><Relationship Id="rId2" Type="http://schemas.openxmlformats.org/officeDocument/2006/relationships/tags" Target="../tags/tag522.xml"/><Relationship Id="rId3" Type="http://schemas.openxmlformats.org/officeDocument/2006/relationships/tags" Target="../tags/tag523.xml"/><Relationship Id="rId4" Type="http://schemas.openxmlformats.org/officeDocument/2006/relationships/tags" Target="../tags/tag524.xml"/><Relationship Id="rId5" Type="http://schemas.openxmlformats.org/officeDocument/2006/relationships/tags" Target="../tags/tag525.xml"/><Relationship Id="rId6" Type="http://schemas.openxmlformats.org/officeDocument/2006/relationships/tags" Target="../tags/tag526.xml"/><Relationship Id="rId7" Type="http://schemas.openxmlformats.org/officeDocument/2006/relationships/tags" Target="../tags/tag527.xml"/><Relationship Id="rId8" Type="http://schemas.openxmlformats.org/officeDocument/2006/relationships/tags" Target="../tags/tag528.xml"/><Relationship Id="rId9" Type="http://schemas.openxmlformats.org/officeDocument/2006/relationships/tags" Target="../tags/tag529.xml"/><Relationship Id="rId10" Type="http://schemas.openxmlformats.org/officeDocument/2006/relationships/tags" Target="../tags/tag530.xml"/><Relationship Id="rId11" Type="http://schemas.openxmlformats.org/officeDocument/2006/relationships/tags" Target="../tags/tag531.xml"/><Relationship Id="rId12" Type="http://schemas.openxmlformats.org/officeDocument/2006/relationships/tags" Target="../tags/tag53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33.xml"/><Relationship Id="rId2" Type="http://schemas.openxmlformats.org/officeDocument/2006/relationships/tags" Target="../tags/tag534.xml"/><Relationship Id="rId3" Type="http://schemas.openxmlformats.org/officeDocument/2006/relationships/tags" Target="../tags/tag535.xml"/><Relationship Id="rId4" Type="http://schemas.openxmlformats.org/officeDocument/2006/relationships/tags" Target="../tags/tag536.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37.xml"/><Relationship Id="rId2" Type="http://schemas.openxmlformats.org/officeDocument/2006/relationships/tags" Target="../tags/tag538.xml"/><Relationship Id="rId3" Type="http://schemas.openxmlformats.org/officeDocument/2006/relationships/tags" Target="../tags/tag539.xml"/><Relationship Id="rId4" Type="http://schemas.openxmlformats.org/officeDocument/2006/relationships/tags" Target="../tags/tag540.xml"/><Relationship Id="rId5" Type="http://schemas.openxmlformats.org/officeDocument/2006/relationships/tags" Target="../tags/tag541.xml"/><Relationship Id="rId6" Type="http://schemas.openxmlformats.org/officeDocument/2006/relationships/tags" Target="../tags/tag542.xml"/><Relationship Id="rId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43.xml"/><Relationship Id="rId2" Type="http://schemas.openxmlformats.org/officeDocument/2006/relationships/tags" Target="../tags/tag544.xml"/><Relationship Id="rId3" Type="http://schemas.openxmlformats.org/officeDocument/2006/relationships/tags" Target="../tags/tag545.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46.xml"/><Relationship Id="rId2" Type="http://schemas.openxmlformats.org/officeDocument/2006/relationships/tags" Target="../tags/tag547.xml"/><Relationship Id="rId3" Type="http://schemas.openxmlformats.org/officeDocument/2006/relationships/tags" Target="../tags/tag548.xml"/><Relationship Id="rId4" Type="http://schemas.openxmlformats.org/officeDocument/2006/relationships/tags" Target="../tags/tag549.xml"/><Relationship Id="rId5" Type="http://schemas.openxmlformats.org/officeDocument/2006/relationships/tags" Target="../tags/tag550.xml"/><Relationship Id="rId6" Type="http://schemas.openxmlformats.org/officeDocument/2006/relationships/tags" Target="../tags/tag551.xml"/><Relationship Id="rId7" Type="http://schemas.openxmlformats.org/officeDocument/2006/relationships/tags" Target="../tags/tag552.xml"/><Relationship Id="rId8" Type="http://schemas.openxmlformats.org/officeDocument/2006/relationships/tags" Target="../tags/tag553.xml"/><Relationship Id="rId9" Type="http://schemas.openxmlformats.org/officeDocument/2006/relationships/tags" Target="../tags/tag554.xml"/><Relationship Id="rId10" Type="http://schemas.openxmlformats.org/officeDocument/2006/relationships/tags" Target="../tags/tag555.xml"/><Relationship Id="rId11" Type="http://schemas.openxmlformats.org/officeDocument/2006/relationships/tags" Target="../tags/tag556.xml"/><Relationship Id="rId12" Type="http://schemas.openxmlformats.org/officeDocument/2006/relationships/tags" Target="../tags/tag557.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58.xml"/><Relationship Id="rId2" Type="http://schemas.openxmlformats.org/officeDocument/2006/relationships/tags" Target="../tags/tag559.xml"/><Relationship Id="rId3" Type="http://schemas.openxmlformats.org/officeDocument/2006/relationships/tags" Target="../tags/tag560.xml"/><Relationship Id="rId4" Type="http://schemas.openxmlformats.org/officeDocument/2006/relationships/tags" Target="../tags/tag561.xml"/><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70.xml"/><Relationship Id="rId2" Type="http://schemas.openxmlformats.org/officeDocument/2006/relationships/tags" Target="../tags/tag571.xml"/><Relationship Id="rId3" Type="http://schemas.openxmlformats.org/officeDocument/2006/relationships/tags" Target="../tags/tag572.xml"/><Relationship Id="rId4" Type="http://schemas.openxmlformats.org/officeDocument/2006/relationships/tags" Target="../tags/tag573.xml"/><Relationship Id="rId5" Type="http://schemas.openxmlformats.org/officeDocument/2006/relationships/tags" Target="../tags/tag574.xml"/><Relationship Id="rId6" Type="http://schemas.openxmlformats.org/officeDocument/2006/relationships/tags" Target="../tags/tag575.xml"/><Relationship Id="rId7" Type="http://schemas.openxmlformats.org/officeDocument/2006/relationships/tags" Target="../tags/tag576.xml"/><Relationship Id="rId8" Type="http://schemas.openxmlformats.org/officeDocument/2006/relationships/tags" Target="../tags/tag577.xml"/><Relationship Id="rId9" Type="http://schemas.openxmlformats.org/officeDocument/2006/relationships/tags" Target="../tags/tag578.xml"/><Relationship Id="rId10" Type="http://schemas.openxmlformats.org/officeDocument/2006/relationships/tags" Target="../tags/tag579.xml"/><Relationship Id="rId11" Type="http://schemas.openxmlformats.org/officeDocument/2006/relationships/tags" Target="../tags/tag580.xml"/><Relationship Id="rId12" Type="http://schemas.openxmlformats.org/officeDocument/2006/relationships/tags" Target="../tags/tag58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82.xml"/><Relationship Id="rId2" Type="http://schemas.openxmlformats.org/officeDocument/2006/relationships/tags" Target="../tags/tag583.xml"/><Relationship Id="rId3" Type="http://schemas.openxmlformats.org/officeDocument/2006/relationships/tags" Target="../tags/tag584.xml"/><Relationship Id="rId4" Type="http://schemas.openxmlformats.org/officeDocument/2006/relationships/tags" Target="../tags/tag585.xml"/><Relationship Id="rId5" Type="http://schemas.openxmlformats.org/officeDocument/2006/relationships/tags" Target="../tags/tag586.xml"/><Relationship Id="rId6" Type="http://schemas.openxmlformats.org/officeDocument/2006/relationships/tags" Target="../tags/tag587.xml"/><Relationship Id="rId7" Type="http://schemas.openxmlformats.org/officeDocument/2006/relationships/tags" Target="../tags/tag588.xml"/><Relationship Id="rId8" Type="http://schemas.openxmlformats.org/officeDocument/2006/relationships/tags" Target="../tags/tag589.xml"/><Relationship Id="rId9" Type="http://schemas.openxmlformats.org/officeDocument/2006/relationships/tags" Target="../tags/tag590.xml"/><Relationship Id="rId10" Type="http://schemas.openxmlformats.org/officeDocument/2006/relationships/tags" Target="../tags/tag591.xml"/><Relationship Id="rId11" Type="http://schemas.openxmlformats.org/officeDocument/2006/relationships/tags" Target="../tags/tag592.xml"/><Relationship Id="rId12" Type="http://schemas.openxmlformats.org/officeDocument/2006/relationships/tags" Target="../tags/tag593.xml"/><Relationship Id="rId13" Type="http://schemas.openxmlformats.org/officeDocument/2006/relationships/tags" Target="../tags/tag594.xml"/><Relationship Id="rId14" Type="http://schemas.openxmlformats.org/officeDocument/2006/relationships/tags" Target="../tags/tag595.xml"/><Relationship Id="rId15" Type="http://schemas.openxmlformats.org/officeDocument/2006/relationships/tags" Target="../tags/tag596.xml"/><Relationship Id="rId16" Type="http://schemas.openxmlformats.org/officeDocument/2006/relationships/tags" Target="../tags/tag597.xml"/><Relationship Id="rId17" Type="http://schemas.openxmlformats.org/officeDocument/2006/relationships/tags" Target="../tags/tag598.xml"/><Relationship Id="rId18" Type="http://schemas.openxmlformats.org/officeDocument/2006/relationships/tags" Target="../tags/tag599.xml"/><Relationship Id="rId19" Type="http://schemas.openxmlformats.org/officeDocument/2006/relationships/tags" Target="../tags/tag600.xml"/><Relationship Id="rId20" Type="http://schemas.openxmlformats.org/officeDocument/2006/relationships/tags" Target="../tags/tag601.xml"/><Relationship Id="rId21" Type="http://schemas.openxmlformats.org/officeDocument/2006/relationships/tags" Target="../tags/tag602.xml"/><Relationship Id="rId22" Type="http://schemas.openxmlformats.org/officeDocument/2006/relationships/tags" Target="../tags/tag603.xml"/><Relationship Id="rId23" Type="http://schemas.openxmlformats.org/officeDocument/2006/relationships/tags" Target="../tags/tag604.xml"/><Relationship Id="rId24" Type="http://schemas.openxmlformats.org/officeDocument/2006/relationships/tags" Target="../tags/tag605.xml"/><Relationship Id="rId25" Type="http://schemas.openxmlformats.org/officeDocument/2006/relationships/tags" Target="../tags/tag606.xml"/><Relationship Id="rId26" Type="http://schemas.openxmlformats.org/officeDocument/2006/relationships/tags" Target="../tags/tag607.xml"/><Relationship Id="rId27" Type="http://schemas.openxmlformats.org/officeDocument/2006/relationships/tags" Target="../tags/tag608.xml"/><Relationship Id="rId28" Type="http://schemas.openxmlformats.org/officeDocument/2006/relationships/tags" Target="../tags/tag609.xml"/><Relationship Id="rId29" Type="http://schemas.openxmlformats.org/officeDocument/2006/relationships/tags" Target="../tags/tag610.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611.xml"/><Relationship Id="rId2" Type="http://schemas.openxmlformats.org/officeDocument/2006/relationships/tags" Target="../tags/tag612.xml"/><Relationship Id="rId3" Type="http://schemas.openxmlformats.org/officeDocument/2006/relationships/tags" Target="../tags/tag61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614.xml"/><Relationship Id="rId2" Type="http://schemas.openxmlformats.org/officeDocument/2006/relationships/tags" Target="../tags/tag615.xml"/><Relationship Id="rId3" Type="http://schemas.openxmlformats.org/officeDocument/2006/relationships/tags" Target="../tags/tag616.xml"/><Relationship Id="rId4" Type="http://schemas.openxmlformats.org/officeDocument/2006/relationships/tags" Target="../tags/tag617.xml"/><Relationship Id="rId5" Type="http://schemas.openxmlformats.org/officeDocument/2006/relationships/tags" Target="../tags/tag618.xml"/><Relationship Id="rId6" Type="http://schemas.openxmlformats.org/officeDocument/2006/relationships/tags" Target="../tags/tag619.xml"/><Relationship Id="rId7" Type="http://schemas.openxmlformats.org/officeDocument/2006/relationships/tags" Target="../tags/tag620.xml"/><Relationship Id="rId8" Type="http://schemas.openxmlformats.org/officeDocument/2006/relationships/tags" Target="../tags/tag621.xml"/><Relationship Id="rId9" Type="http://schemas.openxmlformats.org/officeDocument/2006/relationships/tags" Target="../tags/tag622.xml"/><Relationship Id="rId10" Type="http://schemas.openxmlformats.org/officeDocument/2006/relationships/tags" Target="../tags/tag623.xml"/><Relationship Id="rId11" Type="http://schemas.openxmlformats.org/officeDocument/2006/relationships/tags" Target="../tags/tag624.xml"/><Relationship Id="rId12" Type="http://schemas.openxmlformats.org/officeDocument/2006/relationships/tags" Target="../tags/tag625.xml"/><Relationship Id="rId13" Type="http://schemas.openxmlformats.org/officeDocument/2006/relationships/tags" Target="../tags/tag626.xml"/><Relationship Id="rId14" Type="http://schemas.openxmlformats.org/officeDocument/2006/relationships/tags" Target="../tags/tag627.xml"/><Relationship Id="rId15" Type="http://schemas.openxmlformats.org/officeDocument/2006/relationships/tags" Target="../tags/tag628.xml"/><Relationship Id="rId16" Type="http://schemas.openxmlformats.org/officeDocument/2006/relationships/tags" Target="../tags/tag629.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30.xml"/><Relationship Id="rId2" Type="http://schemas.openxmlformats.org/officeDocument/2006/relationships/tags" Target="../tags/tag631.xml"/><Relationship Id="rId3" Type="http://schemas.openxmlformats.org/officeDocument/2006/relationships/tags" Target="../tags/tag632.xml"/><Relationship Id="rId4" Type="http://schemas.openxmlformats.org/officeDocument/2006/relationships/tags" Target="../tags/tag633.xml"/><Relationship Id="rId5" Type="http://schemas.openxmlformats.org/officeDocument/2006/relationships/tags" Target="../tags/tag634.xml"/><Relationship Id="rId6" Type="http://schemas.openxmlformats.org/officeDocument/2006/relationships/tags" Target="../tags/tag635.xml"/><Relationship Id="rId7" Type="http://schemas.openxmlformats.org/officeDocument/2006/relationships/tags" Target="../tags/tag636.xml"/><Relationship Id="rId8" Type="http://schemas.openxmlformats.org/officeDocument/2006/relationships/tags" Target="../tags/tag637.xml"/><Relationship Id="rId9" Type="http://schemas.openxmlformats.org/officeDocument/2006/relationships/tags" Target="../tags/tag638.xml"/><Relationship Id="rId10" Type="http://schemas.openxmlformats.org/officeDocument/2006/relationships/tags" Target="../tags/tag639.xml"/><Relationship Id="rId11" Type="http://schemas.openxmlformats.org/officeDocument/2006/relationships/tags" Target="../tags/tag640.xml"/><Relationship Id="rId12" Type="http://schemas.openxmlformats.org/officeDocument/2006/relationships/tags" Target="../tags/tag64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42.xml"/><Relationship Id="rId2" Type="http://schemas.openxmlformats.org/officeDocument/2006/relationships/tags" Target="../tags/tag643.xml"/><Relationship Id="rId3" Type="http://schemas.openxmlformats.org/officeDocument/2006/relationships/tags" Target="../tags/tag644.xml"/><Relationship Id="rId4" Type="http://schemas.openxmlformats.org/officeDocument/2006/relationships/tags" Target="../tags/tag645.xml"/><Relationship Id="rId5" Type="http://schemas.openxmlformats.org/officeDocument/2006/relationships/tags" Target="../tags/tag646.xml"/><Relationship Id="rId6" Type="http://schemas.openxmlformats.org/officeDocument/2006/relationships/tags" Target="../tags/tag647.xml"/><Relationship Id="rId7" Type="http://schemas.openxmlformats.org/officeDocument/2006/relationships/tags" Target="../tags/tag648.xml"/><Relationship Id="rId8" Type="http://schemas.openxmlformats.org/officeDocument/2006/relationships/tags" Target="../tags/tag649.xml"/><Relationship Id="rId9" Type="http://schemas.openxmlformats.org/officeDocument/2006/relationships/tags" Target="../tags/tag650.xml"/><Relationship Id="rId10" Type="http://schemas.openxmlformats.org/officeDocument/2006/relationships/tags" Target="../tags/tag651.xml"/><Relationship Id="rId11" Type="http://schemas.openxmlformats.org/officeDocument/2006/relationships/tags" Target="../tags/tag652.xml"/><Relationship Id="rId12" Type="http://schemas.openxmlformats.org/officeDocument/2006/relationships/tags" Target="../tags/tag65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54.xml"/><Relationship Id="rId2" Type="http://schemas.openxmlformats.org/officeDocument/2006/relationships/tags" Target="../tags/tag655.xml"/><Relationship Id="rId3" Type="http://schemas.openxmlformats.org/officeDocument/2006/relationships/tags" Target="../tags/tag656.xml"/><Relationship Id="rId4" Type="http://schemas.openxmlformats.org/officeDocument/2006/relationships/tags" Target="../tags/tag657.xml"/><Relationship Id="rId5" Type="http://schemas.openxmlformats.org/officeDocument/2006/relationships/tags" Target="../tags/tag658.xml"/><Relationship Id="rId6" Type="http://schemas.openxmlformats.org/officeDocument/2006/relationships/tags" Target="../tags/tag659.xml"/><Relationship Id="rId7" Type="http://schemas.openxmlformats.org/officeDocument/2006/relationships/tags" Target="../tags/tag660.xml"/><Relationship Id="rId8" Type="http://schemas.openxmlformats.org/officeDocument/2006/relationships/tags" Target="../tags/tag661.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62.xml"/><Relationship Id="rId2" Type="http://schemas.openxmlformats.org/officeDocument/2006/relationships/tags" Target="../tags/tag663.xml"/><Relationship Id="rId3" Type="http://schemas.openxmlformats.org/officeDocument/2006/relationships/tags" Target="../tags/tag66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65.xml"/><Relationship Id="rId2" Type="http://schemas.openxmlformats.org/officeDocument/2006/relationships/tags" Target="../tags/tag666.xml"/><Relationship Id="rId3" Type="http://schemas.openxmlformats.org/officeDocument/2006/relationships/tags" Target="../tags/tag667.xml"/><Relationship Id="rId4" Type="http://schemas.openxmlformats.org/officeDocument/2006/relationships/tags" Target="../tags/tag668.xml"/><Relationship Id="rId5" Type="http://schemas.openxmlformats.org/officeDocument/2006/relationships/tags" Target="../tags/tag669.xml"/><Relationship Id="rId6" Type="http://schemas.openxmlformats.org/officeDocument/2006/relationships/tags" Target="../tags/tag670.xml"/><Relationship Id="rId7" Type="http://schemas.openxmlformats.org/officeDocument/2006/relationships/tags" Target="../tags/tag671.xml"/><Relationship Id="rId8" Type="http://schemas.openxmlformats.org/officeDocument/2006/relationships/tags" Target="../tags/tag672.xml"/><Relationship Id="rId9" Type="http://schemas.openxmlformats.org/officeDocument/2006/relationships/tags" Target="../tags/tag673.xml"/><Relationship Id="rId10" Type="http://schemas.openxmlformats.org/officeDocument/2006/relationships/tags" Target="../tags/tag674.xml"/><Relationship Id="rId11" Type="http://schemas.openxmlformats.org/officeDocument/2006/relationships/tags" Target="../tags/tag675.xml"/><Relationship Id="rId12" Type="http://schemas.openxmlformats.org/officeDocument/2006/relationships/tags" Target="../tags/tag67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77.xml"/><Relationship Id="rId2" Type="http://schemas.openxmlformats.org/officeDocument/2006/relationships/tags" Target="../tags/tag678.xml"/><Relationship Id="rId3" Type="http://schemas.openxmlformats.org/officeDocument/2006/relationships/tags" Target="../tags/tag679.xml"/><Relationship Id="rId4" Type="http://schemas.openxmlformats.org/officeDocument/2006/relationships/tags" Target="../tags/tag680.xml"/><Relationship Id="rId5" Type="http://schemas.openxmlformats.org/officeDocument/2006/relationships/tags" Target="../tags/tag681.xml"/><Relationship Id="rId6" Type="http://schemas.openxmlformats.org/officeDocument/2006/relationships/tags" Target="../tags/tag682.xml"/><Relationship Id="rId7" Type="http://schemas.openxmlformats.org/officeDocument/2006/relationships/tags" Target="../tags/tag683.xml"/><Relationship Id="rId8" Type="http://schemas.openxmlformats.org/officeDocument/2006/relationships/tags" Target="../tags/tag684.xml"/><Relationship Id="rId9" Type="http://schemas.openxmlformats.org/officeDocument/2006/relationships/tags" Target="../tags/tag685.xml"/><Relationship Id="rId10" Type="http://schemas.openxmlformats.org/officeDocument/2006/relationships/tags" Target="../tags/tag686.xml"/><Relationship Id="rId11" Type="http://schemas.openxmlformats.org/officeDocument/2006/relationships/tags" Target="../tags/tag687.xml"/><Relationship Id="rId12" Type="http://schemas.openxmlformats.org/officeDocument/2006/relationships/tags" Target="../tags/tag68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89.xml"/><Relationship Id="rId2" Type="http://schemas.openxmlformats.org/officeDocument/2006/relationships/tags" Target="../tags/tag690.xml"/><Relationship Id="rId3" Type="http://schemas.openxmlformats.org/officeDocument/2006/relationships/tags" Target="../tags/tag691.xml"/><Relationship Id="rId4" Type="http://schemas.openxmlformats.org/officeDocument/2006/relationships/tags" Target="../tags/tag692.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93.xml"/><Relationship Id="rId2" Type="http://schemas.openxmlformats.org/officeDocument/2006/relationships/tags" Target="../tags/tag694.xml"/><Relationship Id="rId3" Type="http://schemas.openxmlformats.org/officeDocument/2006/relationships/tags" Target="../tags/tag695.xml"/><Relationship Id="rId4" Type="http://schemas.openxmlformats.org/officeDocument/2006/relationships/tags" Target="../tags/tag696.xml"/><Relationship Id="rId5" Type="http://schemas.openxmlformats.org/officeDocument/2006/relationships/tags" Target="../tags/tag697.xml"/><Relationship Id="rId6" Type="http://schemas.openxmlformats.org/officeDocument/2006/relationships/tags" Target="../tags/tag698.xml"/><Relationship Id="rId7" Type="http://schemas.openxmlformats.org/officeDocument/2006/relationships/tags" Target="../tags/tag699.xml"/><Relationship Id="rId8" Type="http://schemas.openxmlformats.org/officeDocument/2006/relationships/tags" Target="../tags/tag700.xml"/><Relationship Id="rId9" Type="http://schemas.openxmlformats.org/officeDocument/2006/relationships/tags" Target="../tags/tag701.xml"/><Relationship Id="rId10" Type="http://schemas.openxmlformats.org/officeDocument/2006/relationships/tags" Target="../tags/tag702.xml"/><Relationship Id="rId11" Type="http://schemas.openxmlformats.org/officeDocument/2006/relationships/tags" Target="../tags/tag703.xml"/><Relationship Id="rId12" Type="http://schemas.openxmlformats.org/officeDocument/2006/relationships/tags" Target="../tags/tag704.xml"/><Relationship Id="rId13" Type="http://schemas.openxmlformats.org/officeDocument/2006/relationships/tags" Target="../tags/tag705.xml"/><Relationship Id="rId14" Type="http://schemas.openxmlformats.org/officeDocument/2006/relationships/tags" Target="../tags/tag706.xml"/><Relationship Id="rId15" Type="http://schemas.openxmlformats.org/officeDocument/2006/relationships/tags" Target="../tags/tag707.xml"/><Relationship Id="rId16" Type="http://schemas.openxmlformats.org/officeDocument/2006/relationships/tags" Target="../tags/tag708.xml"/><Relationship Id="rId17" Type="http://schemas.openxmlformats.org/officeDocument/2006/relationships/tags" Target="../tags/tag709.xml"/><Relationship Id="rId18" Type="http://schemas.openxmlformats.org/officeDocument/2006/relationships/tags" Target="../tags/tag710.xml"/><Relationship Id="rId1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711.xml"/><Relationship Id="rId2" Type="http://schemas.openxmlformats.org/officeDocument/2006/relationships/tags" Target="../tags/tag712.xml"/><Relationship Id="rId3" Type="http://schemas.openxmlformats.org/officeDocument/2006/relationships/tags" Target="../tags/tag713.xml"/><Relationship Id="rId4" Type="http://schemas.openxmlformats.org/officeDocument/2006/relationships/tags" Target="../tags/tag714.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2024年物流仓储行业的高效供应链解决方案</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物流仓储行业的发展趋势</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高效供应链解决方案的要素</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高效供应链解决方案的应用场景</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高效供应链解决方案的挑战与对策</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未来高效供应链解决方案的发展方向</a:t>
            </a:r>
            <a:endParaRPr altLang="en-US" b="1" dirty="0" sz="2800" lang="zh-CN" spc="300">
              <a:solidFill>
                <a:schemeClr val="bg1"/>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2" name="标题"/>
          <p:cNvSpPr>
            <a:spLocks noGrp="1"/>
          </p:cNvSpPr>
          <p:nvPr>
            <p:ph type="title"/>
            <p:custDataLst>
              <p:tags r:id="rId1"/>
            </p:custDataLst>
          </p:nvPr>
        </p:nvSpPr>
        <p:spPr/>
        <p:txBody>
          <a:bodyPr/>
          <a:p>
            <a:r>
              <a:rPr altLang="en-US" dirty="0" lang="zh-CN"/>
              <a:t>物流仓储行业的发展趋势</a:t>
            </a:r>
            <a:endParaRPr altLang="en-US" dirty="0" lang="zh-CN"/>
          </a:p>
        </p:txBody>
      </p:sp>
      <p:sp>
        <p:nvSpPr>
          <p:cNvPr id="1049794"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72" name="标题 1"/>
          <p:cNvSpPr>
            <a:spLocks noGrp="1"/>
          </p:cNvSpPr>
          <p:nvPr>
            <p:ph type="title"/>
          </p:nvPr>
        </p:nvSpPr>
        <p:spPr/>
        <p:txBody>
          <a:bodyPr/>
          <a:p>
            <a:r>
              <a:rPr altLang="en-US" lang="zh-CN"/>
              <a:t>智能化和自动化技术的应用</a:t>
            </a:r>
            <a:endParaRPr altLang="en-US" lang="zh-CN"/>
          </a:p>
        </p:txBody>
      </p:sp>
      <p:sp>
        <p:nvSpPr>
          <p:cNvPr id="105057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数据分析技术：精准预测市场需求和库存量</a:t>
            </a:r>
            <a:endParaRPr altLang="zh-CN" dirty="0" lang="en-US">
              <a:solidFill>
                <a:schemeClr val="dk1">
                  <a:lumMod val="80000"/>
                  <a:lumOff val="20000"/>
                </a:schemeClr>
              </a:solidFill>
              <a:latin typeface="+mn-ea"/>
              <a:sym typeface="+mn-ea"/>
            </a:endParaRPr>
          </a:p>
        </p:txBody>
      </p:sp>
      <p:sp>
        <p:nvSpPr>
          <p:cNvPr id="105058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自动化设备：提高物流仓储的作业效率</a:t>
            </a:r>
            <a:endParaRPr altLang="en-US" dirty="0" lang="zh-CN">
              <a:solidFill>
                <a:schemeClr val="dk1">
                  <a:lumMod val="80000"/>
                  <a:lumOff val="20000"/>
                </a:schemeClr>
              </a:solidFill>
              <a:latin typeface="+mn-ea"/>
              <a:sym typeface="+mn-ea"/>
            </a:endParaRPr>
          </a:p>
        </p:txBody>
      </p:sp>
      <p:sp>
        <p:nvSpPr>
          <p:cNvPr id="105059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智能化系统：实现智能调度和优化管理</a:t>
            </a:r>
            <a:endParaRPr altLang="en-US" dirty="0" lang="zh-CN">
              <a:solidFill>
                <a:schemeClr val="dk1">
                  <a:lumMod val="80000"/>
                  <a:lumOff val="20000"/>
                </a:schemeClr>
              </a:solidFill>
              <a:latin typeface="+mn-ea"/>
              <a:sym typeface="+mn-ea"/>
            </a:endParaRPr>
          </a:p>
        </p:txBody>
      </p:sp>
      <p:sp>
        <p:nvSpPr>
          <p:cNvPr id="105059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物联网技术：实现物流信息的实时跟踪与监控</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42" name="标题 1"/>
          <p:cNvSpPr>
            <a:spLocks noGrp="1"/>
          </p:cNvSpPr>
          <p:nvPr>
            <p:ph type="title"/>
          </p:nvPr>
        </p:nvSpPr>
        <p:spPr/>
        <p:txBody>
          <a:bodyPr/>
          <a:p>
            <a:r>
              <a:rPr altLang="en-US" lang="zh-CN"/>
              <a:t>供应链协同和信息共享的重要性</a:t>
            </a:r>
            <a:endParaRPr altLang="en-US" lang="zh-CN"/>
          </a:p>
        </p:txBody>
      </p:sp>
      <p:sp>
        <p:nvSpPr>
          <p:cNvPr id="105064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提升物流效率：通过供应链协同和信息共享，企业可以更好地协调各个环节，减少物流过程中的冗余和浪费，提高物流效率。</a:t>
            </a:r>
            <a:endParaRPr altLang="en-US" dirty="0" sz="1200" lang="zh-CN" spc="150">
              <a:solidFill>
                <a:schemeClr val="tx1">
                  <a:lumMod val="85000"/>
                  <a:lumOff val="15000"/>
                </a:schemeClr>
              </a:solidFill>
              <a:latin typeface="+mn-ea"/>
              <a:sym typeface="+mn-ea"/>
            </a:endParaRPr>
          </a:p>
        </p:txBody>
      </p:sp>
      <p:sp>
        <p:nvSpPr>
          <p:cNvPr id="105064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4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降低成本：通过信息共享，企业可以实时了解各个环节的库存和需求情况，避免库存积压和浪费，降低库存成本。</a:t>
            </a:r>
            <a:endParaRPr altLang="en-US" dirty="0" sz="1200" lang="zh-CN" spc="150">
              <a:solidFill>
                <a:schemeClr val="tx1">
                  <a:lumMod val="85000"/>
                  <a:lumOff val="15000"/>
                </a:schemeClr>
              </a:solidFill>
              <a:latin typeface="+mn-ea"/>
              <a:sym typeface="+mn-ea"/>
            </a:endParaRPr>
          </a:p>
        </p:txBody>
      </p:sp>
      <p:sp>
        <p:nvSpPr>
          <p:cNvPr id="105065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增强客户体验：通过供应链协同和信息共享，企业可以更好地满足客户需求，提高客户满意度，增强客户忠诚度。</a:t>
            </a:r>
            <a:endParaRPr altLang="en-US" dirty="0" sz="1200" lang="zh-CN" spc="150">
              <a:solidFill>
                <a:schemeClr val="tx1">
                  <a:lumMod val="85000"/>
                  <a:lumOff val="15000"/>
                </a:schemeClr>
              </a:solidFill>
              <a:latin typeface="+mn-ea"/>
              <a:sym typeface="+mn-ea"/>
            </a:endParaRPr>
          </a:p>
        </p:txBody>
      </p:sp>
      <p:sp>
        <p:nvSpPr>
          <p:cNvPr id="105065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提高竞争力：在物流仓储行业中，供应链协同和信息共享已经成为企业核心竞争力的重要组成部分，能够提高企业在市场中的竞争力和地位。</a:t>
            </a:r>
            <a:endParaRPr altLang="en-US" dirty="0" sz="1200" lang="zh-CN" spc="150">
              <a:solidFill>
                <a:schemeClr val="tx1">
                  <a:lumMod val="85000"/>
                  <a:lumOff val="15000"/>
                </a:schemeClr>
              </a:solidFill>
              <a:latin typeface="+mn-ea"/>
              <a:sym typeface="+mn-ea"/>
            </a:endParaRPr>
          </a:p>
        </p:txBody>
      </p:sp>
      <p:sp>
        <p:nvSpPr>
          <p:cNvPr id="105066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704" name="标题 1"/>
          <p:cNvSpPr>
            <a:spLocks noGrp="1"/>
          </p:cNvSpPr>
          <p:nvPr>
            <p:ph type="title"/>
          </p:nvPr>
        </p:nvSpPr>
        <p:spPr/>
        <p:txBody>
          <a:bodyPr/>
          <a:p>
            <a:r>
              <a:rPr altLang="en-US" lang="zh-CN"/>
              <a:t>绿色环保和可持续发展要求</a:t>
            </a:r>
            <a:endParaRPr altLang="en-US" lang="zh-CN"/>
          </a:p>
        </p:txBody>
      </p:sp>
      <p:sp>
        <p:nvSpPr>
          <p:cNvPr id="10507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环保法规将更加严格，企业需要采取有效措施来降低污染排放。</a:t>
            </a:r>
            <a:endParaRPr altLang="zh-CN" dirty="0" lang="en-US">
              <a:solidFill>
                <a:schemeClr val="dk1">
                  <a:lumMod val="80000"/>
                  <a:lumOff val="20000"/>
                </a:schemeClr>
              </a:solidFill>
              <a:latin typeface="+mn-ea"/>
              <a:sym typeface="+mn-ea"/>
            </a:endParaRPr>
          </a:p>
        </p:txBody>
      </p:sp>
      <p:sp>
        <p:nvSpPr>
          <p:cNvPr id="10507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物流仓储行业将更加注重绿色环保，减少对环境的负面影响。</a:t>
            </a:r>
            <a:endParaRPr altLang="en-US" dirty="0" lang="zh-CN">
              <a:solidFill>
                <a:schemeClr val="dk1">
                  <a:lumMod val="80000"/>
                  <a:lumOff val="20000"/>
                </a:schemeClr>
              </a:solidFill>
              <a:latin typeface="+mn-ea"/>
              <a:sym typeface="+mn-ea"/>
            </a:endParaRPr>
          </a:p>
        </p:txBody>
      </p:sp>
      <p:sp>
        <p:nvSpPr>
          <p:cNvPr id="10507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可持续发展将成为行业的重要战略目标，推动企业实现长期发展。</a:t>
            </a:r>
            <a:endParaRPr altLang="en-US" dirty="0" lang="zh-CN">
              <a:solidFill>
                <a:schemeClr val="dk1">
                  <a:lumMod val="80000"/>
                  <a:lumOff val="20000"/>
                </a:schemeClr>
              </a:solidFill>
              <a:latin typeface="+mn-ea"/>
              <a:sym typeface="+mn-ea"/>
            </a:endParaRPr>
          </a:p>
        </p:txBody>
      </p:sp>
      <p:sp>
        <p:nvSpPr>
          <p:cNvPr id="10507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绿色供应链管理将成为行业趋势，企业需要建立完善的绿色供应链体系。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74" name="标题 1"/>
          <p:cNvSpPr>
            <a:spLocks noGrp="1"/>
          </p:cNvSpPr>
          <p:nvPr>
            <p:ph type="title"/>
          </p:nvPr>
        </p:nvSpPr>
        <p:spPr/>
        <p:txBody>
          <a:bodyPr/>
          <a:p>
            <a:r>
              <a:rPr altLang="en-US" lang="zh-CN"/>
              <a:t>电商和快递行业的快速发展</a:t>
            </a:r>
            <a:endParaRPr altLang="en-US" lang="zh-CN"/>
          </a:p>
        </p:txBody>
      </p:sp>
      <p:sp>
        <p:nvSpPr>
          <p:cNvPr id="105077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7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8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8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8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8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9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9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9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9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79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0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0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0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0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1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1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电商行业规模不断扩大，快递业务量持续增长</a:t>
            </a:r>
            <a:endParaRPr altLang="en-US" dirty="0" sz="1200" lang="zh-CN" spc="150">
              <a:solidFill>
                <a:schemeClr val="tx1">
                  <a:lumMod val="65000"/>
                  <a:lumOff val="35000"/>
                </a:schemeClr>
              </a:solidFill>
              <a:latin typeface="+mn-ea"/>
              <a:sym typeface="+mn-ea"/>
            </a:endParaRPr>
          </a:p>
        </p:txBody>
      </p:sp>
      <p:sp>
        <p:nvSpPr>
          <p:cNvPr id="105081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电商和快递行业的发展推动物流仓储行业的技术进步和创新</a:t>
            </a:r>
            <a:endParaRPr altLang="en-US" dirty="0" sz="1200" lang="zh-CN" spc="150">
              <a:solidFill>
                <a:schemeClr val="tx1">
                  <a:lumMod val="65000"/>
                  <a:lumOff val="35000"/>
                </a:schemeClr>
              </a:solidFill>
              <a:latin typeface="+mn-ea"/>
              <a:sym typeface="+mn-ea"/>
            </a:endParaRPr>
          </a:p>
        </p:txBody>
      </p:sp>
      <p:sp>
        <p:nvSpPr>
          <p:cNvPr id="105081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电商和快递企业不断优化供应链，提高物流效率</a:t>
            </a:r>
            <a:endParaRPr altLang="en-US" dirty="0" sz="1200" lang="zh-CN" spc="150">
              <a:solidFill>
                <a:schemeClr val="tx1">
                  <a:lumMod val="65000"/>
                  <a:lumOff val="35000"/>
                </a:schemeClr>
              </a:solidFill>
              <a:latin typeface="+mn-ea"/>
              <a:sym typeface="+mn-ea"/>
            </a:endParaRPr>
          </a:p>
        </p:txBody>
      </p:sp>
      <p:sp>
        <p:nvSpPr>
          <p:cNvPr id="105081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消费者对物流服务的需求增加，要求更高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56" name="标题"/>
          <p:cNvSpPr>
            <a:spLocks noGrp="1"/>
          </p:cNvSpPr>
          <p:nvPr>
            <p:ph type="title"/>
            <p:custDataLst>
              <p:tags r:id="rId1"/>
            </p:custDataLst>
          </p:nvPr>
        </p:nvSpPr>
        <p:spPr/>
        <p:txBody>
          <a:bodyPr>
            <a:normAutofit/>
          </a:bodyPr>
          <a:p>
            <a:r>
              <a:rPr altLang="en-US" dirty="0" lang="zh-CN"/>
              <a:t>高效供应链解决方案的要素</a:t>
            </a:r>
            <a:endParaRPr altLang="en-US" dirty="0" lang="zh-CN"/>
          </a:p>
        </p:txBody>
      </p:sp>
      <p:sp>
        <p:nvSpPr>
          <p:cNvPr id="105085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636" name="标题 1"/>
          <p:cNvSpPr>
            <a:spLocks noGrp="1"/>
          </p:cNvSpPr>
          <p:nvPr>
            <p:ph type="title"/>
          </p:nvPr>
        </p:nvSpPr>
        <p:spPr/>
        <p:txBody>
          <a:bodyPr/>
          <a:p>
            <a:r>
              <a:rPr altLang="en-US" lang="zh-CN"/>
              <a:t>仓储管理系统的优化升级</a:t>
            </a:r>
            <a:endParaRPr altLang="en-US" lang="zh-CN"/>
          </a:p>
        </p:txBody>
      </p:sp>
      <p:sp>
        <p:nvSpPr>
          <p:cNvPr id="105163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4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自动化技术应用：提高仓储作业效率，降低人工成本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4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4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4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数据分析能力：实时监控库存情况，预测需求，优化库存结构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65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5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智能调度系统：实现快速响应，提高订单处理速度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5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5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5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6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集成化管理：实现信息共享，提高协同作业能力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98" name="标题 1"/>
          <p:cNvSpPr>
            <a:spLocks noGrp="1"/>
          </p:cNvSpPr>
          <p:nvPr>
            <p:ph type="title"/>
          </p:nvPr>
        </p:nvSpPr>
        <p:spPr/>
        <p:txBody>
          <a:bodyPr/>
          <a:p>
            <a:r>
              <a:rPr altLang="en-US" lang="zh-CN"/>
              <a:t>配送路线的智能规划和调度</a:t>
            </a:r>
            <a:endParaRPr altLang="en-US" lang="zh-CN"/>
          </a:p>
        </p:txBody>
      </p:sp>
      <p:sp>
        <p:nvSpPr>
          <p:cNvPr id="105170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0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实时追踪货物运输状态，优化路线选择</a:t>
            </a:r>
            <a:endParaRPr altLang="en-US" dirty="0" sz="2000" lang="zh-CN" spc="150">
              <a:solidFill>
                <a:schemeClr val="tx1">
                  <a:lumMod val="85000"/>
                  <a:lumOff val="15000"/>
                </a:schemeClr>
              </a:solidFill>
              <a:latin typeface="+mn-ea"/>
              <a:sym typeface="+mn-ea"/>
            </a:endParaRPr>
          </a:p>
        </p:txBody>
      </p:sp>
      <p:sp>
        <p:nvSpPr>
          <p:cNvPr id="105170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0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智能匹配运输需求和资源，提高运输效率</a:t>
            </a:r>
            <a:endParaRPr altLang="en-US" dirty="0" sz="2000" lang="zh-CN" spc="150">
              <a:solidFill>
                <a:schemeClr val="tx1">
                  <a:lumMod val="85000"/>
                  <a:lumOff val="15000"/>
                </a:schemeClr>
              </a:solidFill>
              <a:latin typeface="+mn-ea"/>
              <a:sym typeface="+mn-ea"/>
            </a:endParaRPr>
          </a:p>
        </p:txBody>
      </p:sp>
      <p:sp>
        <p:nvSpPr>
          <p:cNvPr id="105171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1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动态调整配送计划，应对突发状况</a:t>
            </a:r>
            <a:endParaRPr altLang="en-US" dirty="0" sz="2000" lang="zh-CN" spc="150">
              <a:solidFill>
                <a:schemeClr val="tx1">
                  <a:lumMod val="85000"/>
                  <a:lumOff val="15000"/>
                </a:schemeClr>
              </a:solidFill>
              <a:latin typeface="+mn-ea"/>
              <a:sym typeface="+mn-ea"/>
            </a:endParaRPr>
          </a:p>
        </p:txBody>
      </p:sp>
      <p:sp>
        <p:nvSpPr>
          <p:cNvPr id="105171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72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结合大数据和人工智能技术，实现配送路线的智能规划和调度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60" name="标题 1"/>
          <p:cNvSpPr>
            <a:spLocks noGrp="1"/>
          </p:cNvSpPr>
          <p:nvPr>
            <p:ph type="title"/>
          </p:nvPr>
        </p:nvSpPr>
        <p:spPr/>
        <p:txBody>
          <a:bodyPr/>
          <a:p>
            <a:r>
              <a:rPr altLang="en-US" lang="zh-CN"/>
              <a:t>物流信息的实时跟踪和监控</a:t>
            </a:r>
            <a:endParaRPr altLang="en-US" lang="zh-CN"/>
          </a:p>
        </p:txBody>
      </p:sp>
      <p:sp>
        <p:nvSpPr>
          <p:cNvPr id="105176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实时跟踪：确保货物在运输过程中的位置和状态可追踪</a:t>
            </a:r>
            <a:endParaRPr altLang="en-US" dirty="0" sz="1200" lang="zh-CN" spc="150">
              <a:solidFill>
                <a:schemeClr val="tx1">
                  <a:lumMod val="65000"/>
                  <a:lumOff val="35000"/>
                </a:schemeClr>
              </a:solidFill>
              <a:latin typeface="+mn-ea"/>
              <a:sym typeface="+mn-ea"/>
            </a:endParaRPr>
          </a:p>
        </p:txBody>
      </p:sp>
      <p:sp>
        <p:nvSpPr>
          <p:cNvPr id="105176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监控异常：及时发现和处理运输过程中的问题，减少延误和损失</a:t>
            </a:r>
            <a:endParaRPr altLang="en-US" dirty="0" sz="1200" lang="zh-CN" spc="150">
              <a:solidFill>
                <a:schemeClr val="tx1">
                  <a:lumMod val="65000"/>
                  <a:lumOff val="35000"/>
                </a:schemeClr>
              </a:solidFill>
              <a:latin typeface="+mn-ea"/>
              <a:sym typeface="+mn-ea"/>
            </a:endParaRPr>
          </a:p>
        </p:txBody>
      </p:sp>
      <p:sp>
        <p:nvSpPr>
          <p:cNvPr id="105176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提高透明度：提供给客户实时的物流信息，增强客户信任和满意度</a:t>
            </a:r>
            <a:endParaRPr altLang="en-US" dirty="0" sz="1200" lang="zh-CN" spc="150">
              <a:solidFill>
                <a:schemeClr val="tx1">
                  <a:lumMod val="65000"/>
                  <a:lumOff val="35000"/>
                </a:schemeClr>
              </a:solidFill>
              <a:latin typeface="+mn-ea"/>
              <a:sym typeface="+mn-ea"/>
            </a:endParaRPr>
          </a:p>
        </p:txBody>
      </p:sp>
      <p:sp>
        <p:nvSpPr>
          <p:cNvPr id="105176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优化调度：根据实时信息调整运输计划，提高运输效率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806" name="标题 1"/>
          <p:cNvSpPr>
            <a:spLocks noGrp="1"/>
          </p:cNvSpPr>
          <p:nvPr>
            <p:ph type="title"/>
          </p:nvPr>
        </p:nvSpPr>
        <p:spPr/>
        <p:txBody>
          <a:bodyPr/>
          <a:p>
            <a:r>
              <a:rPr altLang="en-US" lang="zh-CN"/>
              <a:t>供应链金融和物流保险的运用</a:t>
            </a:r>
            <a:endParaRPr altLang="en-US" lang="zh-CN"/>
          </a:p>
        </p:txBody>
      </p:sp>
      <p:sp>
        <p:nvSpPr>
          <p:cNvPr id="1051808" name="矩形 15"/>
          <p:cNvSpPr/>
          <p:nvPr>
            <p:custDataLst>
              <p:tags r:id="rId1"/>
            </p:custDataLst>
          </p:nvPr>
        </p:nvSpPr>
        <p:spPr>
          <a:xfrm>
            <a:off x="948119" y="2316861"/>
            <a:ext cx="10300342" cy="905688"/>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供应链金融：为物流企业提供融资支持，缓解资金压力，提高资金使用效率。</a:t>
            </a:r>
            <a:endParaRPr altLang="en-US" dirty="0" sz="1200" lang="zh-CN" spc="150">
              <a:solidFill>
                <a:schemeClr val="tx1">
                  <a:lumMod val="85000"/>
                  <a:lumOff val="15000"/>
                </a:schemeClr>
              </a:solidFill>
              <a:latin typeface="+mn-ea"/>
              <a:sym typeface="+mn-ea"/>
            </a:endParaRPr>
          </a:p>
        </p:txBody>
      </p:sp>
      <p:sp>
        <p:nvSpPr>
          <p:cNvPr id="1051810" name="任意多边形 17"/>
          <p:cNvSpPr/>
          <p:nvPr>
            <p:custDataLst>
              <p:tags r:id="rId2"/>
            </p:custDataLst>
          </p:nvPr>
        </p:nvSpPr>
        <p:spPr>
          <a:xfrm flipV="1">
            <a:off x="838200" y="2203507"/>
            <a:ext cx="1842291" cy="34693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812" name="任意多边形 18"/>
          <p:cNvSpPr/>
          <p:nvPr>
            <p:custDataLst>
              <p:tags r:id="rId3"/>
            </p:custDataLst>
          </p:nvPr>
        </p:nvSpPr>
        <p:spPr>
          <a:xfrm flipH="1">
            <a:off x="9512654" y="2990116"/>
            <a:ext cx="1842291" cy="34693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814" name="矩形 27"/>
          <p:cNvSpPr/>
          <p:nvPr>
            <p:custDataLst>
              <p:tags r:id="rId4"/>
            </p:custDataLst>
          </p:nvPr>
        </p:nvSpPr>
        <p:spPr>
          <a:xfrm>
            <a:off x="948119" y="4319451"/>
            <a:ext cx="10300342" cy="905688"/>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物流保险：保障物流企业的货物安全和运输风险，降低损失和风险。</a:t>
            </a:r>
            <a:endParaRPr altLang="en-US" dirty="0" sz="1200" lang="zh-CN" spc="150">
              <a:solidFill>
                <a:schemeClr val="tx1">
                  <a:lumMod val="85000"/>
                  <a:lumOff val="15000"/>
                </a:schemeClr>
              </a:solidFill>
              <a:latin typeface="+mn-ea"/>
              <a:sym typeface="+mn-ea"/>
            </a:endParaRPr>
          </a:p>
        </p:txBody>
      </p:sp>
      <p:sp>
        <p:nvSpPr>
          <p:cNvPr id="1051816" name="任意多边形 29"/>
          <p:cNvSpPr/>
          <p:nvPr>
            <p:custDataLst>
              <p:tags r:id="rId5"/>
            </p:custDataLst>
          </p:nvPr>
        </p:nvSpPr>
        <p:spPr>
          <a:xfrm flipV="1">
            <a:off x="838200" y="4206097"/>
            <a:ext cx="1842291" cy="34693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818" name="任意多边形 30"/>
          <p:cNvSpPr/>
          <p:nvPr>
            <p:custDataLst>
              <p:tags r:id="rId6"/>
            </p:custDataLst>
          </p:nvPr>
        </p:nvSpPr>
        <p:spPr>
          <a:xfrm flipH="1">
            <a:off x="9512654" y="4992706"/>
            <a:ext cx="1842291" cy="34693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56" name="标题"/>
          <p:cNvSpPr>
            <a:spLocks noGrp="1"/>
          </p:cNvSpPr>
          <p:nvPr>
            <p:ph type="title"/>
            <p:custDataLst>
              <p:tags r:id="rId1"/>
            </p:custDataLst>
          </p:nvPr>
        </p:nvSpPr>
        <p:spPr/>
        <p:txBody>
          <a:bodyPr>
            <a:normAutofit fontScale="90000"/>
          </a:bodyPr>
          <a:p>
            <a:r>
              <a:rPr altLang="en-US" dirty="0" lang="zh-CN"/>
              <a:t>高效供应链解决方案的应用场景</a:t>
            </a:r>
            <a:endParaRPr altLang="en-US" dirty="0" lang="zh-CN"/>
          </a:p>
        </p:txBody>
      </p:sp>
      <p:sp>
        <p:nvSpPr>
          <p:cNvPr id="105185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36" name="标题 1"/>
          <p:cNvSpPr>
            <a:spLocks noGrp="1"/>
          </p:cNvSpPr>
          <p:nvPr>
            <p:ph type="title"/>
          </p:nvPr>
        </p:nvSpPr>
        <p:spPr/>
        <p:txBody>
          <a:bodyPr/>
          <a:p>
            <a:r>
              <a:rPr altLang="en-US" lang="zh-CN"/>
              <a:t>电商平台的物流配送体系</a:t>
            </a:r>
            <a:endParaRPr altLang="en-US" lang="zh-CN"/>
          </a:p>
        </p:txBody>
      </p:sp>
      <p:sp>
        <p:nvSpPr>
          <p:cNvPr id="10526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6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6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6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优势：提高配送效率、降低成本、提升客户满意度</a:t>
            </a:r>
            <a:endParaRPr altLang="en-US" dirty="0" sz="2400" lang="zh-CN">
              <a:latin typeface="+mn-ea"/>
              <a:ea typeface="+mn-ea"/>
            </a:endParaRPr>
          </a:p>
        </p:txBody>
      </p:sp>
      <p:sp>
        <p:nvSpPr>
          <p:cNvPr id="10526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案例：京东物流、顺丰速运等</a:t>
            </a:r>
            <a:endParaRPr altLang="en-US" dirty="0" sz="2400" lang="zh-CN">
              <a:latin typeface="+mn-ea"/>
              <a:ea typeface="+mn-ea"/>
            </a:endParaRPr>
          </a:p>
        </p:txBody>
      </p:sp>
      <p:sp>
        <p:nvSpPr>
          <p:cNvPr id="10526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解决方案：高效供应链管理，实现快速配送</a:t>
            </a:r>
            <a:endParaRPr altLang="en-US" dirty="0" sz="2400" lang="zh-CN">
              <a:latin typeface="+mn-ea"/>
              <a:ea typeface="+mn-ea"/>
            </a:endParaRPr>
          </a:p>
        </p:txBody>
      </p:sp>
      <p:sp>
        <p:nvSpPr>
          <p:cNvPr id="10526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应用场景：电商平台、物流配送中心</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98" name="标题 1"/>
          <p:cNvSpPr>
            <a:spLocks noGrp="1"/>
          </p:cNvSpPr>
          <p:nvPr>
            <p:ph type="title"/>
          </p:nvPr>
        </p:nvSpPr>
        <p:spPr/>
        <p:txBody>
          <a:bodyPr/>
          <a:p>
            <a:r>
              <a:rPr altLang="en-US" lang="zh-CN"/>
              <a:t>制造业和生产企业的物流管理</a:t>
            </a:r>
            <a:endParaRPr altLang="en-US" lang="zh-CN"/>
          </a:p>
        </p:txBody>
      </p:sp>
      <p:sp>
        <p:nvSpPr>
          <p:cNvPr id="105270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0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270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制造业和生产企业的物流管理是高效供应链解决方案的重要应用场景之一。</a:t>
            </a:r>
            <a:endParaRPr altLang="en-US" dirty="0" sz="2000" lang="zh-CN" spc="200">
              <a:solidFill>
                <a:schemeClr val="tx1">
                  <a:lumMod val="85000"/>
                  <a:lumOff val="15000"/>
                </a:schemeClr>
              </a:solidFill>
              <a:latin typeface="+mn-ea"/>
              <a:sym typeface="+mn-ea"/>
            </a:endParaRPr>
          </a:p>
        </p:txBody>
      </p:sp>
      <p:sp>
        <p:nvSpPr>
          <p:cNvPr id="105270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0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1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通过高效供应链解决方案，制造业和生产企业可以实现生产计划与物流配送的协同管理，提高生产效率和降低成本。</a:t>
            </a:r>
            <a:endParaRPr altLang="en-US" dirty="0" sz="2000" lang="zh-CN" spc="200">
              <a:solidFill>
                <a:schemeClr val="tx1">
                  <a:lumMod val="85000"/>
                  <a:lumOff val="15000"/>
                </a:schemeClr>
              </a:solidFill>
              <a:latin typeface="+mn-ea"/>
              <a:sym typeface="+mn-ea"/>
            </a:endParaRPr>
          </a:p>
        </p:txBody>
      </p:sp>
      <p:sp>
        <p:nvSpPr>
          <p:cNvPr id="105271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1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1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高效供应链解决方案可以帮助制造业和生产企业优化库存管理，减少库存积压和浪费。</a:t>
            </a:r>
            <a:endParaRPr altLang="en-US" dirty="0" sz="2000" lang="zh-CN" spc="200">
              <a:solidFill>
                <a:schemeClr val="tx1">
                  <a:lumMod val="85000"/>
                  <a:lumOff val="15000"/>
                </a:schemeClr>
              </a:solidFill>
              <a:latin typeface="+mn-ea"/>
              <a:sym typeface="+mn-ea"/>
            </a:endParaRPr>
          </a:p>
        </p:txBody>
      </p:sp>
      <p:sp>
        <p:nvSpPr>
          <p:cNvPr id="105271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2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2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高效供应链解决方案还可以帮助制造业和生产企业实现物流信息的实时跟踪和监控，提高物流管理的透明度和可控性。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60" name="标题 1"/>
          <p:cNvSpPr>
            <a:spLocks noGrp="1"/>
          </p:cNvSpPr>
          <p:nvPr>
            <p:ph type="title"/>
          </p:nvPr>
        </p:nvSpPr>
        <p:spPr/>
        <p:txBody>
          <a:bodyPr/>
          <a:p>
            <a:r>
              <a:rPr altLang="en-US" lang="zh-CN"/>
              <a:t>跨境物流和国际货运的解决方案</a:t>
            </a:r>
            <a:endParaRPr altLang="en-US" lang="zh-CN"/>
          </a:p>
        </p:txBody>
      </p:sp>
      <p:sp>
        <p:nvSpPr>
          <p:cNvPr id="105276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6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6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优化运输路线，降低运输成本</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6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7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7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提高货物运输效率，减少运输时间</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7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7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7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实现货物实时追踪，提高物流透明度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278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278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278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应对贸易壁垒和关税问题，保障供应链的稳定性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822" name="标题 1"/>
          <p:cNvSpPr>
            <a:spLocks noGrp="1"/>
          </p:cNvSpPr>
          <p:nvPr>
            <p:ph type="title"/>
          </p:nvPr>
        </p:nvSpPr>
        <p:spPr/>
        <p:txBody>
          <a:bodyPr/>
          <a:p>
            <a:r>
              <a:rPr altLang="en-US" lang="zh-CN"/>
              <a:t>冷链物流和生鲜食品的配送服务</a:t>
            </a:r>
            <a:endParaRPr altLang="en-US" lang="zh-CN"/>
          </a:p>
        </p:txBody>
      </p:sp>
      <p:sp>
        <p:nvSpPr>
          <p:cNvPr id="105282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2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2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3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3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3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3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3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4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4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4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4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4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5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5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5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5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5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6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高效供应链解决方案在冷链物流中的应用，能够确保生鲜食品的品质和安全。</a:t>
            </a:r>
            <a:endParaRPr altLang="en-US" dirty="0" sz="1200" lang="zh-CN" spc="150">
              <a:solidFill>
                <a:schemeClr val="tx1">
                  <a:lumMod val="65000"/>
                  <a:lumOff val="35000"/>
                </a:schemeClr>
              </a:solidFill>
              <a:latin typeface="+mn-ea"/>
              <a:sym typeface="+mn-ea"/>
            </a:endParaRPr>
          </a:p>
        </p:txBody>
      </p:sp>
      <p:sp>
        <p:nvSpPr>
          <p:cNvPr id="105286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实现快速响应和及时配送，满足消费者对生鲜食品的需求和期望。</a:t>
            </a:r>
            <a:endParaRPr altLang="en-US" dirty="0" sz="1200" lang="zh-CN" spc="150">
              <a:solidFill>
                <a:schemeClr val="tx1">
                  <a:lumMod val="65000"/>
                  <a:lumOff val="35000"/>
                </a:schemeClr>
              </a:solidFill>
              <a:latin typeface="+mn-ea"/>
              <a:sym typeface="+mn-ea"/>
            </a:endParaRPr>
          </a:p>
        </p:txBody>
      </p:sp>
      <p:sp>
        <p:nvSpPr>
          <p:cNvPr id="105286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高效的库存管理和订单处理，减少生鲜食品的损耗和浪费，降低运营成本。</a:t>
            </a:r>
            <a:endParaRPr altLang="en-US" dirty="0" sz="1200" lang="zh-CN" spc="150">
              <a:solidFill>
                <a:schemeClr val="tx1">
                  <a:lumMod val="65000"/>
                  <a:lumOff val="35000"/>
                </a:schemeClr>
              </a:solidFill>
              <a:latin typeface="+mn-ea"/>
              <a:sym typeface="+mn-ea"/>
            </a:endParaRPr>
          </a:p>
        </p:txBody>
      </p:sp>
      <p:sp>
        <p:nvSpPr>
          <p:cNvPr id="105286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通过精准的温度控制和实时监控，保证生鲜食品在运输过程中的新鲜度和口感。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904" name="标题"/>
          <p:cNvSpPr>
            <a:spLocks noGrp="1"/>
          </p:cNvSpPr>
          <p:nvPr>
            <p:ph type="title"/>
            <p:custDataLst>
              <p:tags r:id="rId1"/>
            </p:custDataLst>
          </p:nvPr>
        </p:nvSpPr>
        <p:spPr/>
        <p:txBody>
          <a:bodyPr>
            <a:normAutofit fontScale="90000"/>
          </a:bodyPr>
          <a:p>
            <a:r>
              <a:rPr altLang="en-US" dirty="0" lang="zh-CN"/>
              <a:t>高效供应链解决方案的挑战与对策</a:t>
            </a:r>
            <a:endParaRPr altLang="en-US" dirty="0" lang="zh-CN"/>
          </a:p>
        </p:txBody>
      </p:sp>
      <p:sp>
        <p:nvSpPr>
          <p:cNvPr id="105290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84" name="标题 1"/>
          <p:cNvSpPr>
            <a:spLocks noGrp="1"/>
          </p:cNvSpPr>
          <p:nvPr>
            <p:ph type="title"/>
          </p:nvPr>
        </p:nvSpPr>
        <p:spPr/>
        <p:txBody>
          <a:bodyPr/>
          <a:p>
            <a:r>
              <a:rPr altLang="en-US" lang="zh-CN"/>
              <a:t>应对物流成本上升的策略</a:t>
            </a:r>
            <a:endParaRPr altLang="en-US" lang="zh-CN"/>
          </a:p>
        </p:txBody>
      </p:sp>
      <p:sp>
        <p:nvSpPr>
          <p:cNvPr id="105368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68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69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69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建立高效的物流信息平台，实现信息共享与协同作业</a:t>
            </a:r>
            <a:endParaRPr altLang="zh-CN" dirty="0" lang="en-US">
              <a:solidFill>
                <a:schemeClr val="dk1">
                  <a:lumMod val="80000"/>
                  <a:lumOff val="20000"/>
                </a:schemeClr>
              </a:solidFill>
              <a:latin typeface="+mn-ea"/>
              <a:sym typeface="+mn-ea"/>
            </a:endParaRPr>
          </a:p>
        </p:txBody>
      </p:sp>
      <p:sp>
        <p:nvSpPr>
          <p:cNvPr id="105369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69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69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0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优化运输路线，降低运输成本</a:t>
            </a:r>
            <a:endParaRPr altLang="en-US" dirty="0" lang="zh-CN">
              <a:solidFill>
                <a:schemeClr val="dk1">
                  <a:lumMod val="80000"/>
                  <a:lumOff val="20000"/>
                </a:schemeClr>
              </a:solidFill>
              <a:latin typeface="+mn-ea"/>
              <a:sym typeface="+mn-ea"/>
            </a:endParaRPr>
          </a:p>
        </p:txBody>
      </p:sp>
      <p:sp>
        <p:nvSpPr>
          <p:cNvPr id="105370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0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0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0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引入自动化和智能化技术，提高仓储管理效率</a:t>
            </a:r>
            <a:endParaRPr altLang="en-US" dirty="0" lang="zh-CN">
              <a:solidFill>
                <a:schemeClr val="dk1">
                  <a:lumMod val="80000"/>
                  <a:lumOff val="20000"/>
                </a:schemeClr>
              </a:solidFill>
              <a:latin typeface="+mn-ea"/>
              <a:sym typeface="+mn-ea"/>
            </a:endParaRPr>
          </a:p>
        </p:txBody>
      </p:sp>
      <p:sp>
        <p:nvSpPr>
          <p:cNvPr id="105371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1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1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1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强化供应商管理，建立稳定的供应链体系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754" name="标题 1"/>
          <p:cNvSpPr>
            <a:spLocks noGrp="1"/>
          </p:cNvSpPr>
          <p:nvPr>
            <p:ph type="title"/>
          </p:nvPr>
        </p:nvSpPr>
        <p:spPr/>
        <p:txBody>
          <a:bodyPr/>
          <a:p>
            <a:r>
              <a:rPr altLang="en-US" lang="zh-CN"/>
              <a:t>提高物流效率和客户满意度的措施</a:t>
            </a:r>
            <a:endParaRPr altLang="en-US" lang="zh-CN"/>
          </a:p>
        </p:txBody>
      </p:sp>
      <p:sp>
        <p:nvSpPr>
          <p:cNvPr id="105375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5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76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优化仓储管理：采用先进的仓储管理系统，实现库存实时更新和有效控制</a:t>
            </a:r>
            <a:endParaRPr altLang="en-US" dirty="0" sz="2000" lang="zh-CN" spc="150">
              <a:solidFill>
                <a:schemeClr val="tx1">
                  <a:lumMod val="85000"/>
                  <a:lumOff val="15000"/>
                </a:schemeClr>
              </a:solidFill>
              <a:latin typeface="+mn-ea"/>
              <a:sym typeface="+mn-ea"/>
            </a:endParaRPr>
          </a:p>
        </p:txBody>
      </p:sp>
      <p:sp>
        <p:nvSpPr>
          <p:cNvPr id="105376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6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6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强化物流配送网络：建立完善的物流配送体系，提高配送效率和准确性</a:t>
            </a:r>
            <a:endParaRPr altLang="en-US" dirty="0" sz="2000" lang="zh-CN" spc="150">
              <a:solidFill>
                <a:schemeClr val="tx1">
                  <a:lumMod val="85000"/>
                  <a:lumOff val="15000"/>
                </a:schemeClr>
              </a:solidFill>
              <a:latin typeface="+mn-ea"/>
              <a:sym typeface="+mn-ea"/>
            </a:endParaRPr>
          </a:p>
        </p:txBody>
      </p:sp>
      <p:sp>
        <p:nvSpPr>
          <p:cNvPr id="105376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引入智能技术：应用物联网、大数据、人工智能等技术手段，提升物流运作智能化水平</a:t>
            </a:r>
            <a:endParaRPr altLang="en-US" dirty="0" sz="2000" lang="zh-CN" spc="150">
              <a:solidFill>
                <a:schemeClr val="tx1">
                  <a:lumMod val="85000"/>
                  <a:lumOff val="15000"/>
                </a:schemeClr>
              </a:solidFill>
              <a:latin typeface="+mn-ea"/>
              <a:sym typeface="+mn-ea"/>
            </a:endParaRPr>
          </a:p>
        </p:txBody>
      </p:sp>
      <p:sp>
        <p:nvSpPr>
          <p:cNvPr id="105377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77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定制化服务：根据客户需求提供定制化服务，提高客户满意度和忠诚度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816" name="标题 1"/>
          <p:cNvSpPr>
            <a:spLocks noGrp="1"/>
          </p:cNvSpPr>
          <p:nvPr>
            <p:ph type="title"/>
          </p:nvPr>
        </p:nvSpPr>
        <p:spPr/>
        <p:txBody>
          <a:bodyPr/>
          <a:p>
            <a:r>
              <a:rPr altLang="en-US" lang="zh-CN"/>
              <a:t>防范物流风险和安全事故的措施</a:t>
            </a:r>
            <a:endParaRPr altLang="en-US" lang="zh-CN"/>
          </a:p>
        </p:txBody>
      </p:sp>
      <p:sp>
        <p:nvSpPr>
          <p:cNvPr id="105381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2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2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2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83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83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83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定期进行安全检查和隐患排查，及时发现和解决安全问题。</a:t>
            </a:r>
            <a:endParaRPr altLang="en-US" dirty="0" sz="2400" lang="zh-CN">
              <a:latin typeface="+mn-ea"/>
              <a:ea typeface="+mn-ea"/>
            </a:endParaRPr>
          </a:p>
        </p:txBody>
      </p:sp>
      <p:sp>
        <p:nvSpPr>
          <p:cNvPr id="105383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引入先进的安全技术手段，如智能监控、物联网等，提高物流安全管理的效率和水平。</a:t>
            </a:r>
            <a:endParaRPr altLang="en-US" dirty="0" sz="2400" lang="zh-CN">
              <a:latin typeface="+mn-ea"/>
              <a:ea typeface="+mn-ea"/>
            </a:endParaRPr>
          </a:p>
        </p:txBody>
      </p:sp>
      <p:sp>
        <p:nvSpPr>
          <p:cNvPr id="105383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建立完善的安全管理制度，确保物流过程的安全可控。</a:t>
            </a:r>
            <a:endParaRPr altLang="en-US" dirty="0" sz="2400" lang="zh-CN">
              <a:latin typeface="+mn-ea"/>
              <a:ea typeface="+mn-ea"/>
            </a:endParaRPr>
          </a:p>
        </p:txBody>
      </p:sp>
      <p:sp>
        <p:nvSpPr>
          <p:cNvPr id="105384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加强员工安全培训，提高员工的安全意识和操作技能。</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78" name="标题 1"/>
          <p:cNvSpPr>
            <a:spLocks noGrp="1"/>
          </p:cNvSpPr>
          <p:nvPr>
            <p:ph type="title"/>
          </p:nvPr>
        </p:nvSpPr>
        <p:spPr/>
        <p:txBody>
          <a:bodyPr/>
          <a:p>
            <a:r>
              <a:rPr altLang="en-US" lang="zh-CN"/>
              <a:t>应对政策和法规变化的策略</a:t>
            </a:r>
            <a:endParaRPr altLang="en-US" lang="zh-CN"/>
          </a:p>
        </p:txBody>
      </p:sp>
      <p:sp>
        <p:nvSpPr>
          <p:cNvPr id="105388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388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加强与政府部门的沟通与合作，争取政策支持</a:t>
            </a:r>
            <a:endParaRPr altLang="en-US" sz="1400" lang="zh-CN" spc="150">
              <a:solidFill>
                <a:schemeClr val="tx1"/>
              </a:solidFill>
              <a:effectLst/>
              <a:latin typeface="+mn-ea"/>
              <a:sym typeface="+mn-ea"/>
            </a:endParaRPr>
          </a:p>
        </p:txBody>
      </p:sp>
      <p:sp>
        <p:nvSpPr>
          <p:cNvPr id="105389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密切关注政策法规动态，及时调整供应链策略</a:t>
            </a:r>
            <a:endParaRPr altLang="en-US" dirty="0" sz="1400" lang="zh-CN" spc="150">
              <a:solidFill>
                <a:schemeClr val="tx1"/>
              </a:solidFill>
              <a:effectLst/>
              <a:latin typeface="+mn-ea"/>
              <a:sym typeface="+mn-ea"/>
            </a:endParaRPr>
          </a:p>
        </p:txBody>
      </p:sp>
      <p:sp>
        <p:nvSpPr>
          <p:cNvPr id="105389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建立灵活的供应链调整机制，快速应对政策变化</a:t>
            </a:r>
            <a:endParaRPr altLang="en-US" sz="1400" lang="zh-CN" spc="150">
              <a:solidFill>
                <a:schemeClr val="tx1"/>
              </a:solidFill>
              <a:effectLst/>
              <a:latin typeface="+mn-ea"/>
              <a:sym typeface="+mn-ea"/>
            </a:endParaRPr>
          </a:p>
        </p:txBody>
      </p:sp>
      <p:sp>
        <p:nvSpPr>
          <p:cNvPr id="105389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开展合规培训，提高企业合规意识和风险防范能力</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932" name="标题"/>
          <p:cNvSpPr>
            <a:spLocks noGrp="1"/>
          </p:cNvSpPr>
          <p:nvPr>
            <p:ph type="title"/>
            <p:custDataLst>
              <p:tags r:id="rId1"/>
            </p:custDataLst>
          </p:nvPr>
        </p:nvSpPr>
        <p:spPr/>
        <p:txBody>
          <a:bodyPr>
            <a:normAutofit fontScale="90000"/>
          </a:bodyPr>
          <a:p>
            <a:r>
              <a:rPr altLang="en-US" dirty="0" lang="zh-CN"/>
              <a:t>未来高效供应链解决方案的发展方向</a:t>
            </a:r>
            <a:endParaRPr altLang="en-US" dirty="0" lang="zh-CN"/>
          </a:p>
        </p:txBody>
      </p:sp>
      <p:sp>
        <p:nvSpPr>
          <p:cNvPr id="105393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712" name="标题 1"/>
          <p:cNvSpPr>
            <a:spLocks noGrp="1"/>
          </p:cNvSpPr>
          <p:nvPr>
            <p:ph type="title"/>
          </p:nvPr>
        </p:nvSpPr>
        <p:spPr/>
        <p:txBody>
          <a:bodyPr/>
          <a:p>
            <a:r>
              <a:rPr altLang="en-US" lang="zh-CN"/>
              <a:t>人工智能和大数据技术的应用</a:t>
            </a:r>
            <a:endParaRPr altLang="en-US" lang="zh-CN"/>
          </a:p>
        </p:txBody>
      </p:sp>
      <p:sp>
        <p:nvSpPr>
          <p:cNvPr id="105471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自动化和智能化：通过人工智能技术实现物流仓储的自动化和智能化，提高效率和准确性。</a:t>
            </a:r>
            <a:endParaRPr altLang="en-US" dirty="0" sz="1200" lang="zh-CN" spc="150">
              <a:solidFill>
                <a:schemeClr val="tx1">
                  <a:lumMod val="85000"/>
                  <a:lumOff val="15000"/>
                </a:schemeClr>
              </a:solidFill>
              <a:latin typeface="+mn-ea"/>
              <a:sym typeface="+mn-ea"/>
            </a:endParaRPr>
          </a:p>
        </p:txBody>
      </p:sp>
      <p:sp>
        <p:nvSpPr>
          <p:cNvPr id="105471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1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2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数据分析和预测：利用大数据技术对供应链数据进行深度分析和预测，优化库存管理和运输路线。</a:t>
            </a:r>
            <a:endParaRPr altLang="en-US" dirty="0" sz="1200" lang="zh-CN" spc="150">
              <a:solidFill>
                <a:schemeClr val="tx1">
                  <a:lumMod val="85000"/>
                  <a:lumOff val="15000"/>
                </a:schemeClr>
              </a:solidFill>
              <a:latin typeface="+mn-ea"/>
              <a:sym typeface="+mn-ea"/>
            </a:endParaRPr>
          </a:p>
        </p:txBody>
      </p:sp>
      <p:sp>
        <p:nvSpPr>
          <p:cNvPr id="105472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2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2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供应链协同：通过人工智能和大数据技术实现供应链各环节的实时协同，提高整体运营效率。</a:t>
            </a:r>
            <a:endParaRPr altLang="en-US" dirty="0" sz="1200" lang="zh-CN" spc="150">
              <a:solidFill>
                <a:schemeClr val="tx1">
                  <a:lumMod val="85000"/>
                  <a:lumOff val="15000"/>
                </a:schemeClr>
              </a:solidFill>
              <a:latin typeface="+mn-ea"/>
              <a:sym typeface="+mn-ea"/>
            </a:endParaRPr>
          </a:p>
        </p:txBody>
      </p:sp>
      <p:sp>
        <p:nvSpPr>
          <p:cNvPr id="105472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3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3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智能决策支持：基于人工智能和大数据技术的智能决策支持系统，为企业提供科学、准确的决策依据。</a:t>
            </a:r>
            <a:endParaRPr altLang="en-US" dirty="0" sz="1200" lang="zh-CN" spc="150">
              <a:solidFill>
                <a:schemeClr val="tx1">
                  <a:lumMod val="85000"/>
                  <a:lumOff val="15000"/>
                </a:schemeClr>
              </a:solidFill>
              <a:latin typeface="+mn-ea"/>
              <a:sym typeface="+mn-ea"/>
            </a:endParaRPr>
          </a:p>
        </p:txBody>
      </p:sp>
      <p:sp>
        <p:nvSpPr>
          <p:cNvPr id="105473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73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74" name="标题 1"/>
          <p:cNvSpPr>
            <a:spLocks noGrp="1"/>
          </p:cNvSpPr>
          <p:nvPr>
            <p:ph type="title"/>
          </p:nvPr>
        </p:nvSpPr>
        <p:spPr/>
        <p:txBody>
          <a:bodyPr/>
          <a:p>
            <a:r>
              <a:rPr altLang="en-US" lang="zh-CN"/>
              <a:t>物联网和区块链技术的融合发展</a:t>
            </a:r>
            <a:endParaRPr altLang="en-US" lang="zh-CN"/>
          </a:p>
        </p:txBody>
      </p:sp>
      <p:sp>
        <p:nvSpPr>
          <p:cNvPr id="105477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7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8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8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8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8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78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79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79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融合发展：将物联网和区块链技术进行深度融合，实现高效、智能的供应链管理，提升物流仓储行业的整体效率和竞争力</a:t>
            </a:r>
            <a:endParaRPr altLang="en-US" dirty="0" sz="2400" lang="zh-CN">
              <a:latin typeface="+mn-ea"/>
              <a:ea typeface="+mn-ea"/>
            </a:endParaRPr>
          </a:p>
        </p:txBody>
      </p:sp>
      <p:sp>
        <p:nvSpPr>
          <p:cNvPr id="105479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未来展望：随着技术的不断进步和应用场景的不断拓展，物联网和区块链技术的融合发展将成为未来高效供应链解决方案的重要方向</a:t>
            </a:r>
            <a:endParaRPr altLang="en-US" dirty="0" sz="2400" lang="zh-CN">
              <a:latin typeface="+mn-ea"/>
              <a:ea typeface="+mn-ea"/>
            </a:endParaRPr>
          </a:p>
        </p:txBody>
      </p:sp>
      <p:sp>
        <p:nvSpPr>
          <p:cNvPr id="105479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物联网技术：实现物流仓储的智能化和自动化，提高供应链的透明度和可追溯性</a:t>
            </a:r>
            <a:endParaRPr altLang="en-US" dirty="0" sz="2400" lang="zh-CN">
              <a:latin typeface="+mn-ea"/>
              <a:ea typeface="+mn-ea"/>
            </a:endParaRPr>
          </a:p>
        </p:txBody>
      </p:sp>
      <p:sp>
        <p:nvSpPr>
          <p:cNvPr id="105479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区块链技术：提供安全、可靠的交易记录和数据管理，保障供应链的可靠性和可信度</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836" name="标题 1"/>
          <p:cNvSpPr>
            <a:spLocks noGrp="1"/>
          </p:cNvSpPr>
          <p:nvPr>
            <p:ph type="title"/>
          </p:nvPr>
        </p:nvSpPr>
        <p:spPr/>
        <p:txBody>
          <a:bodyPr/>
          <a:p>
            <a:r>
              <a:rPr altLang="en-US" lang="zh-CN"/>
              <a:t>绿色物流和可持续发展的趋势</a:t>
            </a:r>
            <a:endParaRPr altLang="en-US" lang="zh-CN"/>
          </a:p>
        </p:txBody>
      </p:sp>
      <p:sp>
        <p:nvSpPr>
          <p:cNvPr id="105483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减少碳排放：通过优化运输和仓储环节，降低碳排放，实现绿色物流</a:t>
            </a:r>
            <a:endParaRPr altLang="en-US" dirty="0" sz="1200" lang="zh-CN" spc="150">
              <a:solidFill>
                <a:schemeClr val="tx1">
                  <a:lumMod val="65000"/>
                  <a:lumOff val="35000"/>
                </a:schemeClr>
              </a:solidFill>
              <a:latin typeface="+mn-ea"/>
              <a:sym typeface="+mn-ea"/>
            </a:endParaRPr>
          </a:p>
        </p:txBody>
      </p:sp>
      <p:sp>
        <p:nvSpPr>
          <p:cNvPr id="105484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循环物流：提高物资的循环利用率，减少浪费和污染</a:t>
            </a:r>
            <a:endParaRPr altLang="en-US" dirty="0" sz="1200" lang="zh-CN" spc="150">
              <a:solidFill>
                <a:schemeClr val="tx1">
                  <a:lumMod val="65000"/>
                  <a:lumOff val="35000"/>
                </a:schemeClr>
              </a:solidFill>
              <a:latin typeface="+mn-ea"/>
              <a:sym typeface="+mn-ea"/>
            </a:endParaRPr>
          </a:p>
        </p:txBody>
      </p:sp>
      <p:sp>
        <p:nvSpPr>
          <p:cNvPr id="105484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智能技术应用：利用物联网、大数据、人工智能等技术，提高物流效率和减少能源消耗</a:t>
            </a:r>
            <a:endParaRPr altLang="en-US" dirty="0" sz="1200" lang="zh-CN" spc="150">
              <a:solidFill>
                <a:schemeClr val="tx1">
                  <a:lumMod val="65000"/>
                  <a:lumOff val="35000"/>
                </a:schemeClr>
              </a:solidFill>
              <a:latin typeface="+mn-ea"/>
              <a:sym typeface="+mn-ea"/>
            </a:endParaRPr>
          </a:p>
        </p:txBody>
      </p:sp>
      <p:sp>
        <p:nvSpPr>
          <p:cNvPr id="105484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绿色包装：推广环保包装材料，减少一次性塑料等污染源的使用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82" name="标题 1"/>
          <p:cNvSpPr>
            <a:spLocks noGrp="1"/>
          </p:cNvSpPr>
          <p:nvPr>
            <p:ph type="title"/>
          </p:nvPr>
        </p:nvSpPr>
        <p:spPr/>
        <p:txBody>
          <a:bodyPr/>
          <a:p>
            <a:r>
              <a:rPr altLang="en-US" lang="zh-CN"/>
              <a:t>全球化和区域化的发展方向</a:t>
            </a:r>
            <a:endParaRPr altLang="en-US" lang="zh-CN"/>
          </a:p>
        </p:txBody>
      </p:sp>
      <p:sp>
        <p:nvSpPr>
          <p:cNvPr id="1054884" name="圆角矩形 26"/>
          <p:cNvSpPr/>
          <p:nvPr>
            <p:custDataLst>
              <p:tags r:id="rId1"/>
            </p:custDataLst>
          </p:nvPr>
        </p:nvSpPr>
        <p:spPr>
          <a:xfrm>
            <a:off x="838200"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886" name="圆角矩形 28"/>
          <p:cNvSpPr/>
          <p:nvPr>
            <p:custDataLst>
              <p:tags r:id="rId2"/>
            </p:custDataLst>
          </p:nvPr>
        </p:nvSpPr>
        <p:spPr>
          <a:xfrm>
            <a:off x="840048"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4888" name="文本框 31"/>
          <p:cNvSpPr txBox="1"/>
          <p:nvPr>
            <p:custDataLst>
              <p:tags r:id="rId3"/>
            </p:custDataLst>
          </p:nvPr>
        </p:nvSpPr>
        <p:spPr>
          <a:xfrm>
            <a:off x="938002" y="2379311"/>
            <a:ext cx="1393537" cy="3123446"/>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跨境物流：利用先进技术，实现全球范围内的快速、准确配送</a:t>
            </a:r>
            <a:endParaRPr altLang="en-US" dirty="0" lang="zh-CN" spc="200">
              <a:solidFill>
                <a:schemeClr val="tx1">
                  <a:lumMod val="85000"/>
                  <a:lumOff val="15000"/>
                </a:schemeClr>
              </a:solidFill>
              <a:latin typeface="+mn-ea"/>
              <a:sym typeface="+mn-ea"/>
            </a:endParaRPr>
          </a:p>
        </p:txBody>
      </p:sp>
      <p:sp>
        <p:nvSpPr>
          <p:cNvPr id="1054890" name="圆角矩形 29"/>
          <p:cNvSpPr/>
          <p:nvPr>
            <p:custDataLst>
              <p:tags r:id="rId4"/>
            </p:custDataLst>
          </p:nvPr>
        </p:nvSpPr>
        <p:spPr>
          <a:xfrm>
            <a:off x="2622938"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892" name="圆角矩形 32"/>
          <p:cNvSpPr/>
          <p:nvPr>
            <p:custDataLst>
              <p:tags r:id="rId5"/>
            </p:custDataLst>
          </p:nvPr>
        </p:nvSpPr>
        <p:spPr>
          <a:xfrm>
            <a:off x="2624786"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894" name="文本框 34"/>
          <p:cNvSpPr txBox="1"/>
          <p:nvPr>
            <p:custDataLst>
              <p:tags r:id="rId6"/>
            </p:custDataLst>
          </p:nvPr>
        </p:nvSpPr>
        <p:spPr>
          <a:xfrm>
            <a:off x="2722740" y="2379311"/>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供应链协同：加强与全球供应商、分销商的协作，实现信息共享和资源优化</a:t>
            </a:r>
            <a:endParaRPr altLang="en-US" dirty="0" lang="zh-CN" spc="200">
              <a:solidFill>
                <a:schemeClr val="tx1">
                  <a:lumMod val="85000"/>
                  <a:lumOff val="15000"/>
                </a:schemeClr>
              </a:solidFill>
              <a:latin typeface="+mn-ea"/>
              <a:sym typeface="+mn-ea"/>
            </a:endParaRPr>
          </a:p>
        </p:txBody>
      </p:sp>
      <p:sp>
        <p:nvSpPr>
          <p:cNvPr id="1054896" name="圆角矩形 3"/>
          <p:cNvSpPr/>
          <p:nvPr>
            <p:custDataLst>
              <p:tags r:id="rId7"/>
            </p:custDataLst>
          </p:nvPr>
        </p:nvSpPr>
        <p:spPr>
          <a:xfrm>
            <a:off x="4407676"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898" name="圆角矩形 4"/>
          <p:cNvSpPr/>
          <p:nvPr>
            <p:custDataLst>
              <p:tags r:id="rId8"/>
            </p:custDataLst>
          </p:nvPr>
        </p:nvSpPr>
        <p:spPr>
          <a:xfrm>
            <a:off x="4409524"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900" name="文本框 5"/>
          <p:cNvSpPr txBox="1"/>
          <p:nvPr>
            <p:custDataLst>
              <p:tags r:id="rId9"/>
            </p:custDataLst>
          </p:nvPr>
        </p:nvSpPr>
        <p:spPr>
          <a:xfrm>
            <a:off x="4507478" y="2379311"/>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多元化市场拓展：开拓新兴市场，满足不同地区的需求，提高市场份额</a:t>
            </a:r>
            <a:endParaRPr altLang="en-US" dirty="0" lang="zh-CN" spc="200">
              <a:solidFill>
                <a:schemeClr val="tx1">
                  <a:lumMod val="85000"/>
                  <a:lumOff val="15000"/>
                </a:schemeClr>
              </a:solidFill>
              <a:latin typeface="+mn-ea"/>
              <a:sym typeface="+mn-ea"/>
            </a:endParaRPr>
          </a:p>
        </p:txBody>
      </p:sp>
      <p:sp>
        <p:nvSpPr>
          <p:cNvPr id="1054902" name="圆角矩形 8"/>
          <p:cNvSpPr/>
          <p:nvPr>
            <p:custDataLst>
              <p:tags r:id="rId10"/>
            </p:custDataLst>
          </p:nvPr>
        </p:nvSpPr>
        <p:spPr>
          <a:xfrm>
            <a:off x="6192414" y="2008440"/>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904" name="圆角矩形 9"/>
          <p:cNvSpPr/>
          <p:nvPr>
            <p:custDataLst>
              <p:tags r:id="rId11"/>
            </p:custDataLst>
          </p:nvPr>
        </p:nvSpPr>
        <p:spPr>
          <a:xfrm>
            <a:off x="6194262" y="2008440"/>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906" name="文本框 10"/>
          <p:cNvSpPr txBox="1"/>
          <p:nvPr>
            <p:custDataLst>
              <p:tags r:id="rId12"/>
            </p:custDataLst>
          </p:nvPr>
        </p:nvSpPr>
        <p:spPr>
          <a:xfrm>
            <a:off x="6292216" y="2379311"/>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本地化战略：根据不同地区的文化和需求，制定针对性的产品和营销策略</a:t>
            </a:r>
            <a:endParaRPr altLang="en-US" dirty="0" lang="zh-CN" spc="200">
              <a:solidFill>
                <a:schemeClr val="tx1">
                  <a:lumMod val="85000"/>
                  <a:lumOff val="15000"/>
                </a:schemeClr>
              </a:solidFill>
              <a:latin typeface="+mn-ea"/>
              <a:sym typeface="+mn-ea"/>
            </a:endParaRPr>
          </a:p>
        </p:txBody>
      </p:sp>
      <p:sp>
        <p:nvSpPr>
          <p:cNvPr id="1054908" name="圆角矩形 6"/>
          <p:cNvSpPr/>
          <p:nvPr>
            <p:custDataLst>
              <p:tags r:id="rId13"/>
            </p:custDataLst>
          </p:nvPr>
        </p:nvSpPr>
        <p:spPr>
          <a:xfrm>
            <a:off x="7977152" y="2009672"/>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910" name="圆角矩形 7"/>
          <p:cNvSpPr/>
          <p:nvPr>
            <p:custDataLst>
              <p:tags r:id="rId14"/>
            </p:custDataLst>
          </p:nvPr>
        </p:nvSpPr>
        <p:spPr>
          <a:xfrm>
            <a:off x="7979000" y="2009672"/>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912" name="文本框 11"/>
          <p:cNvSpPr txBox="1"/>
          <p:nvPr>
            <p:custDataLst>
              <p:tags r:id="rId15"/>
            </p:custDataLst>
          </p:nvPr>
        </p:nvSpPr>
        <p:spPr>
          <a:xfrm>
            <a:off x="8076954" y="2380543"/>
            <a:ext cx="1393537" cy="3124678"/>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区域物流网络优化：整合区域内的物流资源，提高物流效率和降低成本</a:t>
            </a:r>
            <a:endParaRPr altLang="en-US" dirty="0" lang="zh-CN" spc="200">
              <a:solidFill>
                <a:schemeClr val="tx1">
                  <a:lumMod val="85000"/>
                  <a:lumOff val="15000"/>
                </a:schemeClr>
              </a:solidFill>
              <a:latin typeface="+mn-ea"/>
              <a:sym typeface="+mn-ea"/>
            </a:endParaRPr>
          </a:p>
        </p:txBody>
      </p:sp>
      <p:sp>
        <p:nvSpPr>
          <p:cNvPr id="1054914" name="圆角矩形 16"/>
          <p:cNvSpPr/>
          <p:nvPr>
            <p:custDataLst>
              <p:tags r:id="rId16"/>
            </p:custDataLst>
          </p:nvPr>
        </p:nvSpPr>
        <p:spPr>
          <a:xfrm>
            <a:off x="9761890" y="2009672"/>
            <a:ext cx="1592246" cy="3524503"/>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916" name="圆角矩形 17"/>
          <p:cNvSpPr/>
          <p:nvPr>
            <p:custDataLst>
              <p:tags r:id="rId17"/>
            </p:custDataLst>
          </p:nvPr>
        </p:nvSpPr>
        <p:spPr>
          <a:xfrm>
            <a:off x="9763738" y="2009672"/>
            <a:ext cx="1588886" cy="18728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918" name="文本框 18"/>
          <p:cNvSpPr txBox="1"/>
          <p:nvPr>
            <p:custDataLst>
              <p:tags r:id="rId18"/>
            </p:custDataLst>
          </p:nvPr>
        </p:nvSpPr>
        <p:spPr>
          <a:xfrm>
            <a:off x="9861692" y="2380543"/>
            <a:ext cx="1393537" cy="3124678"/>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区域供应链整合：加强区域内的企业合作，实现资源共享和优势互补，提升整体竞争力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05" name=""/>
        <p:cNvGrpSpPr/>
        <p:nvPr/>
      </p:nvGrpSpPr>
      <p:grpSpPr>
        <a:xfrm>
          <a:off x="0" y="0"/>
          <a:ext cx="0" cy="0"/>
          <a:chOff x="0" y="0"/>
          <a:chExt cx="0" cy="0"/>
        </a:xfrm>
      </p:grpSpPr>
      <p:sp>
        <p:nvSpPr>
          <p:cNvPr id="105495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4958"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4960"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5*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1"/>
  <p:tag name="KSO_WM_TEMPLATE_CATEGORY" val="custom"/>
  <p:tag name="KSO_WM_TEMPLATE_INDEX" val="20230978"/>
  <p:tag name="KSO_WM_UNIT_LAYERLEVEL" val="1_1_1"/>
  <p:tag name="KSO_WM_TAG_VERSION" val="1.0"/>
  <p:tag name="KSO_WM_UNIT_TYPE" val="l_h_i"/>
  <p:tag name="KSO_WM_UNIT_INDEX" val="1_1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1_3"/>
  <p:tag name="KSO_WM_TEMPLATE_CATEGORY" val="custom"/>
  <p:tag name="KSO_WM_TEMPLATE_INDEX" val="20230978"/>
  <p:tag name="KSO_WM_UNIT_LAYERLEVEL" val="1_1_1"/>
  <p:tag name="KSO_WM_TAG_VERSION" val="1.0"/>
  <p:tag name="KSO_WM_UNIT_TYPE" val="l_h_i"/>
  <p:tag name="KSO_WM_UNIT_INDEX" val="1_1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5*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5*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3"/>
  <p:tag name="KSO_WM_TEMPLATE_CATEGORY" val="custom"/>
  <p:tag name="KSO_WM_TEMPLATE_INDEX" val="20230978"/>
  <p:tag name="KSO_WM_UNIT_LAYERLEVEL" val="1_1_1"/>
  <p:tag name="KSO_WM_TAG_VERSION" val="1.0"/>
  <p:tag name="KSO_WM_UNIT_TYPE" val="l_h_i"/>
  <p:tag name="KSO_WM_UNIT_INDEX" val="1_2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2_2"/>
  <p:tag name="KSO_WM_TEMPLATE_CATEGORY" val="custom"/>
  <p:tag name="KSO_WM_TEMPLATE_INDEX" val="20230978"/>
  <p:tag name="KSO_WM_UNIT_LAYERLEVEL" val="1_1_1"/>
  <p:tag name="KSO_WM_TAG_VERSION" val="1.0"/>
  <p:tag name="KSO_WM_UNIT_TYPE" val="l_h_i"/>
  <p:tag name="KSO_WM_UNIT_INDEX" val="1_2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78_5*l_h_i*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5*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1"/>
  <p:tag name="KSO_WM_TEMPLATE_CATEGORY" val="custom"/>
  <p:tag name="KSO_WM_TEMPLATE_INDEX" val="20230978"/>
  <p:tag name="KSO_WM_UNIT_LAYERLEVEL" val="1_1_1"/>
  <p:tag name="KSO_WM_TAG_VERSION" val="1.0"/>
  <p:tag name="KSO_WM_UNIT_TYPE" val="l_h_i"/>
  <p:tag name="KSO_WM_UNIT_INDEX" val="1_3_1"/>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3_2"/>
  <p:tag name="KSO_WM_TEMPLATE_CATEGORY" val="custom"/>
  <p:tag name="KSO_WM_TEMPLATE_INDEX" val="20230978"/>
  <p:tag name="KSO_WM_UNIT_LAYERLEVEL" val="1_1_1"/>
  <p:tag name="KSO_WM_TAG_VERSION" val="1.0"/>
  <p:tag name="KSO_WM_UNIT_TYPE" val="l_h_i"/>
  <p:tag name="KSO_WM_UNIT_INDEX" val="1_3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3"/>
  <p:tag name="KSO_WM_UNIT_ID" val="custom20230978_5*l_h_i*1_3_3"/>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5*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2"/>
  <p:tag name="KSO_WM_TEMPLATE_CATEGORY" val="custom"/>
  <p:tag name="KSO_WM_TEMPLATE_INDEX" val="20230978"/>
  <p:tag name="KSO_WM_UNIT_LAYERLEVEL" val="1_1_1"/>
  <p:tag name="KSO_WM_TAG_VERSION" val="1.0"/>
  <p:tag name="KSO_WM_UNIT_TYPE" val="l_h_i"/>
  <p:tag name="KSO_WM_UNIT_INDEX" val="1_4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4_3"/>
  <p:tag name="KSO_WM_TEMPLATE_CATEGORY" val="custom"/>
  <p:tag name="KSO_WM_TEMPLATE_INDEX" val="20230978"/>
  <p:tag name="KSO_WM_UNIT_LAYERLEVEL" val="1_1_1"/>
  <p:tag name="KSO_WM_TAG_VERSION" val="1.0"/>
  <p:tag name="KSO_WM_UNIT_TYPE" val="l_h_i"/>
  <p:tag name="KSO_WM_UNIT_INDEX" val="1_4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78_5*l_h_i*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5*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2"/>
  <p:tag name="KSO_WM_TEMPLATE_CATEGORY" val="custom"/>
  <p:tag name="KSO_WM_TEMPLATE_INDEX" val="20230978"/>
  <p:tag name="KSO_WM_UNIT_LAYERLEVEL" val="1_1_1"/>
  <p:tag name="KSO_WM_TAG_VERSION" val="1.0"/>
  <p:tag name="KSO_WM_UNIT_TYPE" val="l_h_i"/>
  <p:tag name="KSO_WM_UNIT_INDEX" val="1_5_2"/>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5*l_h_i*1_5_3"/>
  <p:tag name="KSO_WM_TEMPLATE_CATEGORY" val="custom"/>
  <p:tag name="KSO_WM_TEMPLATE_INDEX" val="20230978"/>
  <p:tag name="KSO_WM_UNIT_LAYERLEVEL" val="1_1_1"/>
  <p:tag name="KSO_WM_TAG_VERSION" val="1.0"/>
  <p:tag name="KSO_WM_UNIT_TYPE" val="l_h_i"/>
  <p:tag name="KSO_WM_UNIT_INDEX" val="1_5_3"/>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78_5*l_h_i*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5*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SLIDE_ID" val="custom2023097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2.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508.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45.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613.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6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6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5*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5*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5*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5*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5*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5*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5*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5*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5*l_h_f*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5*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5*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5*l_h_f*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5*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5*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5*l_h_f*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9_5*l_h_i*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9_5*l_h_i*1_6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9_5*l_h_f*1_6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14.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2024-01-05T18:38:21Z</dcterms:created>
  <dcterms:modified xsi:type="dcterms:W3CDTF">2024-01-05T18:38:21Z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df1e65ee3eab4857999cb328de831d23_21</vt:lpwstr>
  </property>
</Properties>
</file>