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22" r:id="rId1"/>
    <p:sldMasterId id="2147484459" r:id="rId2"/>
  </p:sldMasterIdLst>
  <p:notesMasterIdLst>
    <p:notesMasterId r:id="rId3"/>
  </p:notesMasterIdLst>
  <p:sldIdLst>
    <p:sldId id="600" r:id="rId4"/>
    <p:sldId id="605" r:id="rId5"/>
    <p:sldId id="609" r:id="rId6"/>
    <p:sldId id="612" r:id="rId7"/>
    <p:sldId id="615" r:id="rId8"/>
    <p:sldId id="618" r:id="rId9"/>
    <p:sldId id="621" r:id="rId10"/>
    <p:sldId id="624" r:id="rId11"/>
    <p:sldId id="627" r:id="rId12"/>
    <p:sldId id="630" r:id="rId13"/>
    <p:sldId id="633" r:id="rId14"/>
    <p:sldId id="636" r:id="rId15"/>
    <p:sldId id="639" r:id="rId16"/>
    <p:sldId id="642" r:id="rId17"/>
    <p:sldId id="645" r:id="rId18"/>
    <p:sldId id="648" r:id="rId19"/>
    <p:sldId id="651" r:id="rId20"/>
    <p:sldId id="654" r:id="rId21"/>
    <p:sldId id="657" r:id="rId22"/>
    <p:sldId id="660" r:id="rId23"/>
    <p:sldId id="663" r:id="rId24"/>
    <p:sldId id="666" r:id="rId25"/>
    <p:sldId id="669" r:id="rId26"/>
    <p:sldId id="672" r:id="rId27"/>
    <p:sldId id="675" r:id="rId28"/>
    <p:sldId id="678" r:id="rId29"/>
    <p:sldId id="681" r:id="rId30"/>
    <p:sldId id="684" r:id="rId31"/>
    <p:sldId id="687" r:id="rId32"/>
    <p:sldId id="690" r:id="rId33"/>
    <p:sldId id="693" r:id="rId34"/>
    <p:sldId id="696" r:id="rId35"/>
    <p:sldId id="699" r:id="rId36"/>
    <p:sldId id="702" r:id="rId37"/>
    <p:sldId id="705" r:id="rId38"/>
    <p:sldId id="708" r:id="rId39"/>
    <p:sldId id="712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23" r:id="rId1"/>
    <p:sldLayoutId id="2147484424" r:id="rId2"/>
    <p:sldLayoutId id="2147484425" r:id="rId3"/>
    <p:sldLayoutId id="2147484426" r:id="rId4"/>
    <p:sldLayoutId id="2147484427" r:id="rId5"/>
    <p:sldLayoutId id="2147484428" r:id="rId6"/>
    <p:sldLayoutId id="2147484429" r:id="rId7"/>
    <p:sldLayoutId id="2147484430" r:id="rId8"/>
    <p:sldLayoutId id="2147484431" r:id="rId9"/>
    <p:sldLayoutId id="2147484432" r:id="rId10"/>
    <p:sldLayoutId id="21474844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tags" Target="../tags/tag382.xml"/><Relationship Id="rId22" Type="http://schemas.openxmlformats.org/officeDocument/2006/relationships/tags" Target="../tags/tag383.xml"/><Relationship Id="rId23" Type="http://schemas.openxmlformats.org/officeDocument/2006/relationships/tags" Target="../tags/tag384.xml"/><Relationship Id="rId24" Type="http://schemas.openxmlformats.org/officeDocument/2006/relationships/tags" Target="../tags/tag385.xml"/><Relationship Id="rId25" Type="http://schemas.openxmlformats.org/officeDocument/2006/relationships/tags" Target="../tags/tag386.xml"/><Relationship Id="rId26" Type="http://schemas.openxmlformats.org/officeDocument/2006/relationships/tags" Target="../tags/tag387.xml"/><Relationship Id="rId27" Type="http://schemas.openxmlformats.org/officeDocument/2006/relationships/tags" Target="../tags/tag388.xml"/><Relationship Id="rId28" Type="http://schemas.openxmlformats.org/officeDocument/2006/relationships/tags" Target="../tags/tag389.xml"/><Relationship Id="rId29" Type="http://schemas.openxmlformats.org/officeDocument/2006/relationships/tags" Target="../tags/tag390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22.xml"/><Relationship Id="rId2" Type="http://schemas.openxmlformats.org/officeDocument/2006/relationships/tags" Target="../tags/tag423.xml"/><Relationship Id="rId3" Type="http://schemas.openxmlformats.org/officeDocument/2006/relationships/tags" Target="../tags/tag424.xml"/><Relationship Id="rId4" Type="http://schemas.openxmlformats.org/officeDocument/2006/relationships/tags" Target="../tags/tag425.xml"/><Relationship Id="rId5" Type="http://schemas.openxmlformats.org/officeDocument/2006/relationships/tags" Target="../tags/tag426.xml"/><Relationship Id="rId6" Type="http://schemas.openxmlformats.org/officeDocument/2006/relationships/tags" Target="../tags/tag427.xml"/><Relationship Id="rId7" Type="http://schemas.openxmlformats.org/officeDocument/2006/relationships/tags" Target="../tags/tag428.xml"/><Relationship Id="rId8" Type="http://schemas.openxmlformats.org/officeDocument/2006/relationships/tags" Target="../tags/tag429.xml"/><Relationship Id="rId9" Type="http://schemas.openxmlformats.org/officeDocument/2006/relationships/tags" Target="../tags/tag430.xml"/><Relationship Id="rId10" Type="http://schemas.openxmlformats.org/officeDocument/2006/relationships/tags" Target="../tags/tag431.xml"/><Relationship Id="rId11" Type="http://schemas.openxmlformats.org/officeDocument/2006/relationships/tags" Target="../tags/tag432.xml"/><Relationship Id="rId12" Type="http://schemas.openxmlformats.org/officeDocument/2006/relationships/tags" Target="../tags/tag433.xml"/><Relationship Id="rId13" Type="http://schemas.openxmlformats.org/officeDocument/2006/relationships/tags" Target="../tags/tag434.xml"/><Relationship Id="rId14" Type="http://schemas.openxmlformats.org/officeDocument/2006/relationships/tags" Target="../tags/tag435.xml"/><Relationship Id="rId15" Type="http://schemas.openxmlformats.org/officeDocument/2006/relationships/tags" Target="../tags/tag436.xml"/><Relationship Id="rId16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科技与艺术的碰撞：数字校园中的创意课程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数字校园中的创意课程概述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科技与艺术的融合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数字校园中的创意课程类型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数字校园中的创意课程实施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数字校园中的创意课程案例分析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数字校园中的创意课程概述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创意课程的概念和特点</a:t>
            </a:r>
            <a:endParaRPr altLang="en-US" lang="zh-CN"/>
          </a:p>
        </p:txBody>
      </p:sp>
      <p:sp>
        <p:nvSpPr>
          <p:cNvPr id="10491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创意课程定义：以培养学生创新思维和创造力为核心的课程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创意课程特点：多元化、个性化、互动性、实践性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创意课程目标：培养学生的创新思维、创造力和实践能力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创意课程实施方式：采用多种教学方法，如项目式学习、合作学习等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数字校园对创意课程的影响</a:t>
            </a:r>
            <a:endParaRPr altLang="en-US" lang="zh-CN"/>
          </a:p>
        </p:txBody>
      </p:sp>
      <p:sp>
        <p:nvSpPr>
          <p:cNvPr id="10492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数字校园为创意课程提供了多样化的教学方式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数字校园为创意课程提供了更广阔的展示平台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数字校园为创意课程提供了技术支持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数字校园为创意课程提供了丰富的资源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创意课程在数字校园中的重要性</a:t>
            </a:r>
            <a:endParaRPr altLang="en-US" lang="zh-CN"/>
          </a:p>
        </p:txBody>
      </p:sp>
      <p:sp>
        <p:nvSpPr>
          <p:cNvPr id="10493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培养创新思维：通过创意课程，学生可以学习如何从不同角度思考问题，培养创新思维和解决问题的能力。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提升技术能力：数字校园中的创意课程通常涉及各种技术工具和软件，学生可以学习并掌握这些技术，提升自己的技术能力。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促进跨学科学习：创意课程通常涉及多个学科领域，学生可以通过这些课程学习到不同学科的知识，促进跨学科学习。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增强实践能力：数字校园中的创意课程注重实践操作，学生可以通过实践操作将理论知识转化为实践能力，增强自己的实践能力。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科技与艺术的融合</a:t>
            </a:r>
            <a:endParaRPr altLang="en-US" lang="zh-CN"/>
          </a:p>
        </p:txBody>
      </p:sp>
      <p:sp>
        <p:nvSpPr>
          <p:cNvPr id="104937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科技与艺术的关系</a:t>
            </a:r>
            <a:endParaRPr altLang="en-US" lang="zh-CN"/>
          </a:p>
        </p:txBody>
      </p:sp>
      <p:sp>
        <p:nvSpPr>
          <p:cNvPr id="10494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科技与艺术相互促进：科技的发展为艺术创作提供了更多的可能性，艺术则能够激发科技的创新灵感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科技与艺术在教育中的应用：数字校园中的创意课程将科技与艺术相结合，培养学生的创新思维和实践能力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科技与艺术在文化传承中的作用：科技与艺术共同传承和弘扬中华优秀传统文化，推动文化创新和发展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科技与艺术在社会发展中的价值：科技与艺术的发展对于推动社会进步和发展具有重要意义，能够提高人们的生活质量和幸福感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科技在创意课程中的应用</a:t>
            </a:r>
            <a:endParaRPr altLang="en-US" lang="zh-CN"/>
          </a:p>
        </p:txBody>
      </p:sp>
      <p:sp>
        <p:nvSpPr>
          <p:cNvPr id="10495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科技与艺术结合的创新实践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人工智能辅助个性化教学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虚拟现实技术增强互动性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数字技术提升创意课程体验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艺术在创意课程中的应用</a:t>
            </a:r>
            <a:endParaRPr altLang="en-US" lang="zh-CN"/>
          </a:p>
        </p:txBody>
      </p:sp>
      <p:sp>
        <p:nvSpPr>
          <p:cNvPr id="10496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数字艺术课程：利用数字技术创作艺术作品，如数字绘画、3D建模等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虚拟现实艺术：通过虚拟现实技术，让学生沉浸在虚拟的艺术空间中，体验艺术的魅力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艺术与科学结合：将艺术与科学知识相结合，创作出具有科学元素的艺术作品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艺术与技术融合：通过技术手段，将艺术元素融入到创意课程中，提高课程的趣味性和互动性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科技与艺术融合在创意课程中的优势</a:t>
            </a:r>
            <a:endParaRPr altLang="en-US" lang="zh-CN"/>
          </a:p>
        </p:txBody>
      </p:sp>
      <p:sp>
        <p:nvSpPr>
          <p:cNvPr id="10497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拓展表现形式：科技与艺术的融合使得创意课程的表现形式更加多样化，学生可以通过不同的媒介和工具来表达自己的创意和想法。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激发创造力：科技与艺术的融合为学生提供了更广阔的创意空间，有助于培养学生的创新思维和解决问题的能力。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增强互动性：数字技术使得创意课程更加生动有趣，学生可以通过互动体验来深入了解艺术作品和创作过程，提高学习效果。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提高教学效率：数字技术可以大大提高教学效率，教师可以通过多媒体课件、在线平台等方式来展示教学内容，同时也可以通过数据分析来评估学生的学习效果。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数字校园中的创意课程类型</a:t>
            </a:r>
            <a:endParaRPr altLang="en-US" lang="zh-CN"/>
          </a:p>
        </p:txBody>
      </p:sp>
      <p:sp>
        <p:nvSpPr>
          <p:cNvPr id="104978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基于虚拟现实技术的创意课程</a:t>
            </a:r>
            <a:endParaRPr altLang="en-US" lang="zh-CN"/>
          </a:p>
        </p:txBody>
      </p:sp>
      <p:sp>
        <p:nvSpPr>
          <p:cNvPr id="10498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课程内容：包括虚拟实验室、虚拟工厂、虚拟城市等，涵盖各个领域，让学生通过实践掌握相关知识和技能。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教学效果：基于虚拟现实技术的创意课程可以激发学生的学习兴趣和积极性，提高学习效果和成绩。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简介：基于虚拟现实技术的创意课程是一种新型的数字校园课程，通过虚拟现实技术为学生提供沉浸式的学习体验。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课程特点：虚拟现实技术可以模拟真实场景，让学生在虚拟环境中进行实践操作，提高学习效果。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基于增强现实技术的创意课程</a:t>
            </a:r>
            <a:endParaRPr altLang="en-US" lang="zh-CN"/>
          </a:p>
        </p:txBody>
      </p:sp>
      <p:sp>
        <p:nvSpPr>
          <p:cNvPr id="104996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定义：增强现实技术是将虚拟信息与真实世界相结合的技术，通过手机、平板等设备展示出更加丰富的信息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特点：互动性强、沉浸感强、可定制化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应用场景：教育、培训、游戏等领域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数字校园中的创意课程：利用增强现实技术，将课程内容以更加生动、形象的方式呈现，提高学生的学习兴趣和参与度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基于人工智能技术的创意课程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课程目标：培养学生掌握人工智能技术，提高创新能力和解决问题的能力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课程内容：介绍人工智能的基本原理和应用领域，包括机器学习、深度学习等方面的知识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课程实践：通过实际项目，让学生运用所学知识解决实际问题，提高实践能力和创新思维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课程评估：采用多元化的评估方式，包括考试、作品展示、项目报告等，全面评价学生的学习成果和创新能力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基于网络技术的创意课程</a:t>
            </a:r>
            <a:endParaRPr altLang="en-US" lang="zh-CN"/>
          </a:p>
        </p:txBody>
      </p:sp>
      <p:sp>
        <p:nvSpPr>
          <p:cNvPr id="10500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网络技术对创意课程的支持与拓展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网络技术在教学中的应用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基于网络技术的创意课程设计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网络技术对创意课程的影响与变革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数字校园中的创意课程实施</a:t>
            </a:r>
            <a:endParaRPr altLang="en-US" lang="zh-CN"/>
          </a:p>
        </p:txBody>
      </p:sp>
      <p:sp>
        <p:nvSpPr>
          <p:cNvPr id="105016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创意课程的实施方式</a:t>
            </a:r>
            <a:endParaRPr altLang="en-US" lang="zh-CN"/>
          </a:p>
        </p:txBody>
      </p:sp>
      <p:sp>
        <p:nvSpPr>
          <p:cNvPr id="1050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数字化教学资源：利用数字技术，如多媒体、网络等，提供丰富的教学资源，激发学生的学习兴趣和创造力。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个性化教学：根据学生的兴趣和特长，提供个性化的教学方案，满足不同学生的学习需求，提高教学效果。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创新实践：通过实验、项目实践等方式，让学生将理论知识应用于实践中，培养创新能力和实践能力。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互动教学：通过在线讨论、协作学习等方式，鼓励学生之间的互动和合作，促进知识的共享和交流。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创意课程的实施过程</a:t>
            </a:r>
            <a:endParaRPr altLang="en-US" lang="zh-CN"/>
          </a:p>
        </p:txBody>
      </p:sp>
      <p:sp>
        <p:nvSpPr>
          <p:cNvPr id="10503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课程设计：结合科技与艺术，设计具有创意的课程内容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教学方法：采用数字化手段，如虚拟现实、增强现实等，提高教学效果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课程评价：通过数字化工具对学生的学习成果进行评价，确保教学质量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课程推广：将创意课程推广到其他学校或地区，促进教育创新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创意课程的实施效果评估</a:t>
            </a:r>
            <a:endParaRPr altLang="en-US" lang="zh-CN"/>
          </a:p>
        </p:txBody>
      </p:sp>
      <p:sp>
        <p:nvSpPr>
          <p:cNvPr id="10504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提升学生创新能力：通过数字技术手段，培养学生的创新思维和实践能力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增强学生参与度：利用互动式教学方式，提高学生的学习积极性和参与度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提升教学效果：通过实时反馈和数据分析，提高教学效果和针对性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促进教育公平：通过在线教育资源，让更多学生享受到优质教育资源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创意课程的实施挑战与对策</a:t>
            </a:r>
            <a:endParaRPr altLang="en-US" lang="zh-CN"/>
          </a:p>
        </p:txBody>
      </p:sp>
      <p:sp>
        <p:nvSpPr>
          <p:cNvPr id="105048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挑战：技术难题、资源匮乏、学生参与度低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对策：加强技术支持、整合资源、创新教学方式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实践案例：某数字校园中的创意课程实施过程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效果评估：实施效果评估及改进方向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数字校园中的创意课程案例分析</a:t>
            </a:r>
            <a:endParaRPr altLang="en-US" lang="zh-CN"/>
          </a:p>
        </p:txBody>
      </p:sp>
      <p:sp>
        <p:nvSpPr>
          <p:cNvPr id="105055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基于虚拟现实技术的创意课程案例</a:t>
            </a:r>
            <a:endParaRPr altLang="en-US" lang="zh-CN"/>
          </a:p>
        </p:txBody>
      </p:sp>
      <p:sp>
        <p:nvSpPr>
          <p:cNvPr id="10506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案例名称：虚拟现实中的太空旅行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实施效果：学生对太空旅行充满兴趣，积极参与互动，学习效果显著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课程目标：培养学生的空间思维和想象力，提高科学素养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案例描述：学生通过虚拟现实技术，身临其境地探索太空，了解宇宙奥秘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基于增强现实技术的创意课程案例</a:t>
            </a:r>
            <a:endParaRPr altLang="en-US" lang="zh-CN"/>
          </a:p>
        </p:txBody>
      </p:sp>
      <p:sp>
        <p:nvSpPr>
          <p:cNvPr id="105075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案例应用：在数字校园中，利用AR技术进行互动教学，提高学生的学习兴趣和参与度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案例名称：AR互动体验课程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7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案例介绍：通过增强现实技术，将虚拟信息和现实世界相结合，为学生提供更加生动、直观的学习体验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8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案例效果：通过AR技术，学生可以更加深入地了解课程内容，提高学习效果和成绩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34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36250"/>
          </a:bodyPr>
          <a:p>
            <a:r>
              <a:rPr altLang="en-US" lang="zh-CN"/>
              <a:t>课程名称：《智能语音识别与合成》</a:t>
            </a:r>
            <a:endParaRPr altLang="en-US" lang="zh-CN"/>
          </a:p>
          <a:p>
            <a:r>
              <a:rPr altLang="en-US" lang="zh-CN"/>
              <a:t>课程目标：培养学生掌握语音识别与合成技术的基本原理和应用方法</a:t>
            </a:r>
            <a:endParaRPr altLang="en-US" lang="zh-CN"/>
          </a:p>
          <a:p>
            <a:r>
              <a:rPr altLang="en-US" lang="zh-CN"/>
              <a:t>课程内容：介绍语音识别与合成技术的基本原理、发展历程和应用领域</a:t>
            </a:r>
            <a:endParaRPr altLang="en-US" lang="zh-CN"/>
          </a:p>
          <a:p>
            <a:r>
              <a:rPr altLang="en-US" lang="zh-CN"/>
              <a:t>课程效果：通过实践操作，使学生能够掌握语音识别与合成技术的基本技能，并能够将其应用于实际场景中  基于人工智能技术的创意课程案例</a:t>
            </a:r>
            <a:endParaRPr altLang="en-US" lang="zh-CN"/>
          </a:p>
          <a:p>
            <a:pPr lvl="1"/>
            <a:r>
              <a:rPr altLang="en-US" lang="zh-CN"/>
              <a:t>基于人工智能技术的创意课程案例</a:t>
            </a:r>
            <a:endParaRPr altLang="en-US" lang="zh-CN"/>
          </a:p>
          <a:p>
            <a:r>
              <a:rPr altLang="en-US" lang="zh-CN"/>
              <a:t>课程名称：《智能图像识别与处理》</a:t>
            </a:r>
            <a:endParaRPr altLang="en-US" lang="zh-CN"/>
          </a:p>
          <a:p>
            <a:r>
              <a:rPr altLang="en-US" lang="zh-CN"/>
              <a:t>课程目标：培养学生掌握图像识别与处理技术的基本原理和应用方法</a:t>
            </a:r>
            <a:endParaRPr altLang="en-US" lang="zh-CN"/>
          </a:p>
          <a:p>
            <a:r>
              <a:rPr altLang="en-US" lang="zh-CN"/>
              <a:t>课程内容：介绍图像识别与处理技术的基本原理、发展历程和应用领域</a:t>
            </a:r>
            <a:endParaRPr altLang="en-US" lang="zh-CN"/>
          </a:p>
          <a:p>
            <a:r>
              <a:rPr altLang="en-US" lang="zh-CN"/>
              <a:t>课程效果：通过实践操作，使学生能够掌握图像识别与处理技术的基本技能，并能够将其应用于实际场景中  基于人工智能技术的创意课程案例</a:t>
            </a:r>
            <a:endParaRPr altLang="en-US" lang="zh-CN"/>
          </a:p>
          <a:p>
            <a:pPr lvl="1"/>
            <a:r>
              <a:rPr altLang="en-US" lang="zh-CN"/>
              <a:t>基于人工智能技术的创意课程案例</a:t>
            </a:r>
            <a:endParaRPr altLang="en-US" lang="zh-CN"/>
          </a:p>
          <a:p>
            <a:r>
              <a:rPr altLang="en-US" lang="zh-CN"/>
              <a:t>课程名称：《智能推荐系统》</a:t>
            </a:r>
            <a:endParaRPr altLang="en-US" lang="zh-CN"/>
          </a:p>
          <a:p>
            <a:r>
              <a:rPr altLang="en-US" lang="zh-CN"/>
              <a:t>课程目标：培养学生掌握智能推荐系统技术的基本原理和应用方法</a:t>
            </a:r>
            <a:endParaRPr altLang="en-US" lang="zh-CN"/>
          </a:p>
          <a:p>
            <a:r>
              <a:rPr altLang="en-US" lang="zh-CN"/>
              <a:t>课程内容：介绍智能推荐系统技术的基本原理、发展历程和应用领域</a:t>
            </a:r>
            <a:endParaRPr altLang="en-US" lang="zh-CN"/>
          </a:p>
          <a:p>
            <a:r>
              <a:rPr altLang="en-US" lang="zh-CN"/>
              <a:t>课程效果：通过实践操作，使学生能够掌握智能推荐系统技术的基本技能，并能够将其应用于实际场景中  基于人工智能技术的创意课程案例</a:t>
            </a:r>
            <a:endParaRPr altLang="en-US" lang="zh-CN"/>
          </a:p>
          <a:p>
            <a:pPr lvl="1"/>
            <a:r>
              <a:rPr altLang="en-US" lang="zh-CN"/>
              <a:t>基于人工智能技术的创意课程案例</a:t>
            </a:r>
            <a:endParaRPr altLang="en-US" lang="zh-CN"/>
          </a:p>
          <a:p>
            <a:r>
              <a:rPr altLang="en-US" lang="zh-CN"/>
              <a:t>课程名称：《智能机器人技术》</a:t>
            </a:r>
            <a:endParaRPr altLang="en-US" lang="zh-CN"/>
          </a:p>
          <a:p>
            <a:r>
              <a:rPr altLang="en-US" lang="zh-CN"/>
              <a:t>课程目标：培养学生掌握智能机器人技术的基本原理和应用方法</a:t>
            </a:r>
            <a:endParaRPr altLang="en-US" lang="zh-CN"/>
          </a:p>
          <a:p>
            <a:r>
              <a:rPr altLang="en-US" lang="zh-CN"/>
              <a:t>课程内容：介绍智能机器人技术的基本原理、发展历程和应用领域</a:t>
            </a:r>
            <a:endParaRPr altLang="en-US" lang="zh-CN"/>
          </a:p>
          <a:p>
            <a:r>
              <a:rPr altLang="en-US" lang="zh-CN"/>
              <a:t>课程效果：通过实践操作，使学生能够掌握智能机器人技术的基本技能，并能够将其应用于实际场景中</a:t>
            </a:r>
            <a:endParaRPr altLang="en-US" lang="zh-CN"/>
          </a:p>
        </p:txBody>
      </p:sp>
      <p:sp>
        <p:nvSpPr>
          <p:cNvPr id="10508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基于人工智能技术的创意课程案例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基于网络技术的创意课程案例</a:t>
            </a:r>
            <a:endParaRPr altLang="en-US" lang="zh-CN"/>
          </a:p>
        </p:txBody>
      </p:sp>
      <p:sp>
        <p:nvSpPr>
          <p:cNvPr id="10508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案例名称：基于网络技术的创意课程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案例背景：随着互联网技术的发展，网络教育逐渐成为一种新的教育形式，数字校园中的创意课程也得到了更多的关注和应用。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案例内容：介绍该创意课程的设计理念、教学内容、教学方法和教学评价等方面的内容，以及该课程如何利用网络技术进行创新和优化。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案例效果：分析该创意课程的教学效果、学生反馈和推广应用情况，以及该课程对数字校园建设的贡献和意义。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数字校园中的创意课程发展趋势与展望</a:t>
            </a:r>
            <a:endParaRPr altLang="en-US" lang="zh-CN"/>
          </a:p>
        </p:txBody>
      </p:sp>
      <p:sp>
        <p:nvSpPr>
          <p:cNvPr id="105095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创意课程的发展趋势</a:t>
            </a:r>
            <a:endParaRPr altLang="en-US" lang="zh-CN"/>
          </a:p>
        </p:txBody>
      </p:sp>
      <p:sp>
        <p:nvSpPr>
          <p:cNvPr id="105106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6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7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7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7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7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8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8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8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国际化：加强国际交流与合作，引进优质教育资源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108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智能化：利用人工智能、大数据等技术提高教学效果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109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跨界融合：与其他领域进行跨界合作，拓展课程边界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109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多元化：课程形式、内容、评价方式等更加多元化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109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个性化：更加注重学生的个性化需求和兴趣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创意课程的未来展望</a:t>
            </a:r>
            <a:endParaRPr altLang="en-US" lang="zh-CN"/>
          </a:p>
        </p:txBody>
      </p:sp>
      <p:sp>
        <p:nvSpPr>
          <p:cNvPr id="10511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跨界合作：与其他领域、行业进行跨界合作，引入更多创意元素和资源，丰富课程内容。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创意课程与科技深度融合：借助先进技术手段，如虚拟现实、增强现实等，为学生提供更加沉浸式的学习体验。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个性化教学：借助大数据、人工智能等技术，实现个性化教学，满足不同学生的需求和兴趣。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国际化发展：加强与国际教育机构的合作与交流，引进国际先进的创意课程理念和资源，推动我国创意课程的发展。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8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0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63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1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6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42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55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2023-12-16T02:31:57Z</dcterms:created>
  <dcterms:modified xsi:type="dcterms:W3CDTF">2023-12-16T02:31:57Z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08d89b9503424e3ba326551be43494de_21</vt:lpwstr>
  </property>
</Properties>
</file>