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496" r:id="rId1"/>
    <p:sldMasterId id="2147497533" r:id="rId2"/>
  </p:sldMasterIdLst>
  <p:notesMasterIdLst>
    <p:notesMasterId r:id="rId3"/>
  </p:notesMasterIdLst>
  <p:sldIdLst>
    <p:sldId id="6150" r:id="rId4"/>
    <p:sldId id="6155" r:id="rId5"/>
    <p:sldId id="6159" r:id="rId6"/>
    <p:sldId id="6162" r:id="rId7"/>
    <p:sldId id="6165" r:id="rId8"/>
    <p:sldId id="6168" r:id="rId9"/>
    <p:sldId id="6171" r:id="rId10"/>
    <p:sldId id="6174" r:id="rId11"/>
    <p:sldId id="6177" r:id="rId12"/>
    <p:sldId id="6180" r:id="rId13"/>
    <p:sldId id="6183" r:id="rId14"/>
    <p:sldId id="6186" r:id="rId15"/>
    <p:sldId id="6189" r:id="rId16"/>
    <p:sldId id="6192" r:id="rId17"/>
    <p:sldId id="6195" r:id="rId18"/>
    <p:sldId id="6198" r:id="rId19"/>
    <p:sldId id="6201" r:id="rId20"/>
    <p:sldId id="6204" r:id="rId21"/>
    <p:sldId id="6207" r:id="rId22"/>
    <p:sldId id="6210" r:id="rId23"/>
    <p:sldId id="6213" r:id="rId24"/>
    <p:sldId id="6216" r:id="rId25"/>
    <p:sldId id="6219" r:id="rId26"/>
    <p:sldId id="6222" r:id="rId27"/>
    <p:sldId id="6225" r:id="rId28"/>
    <p:sldId id="622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97" r:id="rId1"/>
    <p:sldLayoutId id="2147497498" r:id="rId2"/>
    <p:sldLayoutId id="2147497499" r:id="rId3"/>
    <p:sldLayoutId id="2147497500" r:id="rId4"/>
    <p:sldLayoutId id="2147497501" r:id="rId5"/>
    <p:sldLayoutId id="2147497502" r:id="rId6"/>
    <p:sldLayoutId id="2147497503" r:id="rId7"/>
    <p:sldLayoutId id="2147497504" r:id="rId8"/>
    <p:sldLayoutId id="2147497505" r:id="rId9"/>
    <p:sldLayoutId id="2147497506" r:id="rId10"/>
    <p:sldLayoutId id="21474975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34" r:id="rId1"/>
    <p:sldLayoutId id="2147497535" r:id="rId2"/>
    <p:sldLayoutId id="2147497536" r:id="rId3"/>
    <p:sldLayoutId id="2147497537" r:id="rId4"/>
    <p:sldLayoutId id="2147497538" r:id="rId5"/>
    <p:sldLayoutId id="2147497539" r:id="rId6"/>
    <p:sldLayoutId id="2147497540" r:id="rId7"/>
    <p:sldLayoutId id="2147497541" r:id="rId8"/>
    <p:sldLayoutId id="2147497542" r:id="rId9"/>
    <p:sldLayoutId id="2147497543" r:id="rId10"/>
    <p:sldLayoutId id="21474975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tags" Target="../tags/tag364.xml"/><Relationship Id="rId22" Type="http://schemas.openxmlformats.org/officeDocument/2006/relationships/tags" Target="../tags/tag365.xml"/><Relationship Id="rId23" Type="http://schemas.openxmlformats.org/officeDocument/2006/relationships/tags" Target="../tags/tag366.xml"/><Relationship Id="rId24" Type="http://schemas.openxmlformats.org/officeDocument/2006/relationships/tags" Target="../tags/tag367.xml"/><Relationship Id="rId25" Type="http://schemas.openxmlformats.org/officeDocument/2006/relationships/tags" Target="../tags/tag368.xml"/><Relationship Id="rId26" Type="http://schemas.openxmlformats.org/officeDocument/2006/relationships/tags" Target="../tags/tag369.xml"/><Relationship Id="rId27" Type="http://schemas.openxmlformats.org/officeDocument/2006/relationships/tags" Target="../tags/tag370.xml"/><Relationship Id="rId28" Type="http://schemas.openxmlformats.org/officeDocument/2006/relationships/tags" Target="../tags/tag371.xml"/><Relationship Id="rId29" Type="http://schemas.openxmlformats.org/officeDocument/2006/relationships/tags" Target="../tags/tag372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小学语文教学的优化与创新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3892830" y="11484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750004" y="12138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小学语文教学现状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3892830" y="217838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750004" y="224386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教学优化的必要性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3892830" y="32083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750004" y="32738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教学优化的策略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3892830" y="423832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750004" y="430380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教学创新的方向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3892830" y="52682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750004" y="53337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教学优化的实践与效果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小学语文教学现状</a:t>
            </a:r>
            <a:endParaRPr altLang="en-US" lang="zh-CN"/>
          </a:p>
        </p:txBody>
      </p:sp>
      <p:sp>
        <p:nvSpPr>
          <p:cNvPr id="104892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2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传统教学模式的局限性</a:t>
            </a:r>
            <a:endParaRPr altLang="en-US" lang="zh-CN"/>
          </a:p>
        </p:txBody>
      </p:sp>
      <p:sp>
        <p:nvSpPr>
          <p:cNvPr id="10489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缺乏个性化教学，难以满足学生需求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缺乏有效的教学评估和反馈机制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过于注重知识传授，忽视学生能力培养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教学方法单一，缺乏多样性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当前教学中存在的问题</a:t>
            </a:r>
            <a:endParaRPr altLang="en-US" lang="zh-CN"/>
          </a:p>
        </p:txBody>
      </p:sp>
      <p:sp>
        <p:nvSpPr>
          <p:cNvPr id="10490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缺乏创新和改革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传统教学模式的束缚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教材内容单一，缺乏趣味性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评价方式过于单一，缺乏多元评价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学生学习状况的反馈</a:t>
            </a:r>
            <a:endParaRPr altLang="en-US" lang="zh-CN"/>
          </a:p>
        </p:txBody>
      </p:sp>
      <p:sp>
        <p:nvSpPr>
          <p:cNvPr id="1049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学生对语文学习的兴趣和态度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学生在阅读、写作、口语表达等方面的能力水平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学生在课堂参与和互动方面的表现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学生在作业和考试中的成绩表现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教学优化的必要性</a:t>
            </a:r>
            <a:endParaRPr altLang="en-US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提高教学质量和效果</a:t>
            </a:r>
            <a:endParaRPr altLang="en-US" lang="zh-CN"/>
          </a:p>
        </p:txBody>
      </p:sp>
      <p:sp>
        <p:nvSpPr>
          <p:cNvPr id="10491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注重培养学生的综合素质和能力，促进全面发展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不断更新教育观念，积极探索适合学生的教学模式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优化教学方法，提高学生的学习兴趣和参与度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创新教学手段，利用现代信息技术丰富教学内容和形式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培养学生的学习兴趣和能力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优化教学能够更好地适应学生的学习需求和发展规律，促进学生的个性化发展。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兴趣是学习最好的老师，优化教学可以激发学生对语文的兴趣，提高学习积极性。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创新教学方式可以培养学生的自主学习能力，提高其独立思考和解决问题的能力。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通过丰富多样的教学手段，可以拓宽学生的知识面，提高学生的综合素质。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适应教育改革和发展的需要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2553007" y="4874441"/>
            <a:ext cx="3713788" cy="407333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5"/>
          <p:cNvSpPr/>
          <p:nvPr>
            <p:custDataLst>
              <p:tags r:id="rId2"/>
            </p:custDataLst>
          </p:nvPr>
        </p:nvSpPr>
        <p:spPr>
          <a:xfrm>
            <a:off x="2614462" y="4873119"/>
            <a:ext cx="3100659" cy="404496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3"/>
            </p:custDataLst>
          </p:nvPr>
        </p:nvSpPr>
        <p:spPr>
          <a:xfrm>
            <a:off x="3069765" y="5426223"/>
            <a:ext cx="6563889" cy="8241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小学语文教学是学生学习母语的重要阶段，对于学生的语言能力和综合素质发展具有重要意义，需要不断优化教学以更好地促进学生发展。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4"/>
            </p:custDataLst>
          </p:nvPr>
        </p:nvSpPr>
        <p:spPr>
          <a:xfrm>
            <a:off x="3026812" y="4868494"/>
            <a:ext cx="2293693" cy="413086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312" name="矩形 11"/>
          <p:cNvSpPr/>
          <p:nvPr>
            <p:custDataLst>
              <p:tags r:id="rId5"/>
            </p:custDataLst>
          </p:nvPr>
        </p:nvSpPr>
        <p:spPr>
          <a:xfrm>
            <a:off x="2553007" y="1496347"/>
            <a:ext cx="3713788" cy="407333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任意多边形 5"/>
          <p:cNvSpPr/>
          <p:nvPr>
            <p:custDataLst>
              <p:tags r:id="rId6"/>
            </p:custDataLst>
          </p:nvPr>
        </p:nvSpPr>
        <p:spPr>
          <a:xfrm>
            <a:off x="2614462" y="1495026"/>
            <a:ext cx="3100659" cy="404496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7"/>
            </p:custDataLst>
          </p:nvPr>
        </p:nvSpPr>
        <p:spPr>
          <a:xfrm>
            <a:off x="3069765" y="2048129"/>
            <a:ext cx="6563889" cy="8241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当前教育改革对小学语文教学提出了新的要求，需要不断优化和创新教学方法。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8" name="标题"/>
          <p:cNvSpPr txBox="1"/>
          <p:nvPr>
            <p:custDataLst>
              <p:tags r:id="rId8"/>
            </p:custDataLst>
          </p:nvPr>
        </p:nvSpPr>
        <p:spPr>
          <a:xfrm>
            <a:off x="3026812" y="1490400"/>
            <a:ext cx="2293693" cy="413086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0" name="矩形 18"/>
          <p:cNvSpPr/>
          <p:nvPr>
            <p:custDataLst>
              <p:tags r:id="rId9"/>
            </p:custDataLst>
          </p:nvPr>
        </p:nvSpPr>
        <p:spPr>
          <a:xfrm>
            <a:off x="2553007" y="3185394"/>
            <a:ext cx="3713788" cy="407333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5"/>
          <p:cNvSpPr/>
          <p:nvPr>
            <p:custDataLst>
              <p:tags r:id="rId10"/>
            </p:custDataLst>
          </p:nvPr>
        </p:nvSpPr>
        <p:spPr>
          <a:xfrm>
            <a:off x="2614462" y="3184072"/>
            <a:ext cx="3100659" cy="404496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11"/>
            </p:custDataLst>
          </p:nvPr>
        </p:nvSpPr>
        <p:spPr>
          <a:xfrm>
            <a:off x="3069765" y="3737176"/>
            <a:ext cx="6563889" cy="8241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随着社会的发展，教育理念也在不断更新，小学语文教学需要跟上时代的步伐，适应新的教育理念。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12"/>
            </p:custDataLst>
          </p:nvPr>
        </p:nvSpPr>
        <p:spPr>
          <a:xfrm>
            <a:off x="3026812" y="3179447"/>
            <a:ext cx="2293693" cy="413086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教学优化的策略</a:t>
            </a:r>
            <a:endParaRPr altLang="en-US" lang="zh-CN"/>
          </a:p>
        </p:txBody>
      </p:sp>
      <p:sp>
        <p:nvSpPr>
          <p:cNvPr id="10493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6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494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利用多媒体技术，增强教学的趣味性和互动性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利用网络资源，拓展学生的学习视野和思维方式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开展探究式学习，培养学生的自主学习和合作学习能力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引入游戏化教学，让学生在轻松愉快的氛围中学习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优化课程设置和教材内容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优化课程设置：根据学生的年龄和认知水平，合理安排课程，注重培养学生的语文素养和综合能力。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创新教材内容：结合时代发展和学生需求，更新教材内容，注重内容的趣味性、实用性和启发性。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整合教学资源：充分利用各种教学资源，如网络、多媒体等，丰富教学内容，提高教学效果。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灵活运用教学方法：根据不同的教学内容和教学目标，采用多种教学方法，如情境教学、合作学习等，激发学生的学习兴趣和主动性。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强化教师培训和提高教师素质</a:t>
            </a:r>
            <a:endParaRPr altLang="en-US" lang="zh-CN"/>
          </a:p>
        </p:txBody>
      </p:sp>
      <p:sp>
        <p:nvSpPr>
          <p:cNvPr id="10495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优化教学方法：采用多样化的教学方法，如情境教学、合作学习等，激发学生的学习兴趣和主动性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强化教师培训：提供专业培训课程，提高教师的教学技能和知识水平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提高教师素质：注重教师的师德师风建设，培养教师的教育情怀和责任心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创新教学手段：利用现代教育技术手段，如多媒体、网络等，提高教学的效率和效果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注重学生的个体差异和需求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培养学生的自主学习和合作学习能力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创设良好的教学环境和氛围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注重学生的个体差异和需求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灵活运用多种教学方法和手段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教学创新的方向</a:t>
            </a:r>
            <a:endParaRPr altLang="en-US" lang="zh-CN"/>
          </a:p>
        </p:txBody>
      </p:sp>
      <p:sp>
        <p:nvSpPr>
          <p:cNvPr id="10496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利用信息技术手段辅助教学</a:t>
            </a:r>
            <a:endParaRPr altLang="en-US" lang="zh-CN"/>
          </a:p>
        </p:txBody>
      </p:sp>
      <p:sp>
        <p:nvSpPr>
          <p:cNvPr id="104971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信息技术手段：PPT、视频、音频等多媒体资源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辅助教学：提高学生的学习兴趣和参与度，增强课堂互动性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创新方向：利用信息技术手段辅助教学，实现个性化教学和差异化教学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优化效果：提高教学质量和效果，促进学生全面发展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开展多元化和个性化的教学活动</a:t>
            </a:r>
            <a:endParaRPr altLang="en-US" lang="zh-CN"/>
          </a:p>
        </p:txBody>
      </p:sp>
      <p:sp>
        <p:nvSpPr>
          <p:cNvPr id="10497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注重培养学生的创新思维和实践能力：通过引导学生自主学习、探究学习，培养学生的创新意识和实践能力。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开展多元化和个性化的教学活动：针对不同学生的需求和特点，设计多样化的教学方法和活动，激发学生的学习兴趣和潜能。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利用现代信息技术手段：运用多媒体、网络等现代化教育技术，丰富教学手段，提高教学效果。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加强与实际生活的联系：将教学内容与现实生活相结合，增强学生对知识的理解和应用能力。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培养学生的创新思维和实践能力</a:t>
            </a:r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创新教学方式：采用启发式、探究式、合作式等教学方式，引导学生主动思考、发现问题并解决问题。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创设创新情境：通过创设有趣、生动的学习情境，激发学生的创新思维和想象力。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鼓励创新实践：组织学生参加各种创新实践活动，如科技竞赛、创意设计等，提高学生的实践能力。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培养创新品质：注重培养学生的创新精神、团队协作、解决问题的能力等品质，促进学生的全面发展。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加强与家庭、社会的合作与互动</a:t>
            </a:r>
            <a:endParaRPr altLang="en-US" lang="zh-CN"/>
          </a:p>
        </p:txBody>
      </p:sp>
      <p:sp>
        <p:nvSpPr>
          <p:cNvPr id="10498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引入信息技术手段，提高语文教学的趣味性和实效性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加强与家庭、社会的合作与互动，拓展语文学习的空间和资源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注重培养学生的自主学习和合作学习能力，发挥学生的主体作用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创新评价方式，以多元评价促进学生的全面发展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教学优化的实践与效果</a:t>
            </a:r>
            <a:endParaRPr altLang="en-US" lang="zh-CN"/>
          </a:p>
        </p:txBody>
      </p:sp>
      <p:sp>
        <p:nvSpPr>
          <p:cNvPr id="104991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1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典型案例的介绍与分析</a:t>
            </a:r>
            <a:endParaRPr altLang="en-US" lang="zh-CN"/>
          </a:p>
        </p:txBody>
      </p:sp>
      <p:sp>
        <p:nvSpPr>
          <p:cNvPr id="10499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案例名称：小学语文“翻转课堂”教学模式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案例简介：通过调整教学流程，利用信息技术手段实现个性化教学，提高学生学习兴趣和效果。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实践效果：学生语文成绩明显提高，学习兴趣和主动性增强，教师教学负担减轻。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分析总结：翻转课堂等新型教学模式能够适应现代教育发展需求，有助于推动小学语文教学的优化与创新。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实践过程中的问题和挑战</a:t>
            </a:r>
            <a:endParaRPr altLang="en-US" lang="zh-CN"/>
          </a:p>
        </p:txBody>
      </p:sp>
      <p:sp>
        <p:nvSpPr>
          <p:cNvPr id="10500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传统教学观念的束缚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教学方法单一，缺乏创新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学生学习兴趣不高，缺乏主动性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评价方式单一，缺乏多元评价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教学效果的评价与反馈</a:t>
            </a:r>
            <a:endParaRPr altLang="en-US" lang="zh-CN"/>
          </a:p>
        </p:txBody>
      </p:sp>
      <p:sp>
        <p:nvSpPr>
          <p:cNvPr id="10500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评价方式：考试成绩、课堂表现、家长反馈等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持续改进：基于评价与反馈结果，不断优化教学策略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反馈作用：调整教学方法、优化教学内容、提高教学质量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评价标准：教学目标达成度、学生参与度、课堂氛围等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持续改进和完善的建议</a:t>
            </a:r>
            <a:endParaRPr altLang="en-US" lang="zh-CN"/>
          </a:p>
        </p:txBody>
      </p:sp>
      <p:sp>
        <p:nvSpPr>
          <p:cNvPr id="10501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引入现代教育技术，丰富教学手段。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定期评估教学效果，及时调整教学策略。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鼓励教师参与培训，提高教学水平。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建立学生反馈机制，了解学生需求。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5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5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3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3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3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3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3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3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3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8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91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2024-01-05T12:04:42Z</dcterms:created>
  <dcterms:modified xsi:type="dcterms:W3CDTF">2024-01-05T12:04:42Z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621a347316ac402399e4c3ec059c54ad_21</vt:lpwstr>
  </property>
</Properties>
</file>