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esProps" Target="presProps.xml"/><Relationship Id="rId3" Type="http://schemas.openxmlformats.org/officeDocument/2006/relationships/viewProps" Target="viewProps.xml"/><Relationship Id="rId4" Type="http://schemas.openxmlformats.org/officeDocument/2006/relationships/theme" Target="theme/theme1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7.png"/><Relationship Id="rId4" Type="http://schemas.openxmlformats.org/officeDocument/2006/relationships/image" Target="../media/image8.jpeg"/><Relationship Id="rId5" Type="http://schemas.openxmlformats.org/officeDocument/2006/relationships/image" Target="../media/image9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jpe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13.jpe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jpe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5" Type="http://schemas.openxmlformats.org/officeDocument/2006/relationships/image" Target="../media/image25.jpe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26.jpe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27.jpe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32.jpe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29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33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7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eg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99021" y="1336929"/>
            <a:ext cx="10593957" cy="2092071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51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新员工培训优化方案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790127" y="5214814"/>
            <a:ext cx="8029457" cy="372999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汇报人：&lt;XXX&gt;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90127" y="5566988"/>
            <a:ext cx="7315200" cy="372999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80000"/>
              </a:lnSpc>
              <a:spcBef>
                <a:spcPts val="450"/>
              </a:spcBef>
            </a:pPr>
            <a:r>
              <a:rPr lang="en-US" sz="2025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2023-12-30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140760" y="0"/>
            <a:ext cx="2809137" cy="3421221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txBody>
          <a:bodyPr/>
          <a:p/>
        </p:txBody>
      </p:sp>
      <p:sp>
        <p:nvSpPr>
          <p:cNvPr name="AutoShape 3" id="3"/>
          <p:cNvSpPr/>
          <p:nvPr/>
        </p:nvSpPr>
        <p:spPr>
          <a:xfrm rot="0">
            <a:off x="1140760" y="1983274"/>
            <a:ext cx="2809137" cy="2809137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  <a:lumMod val="60000"/>
                  <a:lumOff val="40000"/>
                </a:schemeClr>
              </a:gs>
            </a:gsLst>
            <a:lin ang="0"/>
          </a:gradFill>
        </p:spPr>
        <p:txBody>
          <a:bodyPr/>
          <a:p/>
        </p:txBody>
      </p:sp>
      <p:sp>
        <p:nvSpPr>
          <p:cNvPr name="TextBox 4" id="4"/>
          <p:cNvSpPr txBox="true"/>
          <p:nvPr/>
        </p:nvSpPr>
        <p:spPr>
          <a:xfrm rot="0">
            <a:off x="1884456" y="2656540"/>
            <a:ext cx="2004496" cy="614934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3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649672" y="2818600"/>
            <a:ext cx="1766929" cy="1834896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74000"/>
              </a:lnSpc>
            </a:pPr>
            <a:r>
              <a:rPr lang="en-US" b="true" sz="577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344782" y="1304925"/>
            <a:ext cx="5981700" cy="4248150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 lvl="0" indent="-203200" marL="2032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培训需求分析</a:t>
            </a:r>
          </a:p>
          <a:p>
            <a:pPr lvl="0" indent="-203200" marL="2032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培训计划设计</a:t>
            </a:r>
          </a:p>
          <a:p>
            <a:pPr lvl="0" indent="-203200" marL="2032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培训实施与管理</a:t>
            </a:r>
          </a:p>
          <a:p>
            <a:pPr lvl="0" indent="-203200" marL="2032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</a:p>
          <a:p>
            <a:pPr lvl="0" indent="-203200" marL="2032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培训优化建议</a:t>
            </a:r>
          </a:p>
        </p:txBody>
      </p:sp>
      <p:cxnSp>
        <p:nvCxnSpPr>
          <p:cNvPr name="Connector 7" id="7"/>
          <p:cNvCxnSpPr/>
          <p:nvPr/>
        </p:nvCxnSpPr>
        <p:spPr>
          <a:xfrm>
            <a:off x="3198500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cxnSp>
        <p:nvCxnSpPr>
          <p:cNvPr name="Connector 8" id="8"/>
          <p:cNvCxnSpPr/>
          <p:nvPr/>
        </p:nvCxnSpPr>
        <p:spPr>
          <a:xfrm>
            <a:off x="1823497" y="2897445"/>
            <a:ext cx="0" cy="130951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</a:ln>
        </p:spPr>
      </p:cxnSp>
      <p:sp>
        <p:nvSpPr>
          <p:cNvPr name="AutoShape 9" id="9"/>
          <p:cNvSpPr/>
          <p:nvPr/>
        </p:nvSpPr>
        <p:spPr>
          <a:xfrm rot="0">
            <a:off x="611546" y="2481967"/>
            <a:ext cx="259567" cy="1408741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txBody>
          <a:bodyPr/>
          <a:p/>
        </p:txBody>
      </p:sp>
      <p:sp>
        <p:nvSpPr>
          <p:cNvPr name="AutoShape 10" id="10"/>
          <p:cNvSpPr/>
          <p:nvPr/>
        </p:nvSpPr>
        <p:spPr>
          <a:xfrm rot="0">
            <a:off x="611546" y="2352184"/>
            <a:ext cx="259567" cy="259567"/>
          </a:xfrm>
          <a:prstGeom prst="ellipse">
            <a:avLst/>
          </a:prstGeom>
          <a:solidFill>
            <a:schemeClr val="accent2">
              <a:lumMod val="40000"/>
              <a:lumOff val="60000"/>
              <a:alpha val="100000"/>
            </a:schemeClr>
          </a:solidFill>
        </p:spPr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-1022221" y="4869455"/>
            <a:ext cx="1813010" cy="1813010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4298477" y="0"/>
            <a:ext cx="668835" cy="1915360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txBody>
          <a:bodyPr/>
          <a:p/>
        </p:txBody>
      </p:sp>
      <p:sp>
        <p:nvSpPr>
          <p:cNvPr name="AutoShape 13" id="13"/>
          <p:cNvSpPr/>
          <p:nvPr/>
        </p:nvSpPr>
        <p:spPr>
          <a:xfrm rot="0">
            <a:off x="4298477" y="1580942"/>
            <a:ext cx="668835" cy="66883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14" id="14"/>
          <p:cNvSpPr/>
          <p:nvPr/>
        </p:nvSpPr>
        <p:spPr>
          <a:xfrm rot="0">
            <a:off x="10066688" y="5912672"/>
            <a:ext cx="531248" cy="531248"/>
          </a:xfrm>
          <a:prstGeom prst="ellipse">
            <a:avLst/>
          </a:prstGeom>
          <a:gradFill>
            <a:gsLst>
              <a:gs pos="0">
                <a:schemeClr val="accent2">
                  <a:alpha val="59000"/>
                </a:schemeClr>
              </a:gs>
              <a:gs pos="100000">
                <a:schemeClr val="accent2">
                  <a:alpha val="59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p/>
        </p:txBody>
      </p:sp>
      <p:sp>
        <p:nvSpPr>
          <p:cNvPr name="AutoShape 15" id="15"/>
          <p:cNvSpPr/>
          <p:nvPr/>
        </p:nvSpPr>
        <p:spPr>
          <a:xfrm rot="0">
            <a:off x="10779576" y="-508283"/>
            <a:ext cx="2423643" cy="2423643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</a:schemeClr>
              </a:gs>
              <a:gs pos="100000">
                <a:schemeClr val="accent2">
                  <a:alpha val="27000"/>
                  <a:lumMod val="40000"/>
                  <a:lumOff val="60000"/>
                </a:schemeClr>
              </a:gs>
            </a:gsLst>
            <a:lin ang="0"/>
          </a:gradFill>
        </p:spPr>
        <p:txBody>
          <a:bodyPr/>
          <a:p/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78798" y="3644837"/>
            <a:ext cx="9429750" cy="1104900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b="true" sz="5175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培训需求分析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060858" y="2108645"/>
            <a:ext cx="7677150" cy="1571625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b="true" sz="7650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TextBox 3" id="3"/>
          <p:cNvSpPr txBox="true"/>
          <p:nvPr/>
        </p:nvSpPr>
        <p:spPr>
          <a:xfrm rot="0">
            <a:off x="990089" y="4677159"/>
            <a:ext cx="2409825" cy="1047750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明确组织未来发展方向和战略目标，为新员工培训提供指导。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90089" y="3829496"/>
            <a:ext cx="2409825" cy="447675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96000"/>
              </a:lnSpc>
            </a:pPr>
            <a:r>
              <a:rPr lang="en-US" b="true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组织战略目标</a:t>
            </a:r>
          </a:p>
        </p:txBody>
      </p:sp>
      <p:cxnSp>
        <p:nvCxnSpPr>
          <p:cNvPr name="Connector 5" id="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name="Connector 6" id="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name="Freeform 7" id="7"/>
          <p:cNvSpPr/>
          <p:nvPr/>
        </p:nvSpPr>
        <p:spPr>
          <a:xfrm rot="0">
            <a:off x="3687773" y="3947812"/>
            <a:ext cx="151723" cy="187422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8" id="8"/>
          <p:cNvSpPr/>
          <p:nvPr/>
        </p:nvSpPr>
        <p:spPr>
          <a:xfrm rot="0"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p/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name="TextBox 10" id="10"/>
          <p:cNvSpPr txBox="true"/>
          <p:nvPr/>
        </p:nvSpPr>
        <p:spPr>
          <a:xfrm rot="0">
            <a:off x="4671297" y="3829496"/>
            <a:ext cx="2409825" cy="447675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96000"/>
              </a:lnSpc>
            </a:pPr>
            <a:r>
              <a:rPr lang="en-US" b="true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组织文化</a:t>
            </a:r>
          </a:p>
        </p:txBody>
      </p:sp>
      <p:cxnSp>
        <p:nvCxnSpPr>
          <p:cNvPr name="Connector 11" id="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name="Connector 12" id="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name="Freeform 13" id="13"/>
          <p:cNvSpPr/>
          <p:nvPr/>
        </p:nvSpPr>
        <p:spPr>
          <a:xfrm rot="0">
            <a:off x="7368981" y="3947812"/>
            <a:ext cx="151723" cy="187422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p/>
        </p:txBody>
      </p:sp>
      <p:sp>
        <p:nvSpPr>
          <p:cNvPr name="AutoShape 14" id="14"/>
          <p:cNvSpPr/>
          <p:nvPr/>
        </p:nvSpPr>
        <p:spPr>
          <a:xfrm rot="0"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name="TextBox 16" id="16"/>
          <p:cNvSpPr txBox="true"/>
          <p:nvPr/>
        </p:nvSpPr>
        <p:spPr>
          <a:xfrm rot="0">
            <a:off x="8373015" y="3829496"/>
            <a:ext cx="2409825" cy="447675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96000"/>
              </a:lnSpc>
            </a:pPr>
            <a:r>
              <a:rPr lang="en-US" b="true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组织制度</a:t>
            </a:r>
          </a:p>
        </p:txBody>
      </p:sp>
      <p:cxnSp>
        <p:nvCxnSpPr>
          <p:cNvPr name="Connector 17" id="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name="Connector 18" id="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name="Freeform 19" id="19"/>
          <p:cNvSpPr/>
          <p:nvPr/>
        </p:nvSpPr>
        <p:spPr>
          <a:xfrm rot="0">
            <a:off x="11070699" y="3947812"/>
            <a:ext cx="151723" cy="187422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pic>
        <p:nvPicPr>
          <p:cNvPr name="Picture 20" id="20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name="TextBox 21" id="21"/>
          <p:cNvSpPr txBox="true"/>
          <p:nvPr/>
        </p:nvSpPr>
        <p:spPr>
          <a:xfrm rot="0">
            <a:off x="4671297" y="4677159"/>
            <a:ext cx="2409825" cy="1047750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传播组织文化和价值观，确保新员工能够融入组织。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373015" y="4677159"/>
            <a:ext cx="2409825" cy="1047750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介绍组织规章制度和工作流程，帮助新员工快速适应工作环境。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392065" y="1604894"/>
            <a:ext cx="581025" cy="457200"/>
          </a:xfrm>
          <a:prstGeom prst="rect">
            <a:avLst/>
          </a:prstGeom>
        </p:spPr>
        <p:txBody>
          <a:bodyPr anchor="ctr" rtlCol="false" lIns="114300" rIns="114300" tIns="57150" bIns="57150" anchorCtr="tru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b="true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4690347" y="1604894"/>
            <a:ext cx="578298" cy="437007"/>
          </a:xfrm>
          <a:prstGeom prst="rect">
            <a:avLst/>
          </a:prstGeom>
        </p:spPr>
        <p:txBody>
          <a:bodyPr anchor="ctr" rtlCol="false" lIns="114300" rIns="114300" tIns="57150" bIns="57150" anchorCtr="tru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b="true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980564" y="1604894"/>
            <a:ext cx="581025" cy="457200"/>
          </a:xfrm>
          <a:prstGeom prst="rect">
            <a:avLst/>
          </a:prstGeom>
        </p:spPr>
        <p:txBody>
          <a:bodyPr anchor="ctr" rtlCol="false" lIns="114300" rIns="114300" tIns="57150" bIns="57150" anchorCtr="tru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b="true"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AutoShape 26" id="26"/>
          <p:cNvSpPr/>
          <p:nvPr/>
        </p:nvSpPr>
        <p:spPr>
          <a:xfrm rot="0"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27" id="27"/>
          <p:cNvSpPr/>
          <p:nvPr/>
        </p:nvSpPr>
        <p:spPr>
          <a:xfrm rot="0"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28" id="28"/>
          <p:cNvSpPr/>
          <p:nvPr/>
        </p:nvSpPr>
        <p:spPr>
          <a:xfrm rot="0"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29" id="29"/>
          <p:cNvSpPr/>
          <p:nvPr/>
        </p:nvSpPr>
        <p:spPr>
          <a:xfrm rot="0"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30" id="30"/>
          <p:cNvSpPr/>
          <p:nvPr/>
        </p:nvSpPr>
        <p:spPr>
          <a:xfrm rot="0"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31" id="31"/>
          <p:cNvSpPr/>
          <p:nvPr/>
        </p:nvSpPr>
        <p:spPr>
          <a:xfrm rot="0"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32" id="32"/>
          <p:cNvSpPr/>
          <p:nvPr/>
        </p:nvSpPr>
        <p:spPr>
          <a:xfrm rot="0"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33" id="33"/>
          <p:cNvSpPr/>
          <p:nvPr/>
        </p:nvSpPr>
        <p:spPr>
          <a:xfrm rot="0"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34" id="34"/>
          <p:cNvSpPr/>
          <p:nvPr/>
        </p:nvSpPr>
        <p:spPr>
          <a:xfrm rot="0"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35" id="35"/>
          <p:cNvSpPr/>
          <p:nvPr/>
        </p:nvSpPr>
        <p:spPr>
          <a:xfrm rot="0"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36" id="36"/>
          <p:cNvSpPr/>
          <p:nvPr/>
        </p:nvSpPr>
        <p:spPr>
          <a:xfrm rot="0"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37" id="37"/>
          <p:cNvSpPr/>
          <p:nvPr/>
        </p:nvSpPr>
        <p:spPr>
          <a:xfrm rot="0"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38" id="38"/>
          <p:cNvSpPr/>
          <p:nvPr/>
        </p:nvSpPr>
        <p:spPr>
          <a:xfrm rot="0"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39" id="39"/>
          <p:cNvSpPr/>
          <p:nvPr/>
        </p:nvSpPr>
        <p:spPr>
          <a:xfrm rot="0"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40" id="40"/>
          <p:cNvSpPr/>
          <p:nvPr/>
        </p:nvSpPr>
        <p:spPr>
          <a:xfrm rot="0"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41" id="41"/>
          <p:cNvSpPr/>
          <p:nvPr/>
        </p:nvSpPr>
        <p:spPr>
          <a:xfrm rot="0"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42" id="42"/>
          <p:cNvSpPr/>
          <p:nvPr/>
        </p:nvSpPr>
        <p:spPr>
          <a:xfrm rot="0"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43" id="43"/>
          <p:cNvSpPr/>
          <p:nvPr/>
        </p:nvSpPr>
        <p:spPr>
          <a:xfrm rot="0"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44" id="44"/>
          <p:cNvSpPr/>
          <p:nvPr/>
        </p:nvSpPr>
        <p:spPr>
          <a:xfrm rot="0"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45" id="45"/>
          <p:cNvSpPr/>
          <p:nvPr/>
        </p:nvSpPr>
        <p:spPr>
          <a:xfrm rot="0"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TextBox 46" id="46"/>
          <p:cNvSpPr txBox="true"/>
          <p:nvPr/>
        </p:nvSpPr>
        <p:spPr>
          <a:xfrm rot="0">
            <a:off x="1094842" y="93878"/>
            <a:ext cx="10001250" cy="914400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组织分析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name="Connector 2" id="2"/>
          <p:cNvCxnSpPr/>
          <p:nvPr/>
        </p:nvCxnSpPr>
        <p:spPr>
          <a:xfrm flipV="true">
            <a:off x="1296416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name="AutoShape 3" id="3"/>
          <p:cNvSpPr/>
          <p:nvPr/>
        </p:nvSpPr>
        <p:spPr>
          <a:xfrm rot="-3859086" flipV="true">
            <a:off x="1527125" y="1469413"/>
            <a:ext cx="2109431" cy="2217572"/>
          </a:xfrm>
          <a:prstGeom prst="parallelogram">
            <a:avLst>
              <a:gd fmla="val 54601" name="adj"/>
            </a:avLst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TextBox 4" id="4"/>
          <p:cNvSpPr txBox="true"/>
          <p:nvPr/>
        </p:nvSpPr>
        <p:spPr>
          <a:xfrm rot="0">
            <a:off x="1338084" y="4590395"/>
            <a:ext cx="2450691" cy="1287399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明确新员工的岗位职责和工作要求，确保他们了解自己的工作任务。</a:t>
            </a:r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1632387" y="1536628"/>
            <a:ext cx="1898907" cy="1898907"/>
          </a:xfrm>
          <a:prstGeom prst="ellipse">
            <a:avLst/>
          </a:prstGeom>
        </p:spPr>
      </p:pic>
      <p:sp>
        <p:nvSpPr>
          <p:cNvPr name="AutoShape 6" id="6"/>
          <p:cNvSpPr/>
          <p:nvPr/>
        </p:nvSpPr>
        <p:spPr>
          <a:xfrm rot="-3859086" flipV="true">
            <a:off x="5041284" y="1457221"/>
            <a:ext cx="2109431" cy="2217572"/>
          </a:xfrm>
          <a:prstGeom prst="parallelogram">
            <a:avLst>
              <a:gd fmla="val 54601" name="adj"/>
            </a:avLst>
          </a:prstGeom>
          <a:solidFill>
            <a:schemeClr val="accent2">
              <a:alpha val="100000"/>
            </a:schemeClr>
          </a:solidFill>
        </p:spPr>
        <p:txBody>
          <a:bodyPr/>
          <a:p/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5146546" y="1536628"/>
            <a:ext cx="1898907" cy="1898907"/>
          </a:xfrm>
          <a:prstGeom prst="ellipse">
            <a:avLst/>
          </a:prstGeom>
        </p:spPr>
      </p:pic>
      <p:sp>
        <p:nvSpPr>
          <p:cNvPr name="AutoShape 8" id="8"/>
          <p:cNvSpPr/>
          <p:nvPr/>
        </p:nvSpPr>
        <p:spPr>
          <a:xfrm rot="-3859086" flipV="true">
            <a:off x="8711366" y="1419290"/>
            <a:ext cx="2109431" cy="2217572"/>
          </a:xfrm>
          <a:prstGeom prst="parallelogram">
            <a:avLst>
              <a:gd fmla="val 54601" name="adj"/>
            </a:avLst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8816628" y="1536628"/>
            <a:ext cx="1898907" cy="1898907"/>
          </a:xfrm>
          <a:prstGeom prst="ellipse">
            <a:avLst/>
          </a:prstGeom>
        </p:spPr>
      </p:pic>
      <p:sp>
        <p:nvSpPr>
          <p:cNvPr name="TextBox 10" id="10"/>
          <p:cNvSpPr txBox="true"/>
          <p:nvPr/>
        </p:nvSpPr>
        <p:spPr>
          <a:xfrm rot="0">
            <a:off x="1238761" y="3746205"/>
            <a:ext cx="2971800" cy="495300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96000"/>
              </a:lnSpc>
            </a:pPr>
            <a:r>
              <a:rPr lang="en-US" b="true" sz="23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岗位职责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1235229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3788775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cxnSp>
        <p:nvCxnSpPr>
          <p:cNvPr name="Connector 13" id="13"/>
          <p:cNvCxnSpPr/>
          <p:nvPr/>
        </p:nvCxnSpPr>
        <p:spPr>
          <a:xfrm flipV="true">
            <a:off x="4700847" y="4399620"/>
            <a:ext cx="2492359" cy="4740"/>
          </a:xfrm>
          <a:prstGeom prst="line">
            <a:avLst/>
          </a:prstGeom>
          <a:ln w="9525">
            <a:solidFill>
              <a:schemeClr val="accent2"/>
            </a:solidFill>
            <a:prstDash val="solid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name="TextBox 14" id="14"/>
          <p:cNvSpPr txBox="true"/>
          <p:nvPr/>
        </p:nvSpPr>
        <p:spPr>
          <a:xfrm rot="0">
            <a:off x="4742516" y="4590395"/>
            <a:ext cx="2450691" cy="1287399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介绍相关的工作流程和操作规范，帮助新员工快速掌握工作技能。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643192" y="3746205"/>
            <a:ext cx="2952750" cy="495300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96000"/>
              </a:lnSpc>
            </a:pPr>
            <a:r>
              <a:rPr lang="en-US" b="true" sz="23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工作流程</a:t>
            </a:r>
          </a:p>
        </p:txBody>
      </p:sp>
      <p:sp>
        <p:nvSpPr>
          <p:cNvPr name="AutoShape 16" id="16"/>
          <p:cNvSpPr/>
          <p:nvPr/>
        </p:nvSpPr>
        <p:spPr>
          <a:xfrm rot="0">
            <a:off x="4639660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7193207" y="4350852"/>
            <a:ext cx="97536" cy="975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p/>
        </p:txBody>
      </p:sp>
      <p:cxnSp>
        <p:nvCxnSpPr>
          <p:cNvPr name="Connector 18" id="18"/>
          <p:cNvCxnSpPr/>
          <p:nvPr/>
        </p:nvCxnSpPr>
        <p:spPr>
          <a:xfrm flipV="true">
            <a:off x="8370929" y="4399620"/>
            <a:ext cx="2492359" cy="474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name="TextBox 19" id="19"/>
          <p:cNvSpPr txBox="true"/>
          <p:nvPr/>
        </p:nvSpPr>
        <p:spPr>
          <a:xfrm rot="0">
            <a:off x="8412597" y="4590395"/>
            <a:ext cx="2450691" cy="1287399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制定工作标准和绩效评估标准，为新员工提供明确的努力方向。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313274" y="3746205"/>
            <a:ext cx="3019425" cy="495300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96000"/>
              </a:lnSpc>
            </a:pPr>
            <a:r>
              <a:rPr lang="en-US" b="true" sz="23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工作标准</a:t>
            </a:r>
          </a:p>
        </p:txBody>
      </p:sp>
      <p:sp>
        <p:nvSpPr>
          <p:cNvPr name="AutoShape 21" id="21"/>
          <p:cNvSpPr/>
          <p:nvPr/>
        </p:nvSpPr>
        <p:spPr>
          <a:xfrm rot="0">
            <a:off x="8309741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22" id="22"/>
          <p:cNvSpPr/>
          <p:nvPr/>
        </p:nvSpPr>
        <p:spPr>
          <a:xfrm rot="0">
            <a:off x="10863288" y="4350852"/>
            <a:ext cx="97536" cy="975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23" id="23"/>
          <p:cNvSpPr/>
          <p:nvPr/>
        </p:nvSpPr>
        <p:spPr>
          <a:xfrm rot="0"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24" id="24"/>
          <p:cNvSpPr/>
          <p:nvPr/>
        </p:nvSpPr>
        <p:spPr>
          <a:xfrm rot="0"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26" id="26"/>
          <p:cNvSpPr/>
          <p:nvPr/>
        </p:nvSpPr>
        <p:spPr>
          <a:xfrm rot="0"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27" id="27"/>
          <p:cNvSpPr/>
          <p:nvPr/>
        </p:nvSpPr>
        <p:spPr>
          <a:xfrm rot="0"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28" id="28"/>
          <p:cNvSpPr/>
          <p:nvPr/>
        </p:nvSpPr>
        <p:spPr>
          <a:xfrm rot="0"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29" id="29"/>
          <p:cNvSpPr/>
          <p:nvPr/>
        </p:nvSpPr>
        <p:spPr>
          <a:xfrm rot="0"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30" id="30"/>
          <p:cNvSpPr/>
          <p:nvPr/>
        </p:nvSpPr>
        <p:spPr>
          <a:xfrm rot="0"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31" id="31"/>
          <p:cNvSpPr/>
          <p:nvPr/>
        </p:nvSpPr>
        <p:spPr>
          <a:xfrm rot="0"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32" id="32"/>
          <p:cNvSpPr/>
          <p:nvPr/>
        </p:nvSpPr>
        <p:spPr>
          <a:xfrm rot="0"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33" id="33"/>
          <p:cNvSpPr/>
          <p:nvPr/>
        </p:nvSpPr>
        <p:spPr>
          <a:xfrm rot="0"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34" id="34"/>
          <p:cNvSpPr/>
          <p:nvPr/>
        </p:nvSpPr>
        <p:spPr>
          <a:xfrm rot="0"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35" id="35"/>
          <p:cNvSpPr/>
          <p:nvPr/>
        </p:nvSpPr>
        <p:spPr>
          <a:xfrm rot="0"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36" id="36"/>
          <p:cNvSpPr/>
          <p:nvPr/>
        </p:nvSpPr>
        <p:spPr>
          <a:xfrm rot="0"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37" id="37"/>
          <p:cNvSpPr/>
          <p:nvPr/>
        </p:nvSpPr>
        <p:spPr>
          <a:xfrm rot="0"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38" id="38"/>
          <p:cNvSpPr/>
          <p:nvPr/>
        </p:nvSpPr>
        <p:spPr>
          <a:xfrm rot="0"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39" id="39"/>
          <p:cNvSpPr/>
          <p:nvPr/>
        </p:nvSpPr>
        <p:spPr>
          <a:xfrm rot="0"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40" id="40"/>
          <p:cNvSpPr/>
          <p:nvPr/>
        </p:nvSpPr>
        <p:spPr>
          <a:xfrm rot="0"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41" id="41"/>
          <p:cNvSpPr/>
          <p:nvPr/>
        </p:nvSpPr>
        <p:spPr>
          <a:xfrm rot="0"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42" id="42"/>
          <p:cNvSpPr/>
          <p:nvPr/>
        </p:nvSpPr>
        <p:spPr>
          <a:xfrm rot="0"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TextBox 43" id="43"/>
          <p:cNvSpPr txBox="true"/>
          <p:nvPr/>
        </p:nvSpPr>
        <p:spPr>
          <a:xfrm rot="0">
            <a:off x="1094842" y="93878"/>
            <a:ext cx="10001250" cy="914400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任务分析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anchor="ctr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294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  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4" id="4"/>
          <p:cNvSpPr/>
          <p:nvPr/>
        </p:nvSpPr>
        <p:spPr>
          <a:xfrm rot="0"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3"/>
          <a:srcRect t="18426" b="18426"/>
          <a:stretch>
            <a:fillRect/>
          </a:stretch>
        </p:blipFill>
        <p:spPr>
          <a:xfrm rot="0"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t="6717" b="6717"/>
          <a:stretch>
            <a:fillRect/>
          </a:stretch>
        </p:blipFill>
        <p:spPr>
          <a:xfrm rot="0"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5"/>
          <a:srcRect t="18426" b="18426"/>
          <a:stretch>
            <a:fillRect/>
          </a:stretch>
        </p:blipFill>
        <p:spPr>
          <a:xfrm rot="0">
            <a:off x="7771733" y="3721608"/>
            <a:ext cx="3394942" cy="2143864"/>
          </a:xfrm>
          <a:prstGeom prst="rect">
            <a:avLst/>
          </a:prstGeom>
        </p:spPr>
      </p:pic>
      <p:sp>
        <p:nvSpPr>
          <p:cNvPr name="AutoShape 8" id="8"/>
          <p:cNvSpPr/>
          <p:nvPr/>
        </p:nvSpPr>
        <p:spPr>
          <a:xfrm rot="0"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9" id="9"/>
          <p:cNvSpPr/>
          <p:nvPr/>
        </p:nvSpPr>
        <p:spPr>
          <a:xfrm rot="0"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10" id="10"/>
          <p:cNvSpPr/>
          <p:nvPr/>
        </p:nvSpPr>
        <p:spPr>
          <a:xfrm rot="0"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13" id="13"/>
          <p:cNvSpPr/>
          <p:nvPr/>
        </p:nvSpPr>
        <p:spPr>
          <a:xfrm rot="0"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14" id="14"/>
          <p:cNvSpPr/>
          <p:nvPr/>
        </p:nvSpPr>
        <p:spPr>
          <a:xfrm rot="0"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15" id="15"/>
          <p:cNvSpPr/>
          <p:nvPr/>
        </p:nvSpPr>
        <p:spPr>
          <a:xfrm rot="0"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16" id="16"/>
          <p:cNvSpPr/>
          <p:nvPr/>
        </p:nvSpPr>
        <p:spPr>
          <a:xfrm rot="0"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18" id="18"/>
          <p:cNvSpPr/>
          <p:nvPr/>
        </p:nvSpPr>
        <p:spPr>
          <a:xfrm rot="0"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19" id="19"/>
          <p:cNvSpPr/>
          <p:nvPr/>
        </p:nvSpPr>
        <p:spPr>
          <a:xfrm rot="0"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20" id="20"/>
          <p:cNvSpPr/>
          <p:nvPr/>
        </p:nvSpPr>
        <p:spPr>
          <a:xfrm rot="0"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21" id="21"/>
          <p:cNvSpPr/>
          <p:nvPr/>
        </p:nvSpPr>
        <p:spPr>
          <a:xfrm rot="0"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22" id="22"/>
          <p:cNvSpPr/>
          <p:nvPr/>
        </p:nvSpPr>
        <p:spPr>
          <a:xfrm rot="0"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23" id="23"/>
          <p:cNvSpPr/>
          <p:nvPr/>
        </p:nvSpPr>
        <p:spPr>
          <a:xfrm rot="0"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24" id="24"/>
          <p:cNvSpPr/>
          <p:nvPr/>
        </p:nvSpPr>
        <p:spPr>
          <a:xfrm rot="0"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26" id="26"/>
          <p:cNvSpPr/>
          <p:nvPr/>
        </p:nvSpPr>
        <p:spPr>
          <a:xfrm rot="0"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27" id="27"/>
          <p:cNvSpPr/>
          <p:nvPr/>
        </p:nvSpPr>
        <p:spPr>
          <a:xfrm rot="0"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TextBox 28" id="28"/>
          <p:cNvSpPr txBox="true"/>
          <p:nvPr/>
        </p:nvSpPr>
        <p:spPr>
          <a:xfrm rot="0">
            <a:off x="1094842" y="93878"/>
            <a:ext cx="10001250" cy="914400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人员分析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81837" y="1604867"/>
            <a:ext cx="3394996" cy="490334"/>
          </a:xfrm>
          <a:prstGeom prst="rect">
            <a:avLst/>
          </a:prstGeom>
        </p:spPr>
        <p:txBody>
          <a:bodyPr anchor="t" rtlCol="false" lIns="66008" rIns="66008" tIns="33052" bIns="33052" anchorCtr="false"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25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人员需求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090562" y="2039620"/>
            <a:ext cx="3286271" cy="1654845"/>
          </a:xfrm>
          <a:prstGeom prst="rect">
            <a:avLst/>
          </a:prstGeom>
        </p:spPr>
        <p:txBody>
          <a:bodyPr anchor="ctr" rtlCol="false" lIns="66008" rIns="66008" tIns="33052" bIns="33052" anchorCtr="true" wrap="square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分析组织当前的人才需求和未来的人才需求，为新员工培训提供依据。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4376833" y="3748751"/>
            <a:ext cx="3394996" cy="490334"/>
          </a:xfrm>
          <a:prstGeom prst="rect">
            <a:avLst/>
          </a:prstGeom>
        </p:spPr>
        <p:txBody>
          <a:bodyPr anchor="t" rtlCol="false" lIns="66008" rIns="66008" tIns="33052" bIns="33052" anchorCtr="false"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25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人员素质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4485558" y="4183504"/>
            <a:ext cx="3286271" cy="1654845"/>
          </a:xfrm>
          <a:prstGeom prst="rect">
            <a:avLst/>
          </a:prstGeom>
        </p:spPr>
        <p:txBody>
          <a:bodyPr anchor="ctr" rtlCol="false" lIns="66008" rIns="66008" tIns="33052" bIns="33052" anchorCtr="true" wrap="square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评估新员工的素质和能力，了解他们的优势和不足，以便进行针对性的培训。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771733" y="1604867"/>
            <a:ext cx="3394996" cy="490334"/>
          </a:xfrm>
          <a:prstGeom prst="rect">
            <a:avLst/>
          </a:prstGeom>
        </p:spPr>
        <p:txBody>
          <a:bodyPr anchor="t" rtlCol="false" lIns="66008" rIns="66008" tIns="33052" bIns="33052" anchorCtr="false"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25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人员动机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880459" y="2039620"/>
            <a:ext cx="3286271" cy="1654845"/>
          </a:xfrm>
          <a:prstGeom prst="rect">
            <a:avLst/>
          </a:prstGeom>
        </p:spPr>
        <p:txBody>
          <a:bodyPr anchor="ctr" rtlCol="false" lIns="66008" rIns="66008" tIns="33052" bIns="33052" anchorCtr="true" wrap="square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了解新员工的职业规划和动机，激发他们的积极性和工作热情。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78798" y="3644837"/>
            <a:ext cx="9429750" cy="1104900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b="true" sz="5175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培训计划设计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060858" y="2108645"/>
            <a:ext cx="7677150" cy="1571625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b="true" sz="7650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16675" r="16675"/>
          <a:stretch>
            <a:fillRect/>
          </a:stretch>
        </p:blipFill>
        <p:spPr>
          <a:xfrm rot="0"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name="AutoShape 4" id="4"/>
          <p:cNvSpPr/>
          <p:nvPr/>
        </p:nvSpPr>
        <p:spPr>
          <a:xfrm rot="0"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TextBox 5" id="5"/>
          <p:cNvSpPr txBox="true"/>
          <p:nvPr/>
        </p:nvSpPr>
        <p:spPr>
          <a:xfrm rot="0">
            <a:off x="4935912" y="5251464"/>
            <a:ext cx="964530" cy="682752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3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074571" y="4851539"/>
            <a:ext cx="5683179" cy="731520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true" sz="1606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建立新员工的企业文化认同感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074571" y="5341007"/>
            <a:ext cx="5486256" cy="975360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通过培训，使新员工更好地理解公司文化、价值观和发展战略，增强归属感和忠诚度。</a:t>
            </a:r>
          </a:p>
        </p:txBody>
      </p:sp>
      <p:sp>
        <p:nvSpPr>
          <p:cNvPr name="AutoShape 8" id="8"/>
          <p:cNvSpPr/>
          <p:nvPr/>
        </p:nvSpPr>
        <p:spPr>
          <a:xfrm rot="0"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TextBox 9" id="9"/>
          <p:cNvSpPr txBox="true"/>
          <p:nvPr/>
        </p:nvSpPr>
        <p:spPr>
          <a:xfrm rot="0">
            <a:off x="4935912" y="1975084"/>
            <a:ext cx="964530" cy="682752"/>
          </a:xfrm>
          <a:prstGeom prst="rect">
            <a:avLst/>
          </a:prstGeom>
        </p:spPr>
        <p:txBody>
          <a:bodyPr anchor="ctr" rtlCol="false" lIns="123825" rIns="57150" tIns="123825" bIns="123825" anchorCtr="false" vert="horz"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3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074571" y="1538583"/>
            <a:ext cx="5683179" cy="731520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true" sz="1606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提升新员工的专业技能和知识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074571" y="2003667"/>
            <a:ext cx="5486256" cy="975360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通过培训，使新员工能够快速掌握公司业务和岗位所需的基本技能和知识，提高工作效率。</a:t>
            </a:r>
          </a:p>
        </p:txBody>
      </p:sp>
      <p:sp>
        <p:nvSpPr>
          <p:cNvPr name="AutoShape 12" id="12"/>
          <p:cNvSpPr/>
          <p:nvPr/>
        </p:nvSpPr>
        <p:spPr>
          <a:xfrm rot="0"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TextBox 13" id="13"/>
          <p:cNvSpPr txBox="true"/>
          <p:nvPr/>
        </p:nvSpPr>
        <p:spPr>
          <a:xfrm rot="0">
            <a:off x="4935912" y="3613274"/>
            <a:ext cx="964530" cy="682752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3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074571" y="3188965"/>
            <a:ext cx="5683179" cy="731520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true" sz="1606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培养新员工的团队协作能力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074571" y="3666241"/>
            <a:ext cx="5486256" cy="975360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帮助新员工快速融入团队，提高团队协作和沟通能力，增强团队凝聚力。</a:t>
            </a:r>
          </a:p>
        </p:txBody>
      </p:sp>
      <p:sp>
        <p:nvSpPr>
          <p:cNvPr name="AutoShape 16" id="16"/>
          <p:cNvSpPr/>
          <p:nvPr/>
        </p:nvSpPr>
        <p:spPr>
          <a:xfrm rot="0"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18" id="18"/>
          <p:cNvSpPr/>
          <p:nvPr/>
        </p:nvSpPr>
        <p:spPr>
          <a:xfrm rot="0"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19" id="19"/>
          <p:cNvSpPr/>
          <p:nvPr/>
        </p:nvSpPr>
        <p:spPr>
          <a:xfrm rot="0"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20" id="20"/>
          <p:cNvSpPr/>
          <p:nvPr/>
        </p:nvSpPr>
        <p:spPr>
          <a:xfrm rot="0"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21" id="21"/>
          <p:cNvSpPr/>
          <p:nvPr/>
        </p:nvSpPr>
        <p:spPr>
          <a:xfrm rot="0"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22" id="22"/>
          <p:cNvSpPr/>
          <p:nvPr/>
        </p:nvSpPr>
        <p:spPr>
          <a:xfrm rot="0"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23" id="23"/>
          <p:cNvSpPr/>
          <p:nvPr/>
        </p:nvSpPr>
        <p:spPr>
          <a:xfrm rot="0"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24" id="24"/>
          <p:cNvSpPr/>
          <p:nvPr/>
        </p:nvSpPr>
        <p:spPr>
          <a:xfrm rot="0"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26" id="26"/>
          <p:cNvSpPr/>
          <p:nvPr/>
        </p:nvSpPr>
        <p:spPr>
          <a:xfrm rot="0"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27" id="27"/>
          <p:cNvSpPr/>
          <p:nvPr/>
        </p:nvSpPr>
        <p:spPr>
          <a:xfrm rot="0"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28" id="28"/>
          <p:cNvSpPr/>
          <p:nvPr/>
        </p:nvSpPr>
        <p:spPr>
          <a:xfrm rot="0"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29" id="29"/>
          <p:cNvSpPr/>
          <p:nvPr/>
        </p:nvSpPr>
        <p:spPr>
          <a:xfrm rot="0"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30" id="30"/>
          <p:cNvSpPr/>
          <p:nvPr/>
        </p:nvSpPr>
        <p:spPr>
          <a:xfrm rot="0"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31" id="31"/>
          <p:cNvSpPr/>
          <p:nvPr/>
        </p:nvSpPr>
        <p:spPr>
          <a:xfrm rot="0"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32" id="32"/>
          <p:cNvSpPr/>
          <p:nvPr/>
        </p:nvSpPr>
        <p:spPr>
          <a:xfrm rot="0"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33" id="33"/>
          <p:cNvSpPr/>
          <p:nvPr/>
        </p:nvSpPr>
        <p:spPr>
          <a:xfrm rot="0"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34" id="34"/>
          <p:cNvSpPr/>
          <p:nvPr/>
        </p:nvSpPr>
        <p:spPr>
          <a:xfrm rot="0"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35" id="35"/>
          <p:cNvSpPr/>
          <p:nvPr/>
        </p:nvSpPr>
        <p:spPr>
          <a:xfrm rot="0"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TextBox 36" id="36"/>
          <p:cNvSpPr txBox="true"/>
          <p:nvPr/>
        </p:nvSpPr>
        <p:spPr>
          <a:xfrm rot="0">
            <a:off x="1094842" y="93878"/>
            <a:ext cx="10001250" cy="914400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培训目标设定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18900000">
            <a:off x="6319999" y="2790217"/>
            <a:ext cx="1078663" cy="1078663"/>
          </a:xfrm>
          <a:prstGeom prst="frame">
            <a:avLst>
              <a:gd fmla="val 7163" name="adj1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p/>
        </p:txBody>
      </p:sp>
      <p:sp>
        <p:nvSpPr>
          <p:cNvPr name="AutoShape 3" id="3"/>
          <p:cNvSpPr/>
          <p:nvPr/>
        </p:nvSpPr>
        <p:spPr>
          <a:xfrm rot="18900000">
            <a:off x="4794540" y="2790217"/>
            <a:ext cx="1078663" cy="1078663"/>
          </a:xfrm>
          <a:prstGeom prst="frame">
            <a:avLst>
              <a:gd fmla="val 7163" name="adj1"/>
            </a:avLst>
          </a:prstGeom>
          <a:solidFill>
            <a:schemeClr val="dk1">
              <a:lumMod val="20000"/>
              <a:lumOff val="80000"/>
              <a:alpha val="100000"/>
            </a:schemeClr>
          </a:solidFill>
        </p:spPr>
        <p:txBody>
          <a:bodyPr/>
          <a:p/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12413" r="12413"/>
          <a:stretch>
            <a:fillRect/>
          </a:stretch>
        </p:blipFill>
        <p:spPr>
          <a:xfrm rot="0">
            <a:off x="3352886" y="2107432"/>
            <a:ext cx="2465519" cy="2459823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rcRect l="1267" r="1267"/>
          <a:stretch>
            <a:fillRect/>
          </a:stretch>
        </p:blipFill>
        <p:spPr>
          <a:xfrm rot="0">
            <a:off x="6374798" y="2037636"/>
            <a:ext cx="2465519" cy="2529619"/>
          </a:xfrm>
          <a:prstGeom prst="rect">
            <a:avLst/>
          </a:prstGeom>
        </p:spPr>
      </p:pic>
      <p:sp>
        <p:nvSpPr>
          <p:cNvPr name="AutoShape 6" id="6"/>
          <p:cNvSpPr/>
          <p:nvPr/>
        </p:nvSpPr>
        <p:spPr>
          <a:xfrm rot="0">
            <a:off x="3541855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Freeform 7" id="7"/>
          <p:cNvSpPr/>
          <p:nvPr/>
        </p:nvSpPr>
        <p:spPr>
          <a:xfrm rot="0">
            <a:off x="3721695" y="2521355"/>
            <a:ext cx="306115" cy="294843"/>
          </a:xfrm>
          <a:custGeom>
            <a:avLst/>
            <a:gdLst/>
            <a:ahLst/>
            <a:cxnLst/>
            <a:rect r="r" b="b" t="t" l="l"/>
            <a:pathLst>
              <a:path h="6827" w="6827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p/>
        </p:txBody>
      </p:sp>
      <p:sp>
        <p:nvSpPr>
          <p:cNvPr name="AutoShape 8" id="8"/>
          <p:cNvSpPr/>
          <p:nvPr/>
        </p:nvSpPr>
        <p:spPr>
          <a:xfrm rot="0">
            <a:off x="7985552" y="2335881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Freeform 9" id="9"/>
          <p:cNvSpPr/>
          <p:nvPr/>
        </p:nvSpPr>
        <p:spPr>
          <a:xfrm rot="0">
            <a:off x="8165392" y="2521355"/>
            <a:ext cx="306115" cy="294843"/>
          </a:xfrm>
          <a:custGeom>
            <a:avLst/>
            <a:gdLst/>
            <a:ahLst/>
            <a:cxnLst/>
            <a:rect r="r" b="b" t="t" l="l"/>
            <a:pathLst>
              <a:path h="5912" w="6827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p/>
        </p:txBody>
      </p:sp>
      <p:sp>
        <p:nvSpPr>
          <p:cNvPr name="AutoShape 10" id="10"/>
          <p:cNvSpPr/>
          <p:nvPr/>
        </p:nvSpPr>
        <p:spPr>
          <a:xfrm rot="0">
            <a:off x="4252748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Freeform 11" id="11"/>
          <p:cNvSpPr/>
          <p:nvPr/>
        </p:nvSpPr>
        <p:spPr>
          <a:xfrm rot="0">
            <a:off x="4432588" y="4363773"/>
            <a:ext cx="306115" cy="294843"/>
          </a:xfrm>
          <a:custGeom>
            <a:avLst/>
            <a:gdLst/>
            <a:ahLst/>
            <a:cxnLst/>
            <a:rect r="r" b="b" t="t" l="l"/>
            <a:pathLst>
              <a:path h="598324" w="597921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7274660" y="4178300"/>
            <a:ext cx="665795" cy="665791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28575">
            <a:solidFill>
              <a:schemeClr val="accent1">
                <a:lumMod val="60000"/>
                <a:lumMod val="40000"/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Freeform 13" id="13"/>
          <p:cNvSpPr/>
          <p:nvPr/>
        </p:nvSpPr>
        <p:spPr>
          <a:xfrm rot="0">
            <a:off x="7454500" y="4363773"/>
            <a:ext cx="306115" cy="294843"/>
          </a:xfrm>
          <a:custGeom>
            <a:avLst/>
            <a:gdLst/>
            <a:ahLst/>
            <a:cxnLst/>
            <a:rect r="r" b="b" t="t" l="l"/>
            <a:pathLst>
              <a:path h="606722" w="582235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p/>
        </p:txBody>
      </p:sp>
      <p:sp>
        <p:nvSpPr>
          <p:cNvPr name="AutoShape 14" id="14"/>
          <p:cNvSpPr/>
          <p:nvPr/>
        </p:nvSpPr>
        <p:spPr>
          <a:xfrm rot="0">
            <a:off x="747336" y="2402205"/>
            <a:ext cx="2553871" cy="1020362"/>
          </a:xfrm>
          <a:prstGeom prst="rect">
            <a:avLst/>
          </a:prstGeom>
        </p:spPr>
        <p:txBody>
          <a:bodyPr anchor="t" rtlCol="false" tIns="45720" lIns="91440" bIns="45720" rIns="91440" anchorCtr="false" wrap="square">
            <a:noAutofit/>
          </a:bodyPr>
          <a:lstStyle/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介绍公司的历史、愿景、使命、价值观等，使新员工更好地融入公司文化。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 rot="0">
            <a:off x="747336" y="2037683"/>
            <a:ext cx="2553871" cy="422629"/>
          </a:xfrm>
          <a:prstGeom prst="rect">
            <a:avLst/>
          </a:prstGeom>
        </p:spPr>
        <p:txBody>
          <a:bodyPr anchor="t" rtlCol="false" tIns="45720" lIns="91440" bIns="45720" rIns="91440" anchorCtr="false" wrap="square">
            <a:noAutofit/>
          </a:bodyPr>
          <a:lstStyle/>
          <a:p>
            <a:pPr algn="r">
              <a:spcBef>
                <a:spcPts val="270"/>
              </a:spcBef>
              <a:defRPr/>
            </a:pPr>
            <a:r>
              <a:rPr lang="en-US" b="true" sz="15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公司文化和价值观</a:t>
            </a:r>
            <a:endParaRPr lang="en-US" sz="1100"/>
          </a:p>
        </p:txBody>
      </p:sp>
      <p:sp>
        <p:nvSpPr>
          <p:cNvPr name="AutoShape 16" id="16"/>
          <p:cNvSpPr/>
          <p:nvPr/>
        </p:nvSpPr>
        <p:spPr>
          <a:xfrm rot="0">
            <a:off x="1940528" y="5092530"/>
            <a:ext cx="2552700" cy="891876"/>
          </a:xfrm>
          <a:prstGeom prst="rect">
            <a:avLst/>
          </a:prstGeom>
        </p:spPr>
        <p:txBody>
          <a:bodyPr anchor="t" rtlCol="false" tIns="45720" lIns="91440" bIns="45720" rIns="91440" anchorCtr="false" wrap="square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根据新员工的岗位需求，针对性地培训相关技能和知识，提高工作效率。</a:t>
            </a:r>
            <a:endParaRPr lang="en-US" sz="1100"/>
          </a:p>
        </p:txBody>
      </p:sp>
      <p:sp>
        <p:nvSpPr>
          <p:cNvPr name="AutoShape 17" id="17"/>
          <p:cNvSpPr/>
          <p:nvPr/>
        </p:nvSpPr>
        <p:spPr>
          <a:xfrm rot="0">
            <a:off x="1940528" y="4661950"/>
            <a:ext cx="2084356" cy="403578"/>
          </a:xfrm>
          <a:prstGeom prst="rect">
            <a:avLst/>
          </a:prstGeom>
        </p:spPr>
        <p:txBody>
          <a:bodyPr anchor="t" rtlCol="false" tIns="45720" lIns="91440" bIns="45720" rIns="91440" anchorCtr="false" wrap="square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b="true" sz="15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岗位职责和技能</a:t>
            </a:r>
            <a:endParaRPr lang="en-US" sz="1100"/>
          </a:p>
        </p:txBody>
      </p:sp>
      <p:sp>
        <p:nvSpPr>
          <p:cNvPr name="AutoShape 18" id="18"/>
          <p:cNvSpPr/>
          <p:nvPr/>
        </p:nvSpPr>
        <p:spPr>
          <a:xfrm rot="0">
            <a:off x="8872233" y="2402205"/>
            <a:ext cx="2552700" cy="1082789"/>
          </a:xfrm>
          <a:prstGeom prst="rect">
            <a:avLst/>
          </a:prstGeom>
        </p:spPr>
        <p:txBody>
          <a:bodyPr anchor="t" rtlCol="false" tIns="45720" lIns="91440" bIns="45720" rIns="91440" anchorCtr="false" wrap="square">
            <a:noAutofit/>
          </a:bodyPr>
          <a:lstStyle/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培养新员工的沟通、协作能力，提高团队凝聚力。</a:t>
            </a:r>
            <a:endParaRPr lang="en-US" sz="1100"/>
          </a:p>
        </p:txBody>
      </p:sp>
      <p:sp>
        <p:nvSpPr>
          <p:cNvPr name="AutoShape 19" id="19"/>
          <p:cNvSpPr/>
          <p:nvPr/>
        </p:nvSpPr>
        <p:spPr>
          <a:xfrm rot="0">
            <a:off x="8872233" y="2037683"/>
            <a:ext cx="2569478" cy="441680"/>
          </a:xfrm>
          <a:prstGeom prst="rect">
            <a:avLst/>
          </a:prstGeom>
        </p:spPr>
        <p:txBody>
          <a:bodyPr anchor="t" rtlCol="false" tIns="45720" lIns="91440" bIns="45720" rIns="91440" anchorCtr="false" wrap="square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b="true" sz="15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团队协作和沟通技巧</a:t>
            </a:r>
            <a:endParaRPr lang="en-US" sz="1100"/>
          </a:p>
        </p:txBody>
      </p:sp>
      <p:sp>
        <p:nvSpPr>
          <p:cNvPr name="AutoShape 20" id="20"/>
          <p:cNvSpPr/>
          <p:nvPr/>
        </p:nvSpPr>
        <p:spPr>
          <a:xfrm rot="0">
            <a:off x="7814024" y="5112856"/>
            <a:ext cx="2552700" cy="933977"/>
          </a:xfrm>
          <a:prstGeom prst="rect">
            <a:avLst/>
          </a:prstGeom>
        </p:spPr>
        <p:txBody>
          <a:bodyPr anchor="t" rtlCol="false" tIns="45720" lIns="91440" bIns="45720" rIns="91440" anchorCtr="false" wrap="square">
            <a:noAutofit/>
          </a:bodyPr>
          <a:lstStyle/>
          <a:p>
            <a:pPr algn="r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介绍公司的安全和规章制度，确保新员工了解并遵守相关规定。</a:t>
            </a:r>
            <a:endParaRPr lang="en-US" sz="1100"/>
          </a:p>
        </p:txBody>
      </p:sp>
      <p:sp>
        <p:nvSpPr>
          <p:cNvPr name="AutoShape 21" id="21"/>
          <p:cNvSpPr/>
          <p:nvPr/>
        </p:nvSpPr>
        <p:spPr>
          <a:xfrm rot="0">
            <a:off x="8314658" y="4661950"/>
            <a:ext cx="2084356" cy="422629"/>
          </a:xfrm>
          <a:prstGeom prst="rect">
            <a:avLst/>
          </a:prstGeom>
        </p:spPr>
        <p:txBody>
          <a:bodyPr anchor="t" rtlCol="false" tIns="45720" lIns="91440" bIns="45720" rIns="91440" anchorCtr="false" wrap="square">
            <a:no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en-US" b="true" sz="15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安全和规章制度</a:t>
            </a:r>
            <a:endParaRPr lang="en-US" sz="1100"/>
          </a:p>
        </p:txBody>
      </p:sp>
      <p:sp>
        <p:nvSpPr>
          <p:cNvPr name="AutoShape 22" id="22"/>
          <p:cNvSpPr/>
          <p:nvPr/>
        </p:nvSpPr>
        <p:spPr>
          <a:xfrm rot="0"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23" id="23"/>
          <p:cNvSpPr/>
          <p:nvPr/>
        </p:nvSpPr>
        <p:spPr>
          <a:xfrm rot="0"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24" id="24"/>
          <p:cNvSpPr/>
          <p:nvPr/>
        </p:nvSpPr>
        <p:spPr>
          <a:xfrm rot="0"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26" id="26"/>
          <p:cNvSpPr/>
          <p:nvPr/>
        </p:nvSpPr>
        <p:spPr>
          <a:xfrm rot="0"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27" id="27"/>
          <p:cNvSpPr/>
          <p:nvPr/>
        </p:nvSpPr>
        <p:spPr>
          <a:xfrm rot="0"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28" id="28"/>
          <p:cNvSpPr/>
          <p:nvPr/>
        </p:nvSpPr>
        <p:spPr>
          <a:xfrm rot="0"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29" id="29"/>
          <p:cNvSpPr/>
          <p:nvPr/>
        </p:nvSpPr>
        <p:spPr>
          <a:xfrm rot="0"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30" id="30"/>
          <p:cNvSpPr/>
          <p:nvPr/>
        </p:nvSpPr>
        <p:spPr>
          <a:xfrm rot="0"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31" id="31"/>
          <p:cNvSpPr/>
          <p:nvPr/>
        </p:nvSpPr>
        <p:spPr>
          <a:xfrm rot="0"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32" id="32"/>
          <p:cNvSpPr/>
          <p:nvPr/>
        </p:nvSpPr>
        <p:spPr>
          <a:xfrm rot="0"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33" id="33"/>
          <p:cNvSpPr/>
          <p:nvPr/>
        </p:nvSpPr>
        <p:spPr>
          <a:xfrm rot="0"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34" id="34"/>
          <p:cNvSpPr/>
          <p:nvPr/>
        </p:nvSpPr>
        <p:spPr>
          <a:xfrm rot="0"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35" id="35"/>
          <p:cNvSpPr/>
          <p:nvPr/>
        </p:nvSpPr>
        <p:spPr>
          <a:xfrm rot="0"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36" id="36"/>
          <p:cNvSpPr/>
          <p:nvPr/>
        </p:nvSpPr>
        <p:spPr>
          <a:xfrm rot="0"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37" id="37"/>
          <p:cNvSpPr/>
          <p:nvPr/>
        </p:nvSpPr>
        <p:spPr>
          <a:xfrm rot="0"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38" id="38"/>
          <p:cNvSpPr/>
          <p:nvPr/>
        </p:nvSpPr>
        <p:spPr>
          <a:xfrm rot="0"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39" id="39"/>
          <p:cNvSpPr/>
          <p:nvPr/>
        </p:nvSpPr>
        <p:spPr>
          <a:xfrm rot="0"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40" id="40"/>
          <p:cNvSpPr/>
          <p:nvPr/>
        </p:nvSpPr>
        <p:spPr>
          <a:xfrm rot="0"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41" id="41"/>
          <p:cNvSpPr/>
          <p:nvPr/>
        </p:nvSpPr>
        <p:spPr>
          <a:xfrm rot="0"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TextBox 42" id="42"/>
          <p:cNvSpPr txBox="true"/>
          <p:nvPr/>
        </p:nvSpPr>
        <p:spPr>
          <a:xfrm rot="0">
            <a:off x="1094842" y="93878"/>
            <a:ext cx="10001250" cy="914400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培训内容选择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 l="3167" r="3167"/>
          <a:stretch>
            <a:fillRect/>
          </a:stretch>
        </p:blipFill>
        <p:spPr>
          <a:xfrm rot="0"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/>
          <a:srcRect l="484" r="484"/>
          <a:stretch>
            <a:fillRect/>
          </a:stretch>
        </p:blipFill>
        <p:spPr>
          <a:xfrm rot="0"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5"/>
          <a:srcRect l="3087" r="3087"/>
          <a:stretch>
            <a:fillRect/>
          </a:stretch>
        </p:blipFill>
        <p:spPr>
          <a:xfrm rot="0"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6"/>
          <a:srcRect l="3174" r="3174"/>
          <a:stretch>
            <a:fillRect/>
          </a:stretch>
        </p:blipFill>
        <p:spPr>
          <a:xfrm rot="0"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name="AutoShape 6" id="6"/>
          <p:cNvSpPr/>
          <p:nvPr/>
        </p:nvSpPr>
        <p:spPr>
          <a:xfrm rot="0"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7" id="7"/>
          <p:cNvSpPr/>
          <p:nvPr/>
        </p:nvSpPr>
        <p:spPr>
          <a:xfrm rot="0"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p/>
        </p:txBody>
      </p:sp>
      <p:sp>
        <p:nvSpPr>
          <p:cNvPr name="AutoShape 8" id="8"/>
          <p:cNvSpPr/>
          <p:nvPr/>
        </p:nvSpPr>
        <p:spPr>
          <a:xfrm rot="0"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9" id="9"/>
          <p:cNvSpPr/>
          <p:nvPr/>
        </p:nvSpPr>
        <p:spPr>
          <a:xfrm rot="0"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p/>
        </p:txBody>
      </p:sp>
      <p:sp>
        <p:nvSpPr>
          <p:cNvPr name="AutoShape 10" id="10"/>
          <p:cNvSpPr/>
          <p:nvPr/>
        </p:nvSpPr>
        <p:spPr>
          <a:xfrm rot="0"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705451" y="3460761"/>
            <a:ext cx="2286000" cy="88392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13" id="13"/>
          <p:cNvSpPr/>
          <p:nvPr/>
        </p:nvSpPr>
        <p:spPr>
          <a:xfrm rot="0">
            <a:off x="705451" y="4206759"/>
            <a:ext cx="2286000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txBody>
          <a:bodyPr/>
          <a:p/>
        </p:txBody>
      </p:sp>
      <p:sp>
        <p:nvSpPr>
          <p:cNvPr name="AutoShape 14" id="14"/>
          <p:cNvSpPr/>
          <p:nvPr/>
        </p:nvSpPr>
        <p:spPr>
          <a:xfrm rot="0"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15" id="15"/>
          <p:cNvSpPr/>
          <p:nvPr/>
        </p:nvSpPr>
        <p:spPr>
          <a:xfrm rot="0"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16" id="16"/>
          <p:cNvSpPr/>
          <p:nvPr/>
        </p:nvSpPr>
        <p:spPr>
          <a:xfrm rot="0"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18" id="18"/>
          <p:cNvSpPr/>
          <p:nvPr/>
        </p:nvSpPr>
        <p:spPr>
          <a:xfrm rot="0"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19" id="19"/>
          <p:cNvSpPr/>
          <p:nvPr/>
        </p:nvSpPr>
        <p:spPr>
          <a:xfrm rot="0"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20" id="20"/>
          <p:cNvSpPr/>
          <p:nvPr/>
        </p:nvSpPr>
        <p:spPr>
          <a:xfrm rot="0"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21" id="21"/>
          <p:cNvSpPr/>
          <p:nvPr/>
        </p:nvSpPr>
        <p:spPr>
          <a:xfrm rot="0"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22" id="22"/>
          <p:cNvSpPr/>
          <p:nvPr/>
        </p:nvSpPr>
        <p:spPr>
          <a:xfrm rot="0"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23" id="23"/>
          <p:cNvSpPr/>
          <p:nvPr/>
        </p:nvSpPr>
        <p:spPr>
          <a:xfrm rot="0"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24" id="24"/>
          <p:cNvSpPr/>
          <p:nvPr/>
        </p:nvSpPr>
        <p:spPr>
          <a:xfrm rot="0"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26" id="26"/>
          <p:cNvSpPr/>
          <p:nvPr/>
        </p:nvSpPr>
        <p:spPr>
          <a:xfrm rot="0"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27" id="27"/>
          <p:cNvSpPr/>
          <p:nvPr/>
        </p:nvSpPr>
        <p:spPr>
          <a:xfrm rot="0"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28" id="28"/>
          <p:cNvSpPr/>
          <p:nvPr/>
        </p:nvSpPr>
        <p:spPr>
          <a:xfrm rot="0"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29" id="29"/>
          <p:cNvSpPr/>
          <p:nvPr/>
        </p:nvSpPr>
        <p:spPr>
          <a:xfrm rot="0"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30" id="30"/>
          <p:cNvSpPr/>
          <p:nvPr/>
        </p:nvSpPr>
        <p:spPr>
          <a:xfrm rot="0"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31" id="31"/>
          <p:cNvSpPr/>
          <p:nvPr/>
        </p:nvSpPr>
        <p:spPr>
          <a:xfrm rot="0"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32" id="32"/>
          <p:cNvSpPr/>
          <p:nvPr/>
        </p:nvSpPr>
        <p:spPr>
          <a:xfrm rot="0"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33" id="33"/>
          <p:cNvSpPr/>
          <p:nvPr/>
        </p:nvSpPr>
        <p:spPr>
          <a:xfrm rot="0"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TextBox 34" id="34"/>
          <p:cNvSpPr txBox="true"/>
          <p:nvPr/>
        </p:nvSpPr>
        <p:spPr>
          <a:xfrm rot="0">
            <a:off x="1094842" y="93878"/>
            <a:ext cx="10001250" cy="914400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培训方法确定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56455" y="4477571"/>
            <a:ext cx="2164942" cy="1552257"/>
          </a:xfrm>
          <a:prstGeom prst="rect">
            <a:avLst/>
          </a:prstGeom>
        </p:spPr>
        <p:txBody>
          <a:bodyPr anchor="ctr" rtlCol="false" lIns="66008" rIns="66008" tIns="33052" bIns="33052" anchorCtr="true" wrap="square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通过课堂讲解、PPT演示等方式，系统地传授知识和技能。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628568" y="4477571"/>
            <a:ext cx="2164942" cy="1552257"/>
          </a:xfrm>
          <a:prstGeom prst="rect">
            <a:avLst/>
          </a:prstGeom>
        </p:spPr>
        <p:txBody>
          <a:bodyPr anchor="ctr" rtlCol="false" lIns="66008" rIns="66008" tIns="33052" bIns="33052" anchorCtr="true" wrap="square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通过实际操作、案例分析等方式，帮助新员工更好地掌握相关技能。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6466794" y="4477571"/>
            <a:ext cx="2164942" cy="1552257"/>
          </a:xfrm>
          <a:prstGeom prst="rect">
            <a:avLst/>
          </a:prstGeom>
        </p:spPr>
        <p:txBody>
          <a:bodyPr anchor="ctr" rtlCol="false" lIns="66008" rIns="66008" tIns="33052" bIns="33052" anchorCtr="true" wrap="square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通过模拟实际工作场景，让新员工进行角色扮演，提高沟通协作能力。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9318371" y="4477571"/>
            <a:ext cx="2164942" cy="1552257"/>
          </a:xfrm>
          <a:prstGeom prst="rect">
            <a:avLst/>
          </a:prstGeom>
        </p:spPr>
        <p:txBody>
          <a:bodyPr anchor="ctr" rtlCol="false" lIns="66008" rIns="66008" tIns="33052" bIns="33052" anchorCtr="true" wrap="square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利用在线学习平台，让新员工自主选择学习内容和时间，提高学习效率。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05451" y="3588593"/>
            <a:ext cx="2267763" cy="490334"/>
          </a:xfrm>
          <a:prstGeom prst="rect">
            <a:avLst/>
          </a:prstGeom>
        </p:spPr>
        <p:txBody>
          <a:bodyPr anchor="ctr" rtlCol="false" lIns="66008" rIns="66008" tIns="33052" bIns="33052" anchorCtr="true"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理论授课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3628568" y="3588593"/>
            <a:ext cx="2267763" cy="490334"/>
          </a:xfrm>
          <a:prstGeom prst="rect">
            <a:avLst/>
          </a:prstGeom>
        </p:spPr>
        <p:txBody>
          <a:bodyPr anchor="ctr" rtlCol="false" lIns="66008" rIns="66008" tIns="33052" bIns="33052" anchorCtr="true"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实践操作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6433598" y="3588593"/>
            <a:ext cx="2267763" cy="490334"/>
          </a:xfrm>
          <a:prstGeom prst="rect">
            <a:avLst/>
          </a:prstGeom>
        </p:spPr>
        <p:txBody>
          <a:bodyPr anchor="ctr" rtlCol="false" lIns="66008" rIns="66008" tIns="33052" bIns="33052" anchorCtr="true"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角色扮演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9265251" y="3588593"/>
            <a:ext cx="2267763" cy="490334"/>
          </a:xfrm>
          <a:prstGeom prst="rect">
            <a:avLst/>
          </a:prstGeom>
        </p:spPr>
        <p:txBody>
          <a:bodyPr anchor="ctr" rtlCol="false" lIns="66008" rIns="66008" tIns="33052" bIns="33052" anchorCtr="true"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在线学习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78798" y="3644837"/>
            <a:ext cx="9429750" cy="1104900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b="true" sz="5175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培训实施与管理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060858" y="2108645"/>
            <a:ext cx="7677150" cy="1571625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b="true" sz="7650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3485416" y="3075841"/>
            <a:ext cx="1954703" cy="196961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p/>
        </p:txBody>
      </p:sp>
      <p:sp>
        <p:nvSpPr>
          <p:cNvPr name="AutoShape 3" id="3"/>
          <p:cNvSpPr/>
          <p:nvPr/>
        </p:nvSpPr>
        <p:spPr>
          <a:xfrm rot="0">
            <a:off x="5660673" y="3426081"/>
            <a:ext cx="2699191" cy="271978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p/>
        </p:txBody>
      </p:sp>
      <p:sp>
        <p:nvSpPr>
          <p:cNvPr name="AutoShape 4" id="4"/>
          <p:cNvSpPr/>
          <p:nvPr/>
        </p:nvSpPr>
        <p:spPr>
          <a:xfrm rot="0">
            <a:off x="5288494" y="1513149"/>
            <a:ext cx="1721774" cy="172177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p/>
        </p:txBody>
      </p:sp>
      <p:sp>
        <p:nvSpPr>
          <p:cNvPr name="TextBox 5" id="5"/>
          <p:cNvSpPr txBox="true"/>
          <p:nvPr/>
        </p:nvSpPr>
        <p:spPr>
          <a:xfrm rot="0">
            <a:off x="280421" y="2711491"/>
            <a:ext cx="3039989" cy="1257300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根据新员工的入职时间和公司的实际情况，合理安排培训时间，确保培训的顺利进行。</a:t>
            </a:r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5399254" y="1623909"/>
            <a:ext cx="1500254" cy="1500254"/>
          </a:xfrm>
          <a:prstGeom prst="ellipse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613814" y="2226284"/>
            <a:ext cx="2703493" cy="398526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r">
              <a:lnSpc>
                <a:spcPct val="77000"/>
              </a:lnSpc>
            </a:pPr>
            <a:r>
              <a:rPr lang="en-US" b="true" sz="23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培训时间规划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300757" y="1971492"/>
            <a:ext cx="3121877" cy="1287399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根据新员工的岗位需求和公司要求，确定培训的时长，确保新员工能够充分了解和掌握所需知识和技能。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300757" y="1513149"/>
            <a:ext cx="2703493" cy="398526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77000"/>
              </a:lnSpc>
            </a:pPr>
            <a:r>
              <a:rPr lang="en-US" b="true" sz="23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培训时长</a:t>
            </a:r>
          </a:p>
        </p:txBody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4"/>
          <a:srcRect t="12500" b="12500"/>
          <a:stretch>
            <a:fillRect/>
          </a:stretch>
        </p:blipFill>
        <p:spPr>
          <a:xfrm rot="0">
            <a:off x="5820154" y="3595858"/>
            <a:ext cx="2380229" cy="2380229"/>
          </a:xfrm>
          <a:prstGeom prst="ellipse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5"/>
          <a:srcRect l="16750" r="16750"/>
          <a:stretch>
            <a:fillRect/>
          </a:stretch>
        </p:blipFill>
        <p:spPr>
          <a:xfrm rot="0">
            <a:off x="3637042" y="3234923"/>
            <a:ext cx="1651452" cy="1651452"/>
          </a:xfrm>
          <a:prstGeom prst="ellipse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8621512" y="4777233"/>
            <a:ext cx="3219450" cy="1257300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在培训过程中，根据实际情况和新员工的需求，灵活调整培训时间，提高培训效果。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621512" y="4318890"/>
            <a:ext cx="2703493" cy="398526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77000"/>
              </a:lnSpc>
            </a:pPr>
            <a:r>
              <a:rPr lang="en-US" b="true" sz="23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培训时间调整</a:t>
            </a:r>
          </a:p>
        </p:txBody>
      </p:sp>
      <p:sp>
        <p:nvSpPr>
          <p:cNvPr name="AutoShape 14" id="14"/>
          <p:cNvSpPr/>
          <p:nvPr/>
        </p:nvSpPr>
        <p:spPr>
          <a:xfrm rot="0"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15" id="15"/>
          <p:cNvSpPr/>
          <p:nvPr/>
        </p:nvSpPr>
        <p:spPr>
          <a:xfrm rot="0"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16" id="16"/>
          <p:cNvSpPr/>
          <p:nvPr/>
        </p:nvSpPr>
        <p:spPr>
          <a:xfrm rot="0"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18" id="18"/>
          <p:cNvSpPr/>
          <p:nvPr/>
        </p:nvSpPr>
        <p:spPr>
          <a:xfrm rot="0"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19" id="19"/>
          <p:cNvSpPr/>
          <p:nvPr/>
        </p:nvSpPr>
        <p:spPr>
          <a:xfrm rot="0"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20" id="20"/>
          <p:cNvSpPr/>
          <p:nvPr/>
        </p:nvSpPr>
        <p:spPr>
          <a:xfrm rot="0"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21" id="21"/>
          <p:cNvSpPr/>
          <p:nvPr/>
        </p:nvSpPr>
        <p:spPr>
          <a:xfrm rot="0"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22" id="22"/>
          <p:cNvSpPr/>
          <p:nvPr/>
        </p:nvSpPr>
        <p:spPr>
          <a:xfrm rot="0"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23" id="23"/>
          <p:cNvSpPr/>
          <p:nvPr/>
        </p:nvSpPr>
        <p:spPr>
          <a:xfrm rot="0"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24" id="24"/>
          <p:cNvSpPr/>
          <p:nvPr/>
        </p:nvSpPr>
        <p:spPr>
          <a:xfrm rot="0"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26" id="26"/>
          <p:cNvSpPr/>
          <p:nvPr/>
        </p:nvSpPr>
        <p:spPr>
          <a:xfrm rot="0"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27" id="27"/>
          <p:cNvSpPr/>
          <p:nvPr/>
        </p:nvSpPr>
        <p:spPr>
          <a:xfrm rot="0"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28" id="28"/>
          <p:cNvSpPr/>
          <p:nvPr/>
        </p:nvSpPr>
        <p:spPr>
          <a:xfrm rot="0"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29" id="29"/>
          <p:cNvSpPr/>
          <p:nvPr/>
        </p:nvSpPr>
        <p:spPr>
          <a:xfrm rot="0"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30" id="30"/>
          <p:cNvSpPr/>
          <p:nvPr/>
        </p:nvSpPr>
        <p:spPr>
          <a:xfrm rot="0"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31" id="31"/>
          <p:cNvSpPr/>
          <p:nvPr/>
        </p:nvSpPr>
        <p:spPr>
          <a:xfrm rot="0"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32" id="32"/>
          <p:cNvSpPr/>
          <p:nvPr/>
        </p:nvSpPr>
        <p:spPr>
          <a:xfrm rot="0"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33" id="33"/>
          <p:cNvSpPr/>
          <p:nvPr/>
        </p:nvSpPr>
        <p:spPr>
          <a:xfrm rot="0"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TextBox 34" id="34"/>
          <p:cNvSpPr txBox="true"/>
          <p:nvPr/>
        </p:nvSpPr>
        <p:spPr>
          <a:xfrm rot="0">
            <a:off x="1094842" y="93878"/>
            <a:ext cx="10001250" cy="914400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培训时间安排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592974" y="2746815"/>
            <a:ext cx="3456116" cy="3055762"/>
          </a:xfrm>
          <a:prstGeom prst="roundRect">
            <a:avLst>
              <a:gd fmla="val 12500" name="adj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" id="3"/>
          <p:cNvSpPr/>
          <p:nvPr/>
        </p:nvSpPr>
        <p:spPr>
          <a:xfrm rot="0">
            <a:off x="4367942" y="2746815"/>
            <a:ext cx="3456116" cy="3055762"/>
          </a:xfrm>
          <a:prstGeom prst="roundRect">
            <a:avLst>
              <a:gd fmla="val 12500" name="adj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" id="4"/>
          <p:cNvSpPr/>
          <p:nvPr/>
        </p:nvSpPr>
        <p:spPr>
          <a:xfrm rot="0">
            <a:off x="8133696" y="2746815"/>
            <a:ext cx="3456116" cy="3055762"/>
          </a:xfrm>
          <a:prstGeom prst="roundRect">
            <a:avLst>
              <a:gd fmla="val 12500" name="adj"/>
            </a:avLst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5" id="5"/>
          <p:cNvSpPr/>
          <p:nvPr/>
        </p:nvSpPr>
        <p:spPr>
          <a:xfrm rot="-2700000" flipH="true" flipV="true">
            <a:off x="5274866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TextBox 6" id="6"/>
          <p:cNvSpPr txBox="true"/>
          <p:nvPr/>
        </p:nvSpPr>
        <p:spPr>
          <a:xfrm rot="0">
            <a:off x="4583677" y="3404616"/>
            <a:ext cx="3024645" cy="321754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64000"/>
              </a:lnSpc>
            </a:pPr>
            <a:r>
              <a:rPr lang="en-US" b="true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培训场所适应性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613687" y="3923118"/>
            <a:ext cx="2964626" cy="1580007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根据培训内容和形式，选择适合的场所，提高培训效果。</a:t>
            </a:r>
          </a:p>
        </p:txBody>
      </p:sp>
      <p:sp>
        <p:nvSpPr>
          <p:cNvPr name="AutoShape 8" id="8"/>
          <p:cNvSpPr/>
          <p:nvPr/>
        </p:nvSpPr>
        <p:spPr>
          <a:xfrm rot="0">
            <a:off x="5818204" y="5524781"/>
            <a:ext cx="555593" cy="81705"/>
          </a:xfrm>
          <a:prstGeom prst="roundRect">
            <a:avLst>
              <a:gd fmla="val 12500" name="adj"/>
            </a:avLst>
          </a:prstGeom>
          <a:solidFill>
            <a:schemeClr val="accent2">
              <a:alpha val="100000"/>
            </a:schemeClr>
          </a:solidFill>
        </p:spPr>
        <p:txBody>
          <a:bodyPr/>
          <a:p/>
        </p:txBody>
      </p:sp>
      <p:sp>
        <p:nvSpPr>
          <p:cNvPr name="AutoShape 9" id="9"/>
          <p:cNvSpPr/>
          <p:nvPr/>
        </p:nvSpPr>
        <p:spPr>
          <a:xfrm rot="-2700000" flipH="true" flipV="true">
            <a:off x="1499898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TextBox 10" id="10"/>
          <p:cNvSpPr txBox="true"/>
          <p:nvPr/>
        </p:nvSpPr>
        <p:spPr>
          <a:xfrm rot="0">
            <a:off x="808710" y="3404616"/>
            <a:ext cx="3024645" cy="321754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64000"/>
              </a:lnSpc>
            </a:pPr>
            <a:r>
              <a:rPr lang="en-US" b="true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培训场所准备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38719" y="3923118"/>
            <a:ext cx="2964626" cy="1580007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选择合适的培训场所，确保培训设施完备、环境舒适。</a:t>
            </a:r>
          </a:p>
        </p:txBody>
      </p:sp>
      <p:sp>
        <p:nvSpPr>
          <p:cNvPr name="AutoShape 12" id="12"/>
          <p:cNvSpPr/>
          <p:nvPr/>
        </p:nvSpPr>
        <p:spPr>
          <a:xfrm rot="0">
            <a:off x="2043236" y="5524781"/>
            <a:ext cx="555593" cy="81705"/>
          </a:xfrm>
          <a:prstGeom prst="roundRect">
            <a:avLst>
              <a:gd fmla="val 12500" name="adj"/>
            </a:avLst>
          </a:prstGeom>
          <a:solidFill>
            <a:schemeClr val="accent2">
              <a:alpha val="100000"/>
            </a:schemeClr>
          </a:solidFill>
        </p:spPr>
        <p:txBody>
          <a:bodyPr/>
          <a:p/>
        </p:txBody>
      </p:sp>
      <p:sp>
        <p:nvSpPr>
          <p:cNvPr name="AutoShape 13" id="13"/>
          <p:cNvSpPr/>
          <p:nvPr/>
        </p:nvSpPr>
        <p:spPr>
          <a:xfrm rot="-2700000" flipH="true" flipV="true">
            <a:off x="9040620" y="1333321"/>
            <a:ext cx="1642268" cy="1642268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TextBox 14" id="14"/>
          <p:cNvSpPr txBox="true"/>
          <p:nvPr/>
        </p:nvSpPr>
        <p:spPr>
          <a:xfrm rot="0">
            <a:off x="8349432" y="3404616"/>
            <a:ext cx="3024645" cy="321754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64000"/>
              </a:lnSpc>
            </a:pPr>
            <a:r>
              <a:rPr lang="en-US" b="true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培训场所维护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379441" y="3923118"/>
            <a:ext cx="2964626" cy="1580007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定期对培训场所进行检查和维护，确保其始终处于良好状态。</a:t>
            </a:r>
          </a:p>
        </p:txBody>
      </p:sp>
      <p:sp>
        <p:nvSpPr>
          <p:cNvPr name="AutoShape 16" id="16"/>
          <p:cNvSpPr/>
          <p:nvPr/>
        </p:nvSpPr>
        <p:spPr>
          <a:xfrm rot="0">
            <a:off x="9583957" y="5524781"/>
            <a:ext cx="555593" cy="81705"/>
          </a:xfrm>
          <a:prstGeom prst="roundRect">
            <a:avLst>
              <a:gd fmla="val 12500" name="adj"/>
            </a:avLst>
          </a:prstGeom>
          <a:solidFill>
            <a:schemeClr val="accent2">
              <a:alpha val="100000"/>
            </a:schemeClr>
          </a:solidFill>
        </p:spPr>
        <p:txBody>
          <a:bodyPr/>
          <a:p/>
        </p:txBody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16708" r="16708"/>
          <a:stretch>
            <a:fillRect/>
          </a:stretch>
        </p:blipFill>
        <p:spPr>
          <a:xfrm rot="0">
            <a:off x="1583319" y="1416742"/>
            <a:ext cx="1475427" cy="1475427"/>
          </a:xfrm>
          <a:prstGeom prst="ellipse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4">
            <a:alphaModFix amt="100000"/>
          </a:blip>
          <a:srcRect l="16750" r="16750"/>
          <a:stretch>
            <a:fillRect/>
          </a:stretch>
        </p:blipFill>
        <p:spPr>
          <a:xfrm rot="0">
            <a:off x="5358287" y="1416742"/>
            <a:ext cx="1475427" cy="1475427"/>
          </a:xfrm>
          <a:prstGeom prst="ellipse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5">
            <a:alphaModFix amt="100000"/>
          </a:blip>
          <a:srcRect l="18542" r="18542"/>
          <a:stretch>
            <a:fillRect/>
          </a:stretch>
        </p:blipFill>
        <p:spPr>
          <a:xfrm rot="0">
            <a:off x="9121095" y="1416742"/>
            <a:ext cx="1475427" cy="1475427"/>
          </a:xfrm>
          <a:prstGeom prst="ellipse">
            <a:avLst/>
          </a:prstGeom>
        </p:spPr>
      </p:pic>
      <p:sp>
        <p:nvSpPr>
          <p:cNvPr name="AutoShape 20" id="20"/>
          <p:cNvSpPr/>
          <p:nvPr/>
        </p:nvSpPr>
        <p:spPr>
          <a:xfrm rot="0"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21" id="21"/>
          <p:cNvSpPr/>
          <p:nvPr/>
        </p:nvSpPr>
        <p:spPr>
          <a:xfrm rot="0"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22" id="22"/>
          <p:cNvSpPr/>
          <p:nvPr/>
        </p:nvSpPr>
        <p:spPr>
          <a:xfrm rot="0"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23" id="23"/>
          <p:cNvSpPr/>
          <p:nvPr/>
        </p:nvSpPr>
        <p:spPr>
          <a:xfrm rot="0"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24" id="24"/>
          <p:cNvSpPr/>
          <p:nvPr/>
        </p:nvSpPr>
        <p:spPr>
          <a:xfrm rot="0"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26" id="26"/>
          <p:cNvSpPr/>
          <p:nvPr/>
        </p:nvSpPr>
        <p:spPr>
          <a:xfrm rot="0"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27" id="27"/>
          <p:cNvSpPr/>
          <p:nvPr/>
        </p:nvSpPr>
        <p:spPr>
          <a:xfrm rot="0"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28" id="28"/>
          <p:cNvSpPr/>
          <p:nvPr/>
        </p:nvSpPr>
        <p:spPr>
          <a:xfrm rot="0"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29" id="29"/>
          <p:cNvSpPr/>
          <p:nvPr/>
        </p:nvSpPr>
        <p:spPr>
          <a:xfrm rot="0"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30" id="30"/>
          <p:cNvSpPr/>
          <p:nvPr/>
        </p:nvSpPr>
        <p:spPr>
          <a:xfrm rot="0"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31" id="31"/>
          <p:cNvSpPr/>
          <p:nvPr/>
        </p:nvSpPr>
        <p:spPr>
          <a:xfrm rot="0"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32" id="32"/>
          <p:cNvSpPr/>
          <p:nvPr/>
        </p:nvSpPr>
        <p:spPr>
          <a:xfrm rot="0"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33" id="33"/>
          <p:cNvSpPr/>
          <p:nvPr/>
        </p:nvSpPr>
        <p:spPr>
          <a:xfrm rot="0"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34" id="34"/>
          <p:cNvSpPr/>
          <p:nvPr/>
        </p:nvSpPr>
        <p:spPr>
          <a:xfrm rot="0"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35" id="35"/>
          <p:cNvSpPr/>
          <p:nvPr/>
        </p:nvSpPr>
        <p:spPr>
          <a:xfrm rot="0"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36" id="36"/>
          <p:cNvSpPr/>
          <p:nvPr/>
        </p:nvSpPr>
        <p:spPr>
          <a:xfrm rot="0"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37" id="37"/>
          <p:cNvSpPr/>
          <p:nvPr/>
        </p:nvSpPr>
        <p:spPr>
          <a:xfrm rot="0"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38" id="38"/>
          <p:cNvSpPr/>
          <p:nvPr/>
        </p:nvSpPr>
        <p:spPr>
          <a:xfrm rot="0"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39" id="39"/>
          <p:cNvSpPr/>
          <p:nvPr/>
        </p:nvSpPr>
        <p:spPr>
          <a:xfrm rot="0"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TextBox 40" id="40"/>
          <p:cNvSpPr txBox="true"/>
          <p:nvPr/>
        </p:nvSpPr>
        <p:spPr>
          <a:xfrm rot="0">
            <a:off x="1094842" y="93878"/>
            <a:ext cx="10001250" cy="914400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培训场所选择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TextBox 3" id="3"/>
          <p:cNvSpPr txBox="true"/>
          <p:nvPr/>
        </p:nvSpPr>
        <p:spPr>
          <a:xfrm rot="0">
            <a:off x="994345" y="2028557"/>
            <a:ext cx="4394883" cy="702183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对现有培训师资进行评估，了解其专业水平、教学经验和教学风格。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94345" y="1509487"/>
            <a:ext cx="4152900" cy="495300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96000"/>
              </a:lnSpc>
            </a:pPr>
            <a:r>
              <a:rPr lang="en-US" b="true" sz="23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师资力量评估</a:t>
            </a:r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3"/>
          <a:srcRect l="19833" r="19833"/>
          <a:stretch>
            <a:fillRect/>
          </a:stretch>
        </p:blipFill>
        <p:spPr>
          <a:xfrm rot="0">
            <a:off x="6096000" y="1153983"/>
            <a:ext cx="5194483" cy="5194482"/>
          </a:xfrm>
          <a:prstGeom prst="ellipse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994345" y="3637901"/>
            <a:ext cx="4394883" cy="702183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根据需要引进外部专业人士或专家作为培训师资，提高培训质量。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94345" y="3118831"/>
            <a:ext cx="4152900" cy="495300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96000"/>
              </a:lnSpc>
            </a:pPr>
            <a:r>
              <a:rPr lang="en-US" b="true" sz="23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师资力量引进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94345" y="5274339"/>
            <a:ext cx="4394883" cy="702183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定期对培训师资进行培养和提升，提高其教学水平和专业素养。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94345" y="4755268"/>
            <a:ext cx="4152900" cy="495300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96000"/>
              </a:lnSpc>
            </a:pPr>
            <a:r>
              <a:rPr lang="en-US" b="true" sz="23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师资力量培养</a:t>
            </a:r>
          </a:p>
        </p:txBody>
      </p:sp>
      <p:sp>
        <p:nvSpPr>
          <p:cNvPr name="AutoShape 10" id="10"/>
          <p:cNvSpPr/>
          <p:nvPr/>
        </p:nvSpPr>
        <p:spPr>
          <a:xfrm rot="0"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13" id="13"/>
          <p:cNvSpPr/>
          <p:nvPr/>
        </p:nvSpPr>
        <p:spPr>
          <a:xfrm rot="0"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14" id="14"/>
          <p:cNvSpPr/>
          <p:nvPr/>
        </p:nvSpPr>
        <p:spPr>
          <a:xfrm rot="0"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15" id="15"/>
          <p:cNvSpPr/>
          <p:nvPr/>
        </p:nvSpPr>
        <p:spPr>
          <a:xfrm rot="0"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16" id="16"/>
          <p:cNvSpPr/>
          <p:nvPr/>
        </p:nvSpPr>
        <p:spPr>
          <a:xfrm rot="0"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18" id="18"/>
          <p:cNvSpPr/>
          <p:nvPr/>
        </p:nvSpPr>
        <p:spPr>
          <a:xfrm rot="0"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19" id="19"/>
          <p:cNvSpPr/>
          <p:nvPr/>
        </p:nvSpPr>
        <p:spPr>
          <a:xfrm rot="0"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20" id="20"/>
          <p:cNvSpPr/>
          <p:nvPr/>
        </p:nvSpPr>
        <p:spPr>
          <a:xfrm rot="0"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21" id="21"/>
          <p:cNvSpPr/>
          <p:nvPr/>
        </p:nvSpPr>
        <p:spPr>
          <a:xfrm rot="0"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22" id="22"/>
          <p:cNvSpPr/>
          <p:nvPr/>
        </p:nvSpPr>
        <p:spPr>
          <a:xfrm rot="0"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23" id="23"/>
          <p:cNvSpPr/>
          <p:nvPr/>
        </p:nvSpPr>
        <p:spPr>
          <a:xfrm rot="0"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24" id="24"/>
          <p:cNvSpPr/>
          <p:nvPr/>
        </p:nvSpPr>
        <p:spPr>
          <a:xfrm rot="0"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26" id="26"/>
          <p:cNvSpPr/>
          <p:nvPr/>
        </p:nvSpPr>
        <p:spPr>
          <a:xfrm rot="0"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27" id="27"/>
          <p:cNvSpPr/>
          <p:nvPr/>
        </p:nvSpPr>
        <p:spPr>
          <a:xfrm rot="0"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28" id="28"/>
          <p:cNvSpPr/>
          <p:nvPr/>
        </p:nvSpPr>
        <p:spPr>
          <a:xfrm rot="0"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29" id="29"/>
          <p:cNvSpPr/>
          <p:nvPr/>
        </p:nvSpPr>
        <p:spPr>
          <a:xfrm rot="0"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30" id="30"/>
          <p:cNvSpPr/>
          <p:nvPr/>
        </p:nvSpPr>
        <p:spPr>
          <a:xfrm rot="0"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31" id="31"/>
          <p:cNvSpPr/>
          <p:nvPr/>
        </p:nvSpPr>
        <p:spPr>
          <a:xfrm rot="0"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TextBox 32" id="32"/>
          <p:cNvSpPr txBox="true"/>
          <p:nvPr/>
        </p:nvSpPr>
        <p:spPr>
          <a:xfrm rot="0">
            <a:off x="1094842" y="93878"/>
            <a:ext cx="10001250" cy="914400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培训师资力量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78798" y="3644837"/>
            <a:ext cx="9429750" cy="1104900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b="true" sz="5175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培训效果评估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060858" y="2108645"/>
            <a:ext cx="7677150" cy="1571625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b="true" sz="7650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982796" y="3116804"/>
            <a:ext cx="4521094" cy="398526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77000"/>
              </a:lnSpc>
            </a:pPr>
            <a:r>
              <a:rPr lang="en-US" b="true" sz="23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量化与质性结合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982796" y="3575147"/>
            <a:ext cx="5783287" cy="702183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采用量化指标和质性描述相结合的方式，以便更准确地评估培训效果。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982796" y="4769459"/>
            <a:ext cx="4521094" cy="398526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77000"/>
              </a:lnSpc>
            </a:pPr>
            <a:r>
              <a:rPr lang="en-US" b="true" sz="23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考虑不同岗位需求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982796" y="5227802"/>
            <a:ext cx="5783287" cy="702183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针对不同岗位的新员工，制定相应的评估标准，确保评估结果的针对性。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982796" y="1468163"/>
            <a:ext cx="4521094" cy="398526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77000"/>
              </a:lnSpc>
            </a:pPr>
            <a:r>
              <a:rPr lang="en-US" b="true" sz="23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培训目标明确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982796" y="1926506"/>
            <a:ext cx="5700871" cy="702183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确保评估标准与培训目标相一致，能够全面反映新员工的培训成果。</a:t>
            </a: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869006" y="1293634"/>
            <a:ext cx="4563025" cy="4563025"/>
          </a:xfrm>
          <a:prstGeom prst="diamond">
            <a:avLst/>
          </a:prstGeom>
        </p:spPr>
      </p:pic>
      <p:sp>
        <p:nvSpPr>
          <p:cNvPr name="AutoShape 9" id="9"/>
          <p:cNvSpPr/>
          <p:nvPr/>
        </p:nvSpPr>
        <p:spPr>
          <a:xfrm rot="0"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10" id="10"/>
          <p:cNvSpPr/>
          <p:nvPr/>
        </p:nvSpPr>
        <p:spPr>
          <a:xfrm rot="0"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13" id="13"/>
          <p:cNvSpPr/>
          <p:nvPr/>
        </p:nvSpPr>
        <p:spPr>
          <a:xfrm rot="0"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14" id="14"/>
          <p:cNvSpPr/>
          <p:nvPr/>
        </p:nvSpPr>
        <p:spPr>
          <a:xfrm rot="0"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15" id="15"/>
          <p:cNvSpPr/>
          <p:nvPr/>
        </p:nvSpPr>
        <p:spPr>
          <a:xfrm rot="0"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16" id="16"/>
          <p:cNvSpPr/>
          <p:nvPr/>
        </p:nvSpPr>
        <p:spPr>
          <a:xfrm rot="0"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18" id="18"/>
          <p:cNvSpPr/>
          <p:nvPr/>
        </p:nvSpPr>
        <p:spPr>
          <a:xfrm rot="0"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19" id="19"/>
          <p:cNvSpPr/>
          <p:nvPr/>
        </p:nvSpPr>
        <p:spPr>
          <a:xfrm rot="0"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20" id="20"/>
          <p:cNvSpPr/>
          <p:nvPr/>
        </p:nvSpPr>
        <p:spPr>
          <a:xfrm rot="0"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21" id="21"/>
          <p:cNvSpPr/>
          <p:nvPr/>
        </p:nvSpPr>
        <p:spPr>
          <a:xfrm rot="0"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22" id="22"/>
          <p:cNvSpPr/>
          <p:nvPr/>
        </p:nvSpPr>
        <p:spPr>
          <a:xfrm rot="0"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23" id="23"/>
          <p:cNvSpPr/>
          <p:nvPr/>
        </p:nvSpPr>
        <p:spPr>
          <a:xfrm rot="0"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24" id="24"/>
          <p:cNvSpPr/>
          <p:nvPr/>
        </p:nvSpPr>
        <p:spPr>
          <a:xfrm rot="0"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26" id="26"/>
          <p:cNvSpPr/>
          <p:nvPr/>
        </p:nvSpPr>
        <p:spPr>
          <a:xfrm rot="0"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27" id="27"/>
          <p:cNvSpPr/>
          <p:nvPr/>
        </p:nvSpPr>
        <p:spPr>
          <a:xfrm rot="0"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28" id="28"/>
          <p:cNvSpPr/>
          <p:nvPr/>
        </p:nvSpPr>
        <p:spPr>
          <a:xfrm rot="0"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TextBox 29" id="29"/>
          <p:cNvSpPr txBox="true"/>
          <p:nvPr/>
        </p:nvSpPr>
        <p:spPr>
          <a:xfrm rot="0">
            <a:off x="1094842" y="93878"/>
            <a:ext cx="10001250" cy="914400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评估标准制定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869006" y="4720386"/>
            <a:ext cx="2415272" cy="370409"/>
          </a:xfrm>
          <a:prstGeom prst="rect">
            <a:avLst/>
          </a:prstGeom>
        </p:spPr>
        <p:txBody>
          <a:bodyPr anchor="t" rtlCol="false" tIns="45720" lIns="91440" bIns="45720" rIns="91440" anchorCtr="false" wrap="square">
            <a:noAutofit/>
          </a:bodyPr>
          <a:lstStyle/>
          <a:p>
            <a:pPr algn="ctr">
              <a:defRPr/>
            </a:pPr>
            <a:r>
              <a:rPr lang="en-US" b="true" sz="15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问卷调查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>
            <a:off x="3575643" y="4720386"/>
            <a:ext cx="2415272" cy="370409"/>
          </a:xfrm>
          <a:prstGeom prst="rect">
            <a:avLst/>
          </a:prstGeom>
        </p:spPr>
        <p:txBody>
          <a:bodyPr anchor="t" rtlCol="false" tIns="45720" lIns="91440" bIns="45720" rIns="91440" anchorCtr="false" wrap="square">
            <a:noAutofit/>
          </a:bodyPr>
          <a:lstStyle/>
          <a:p>
            <a:pPr algn="ctr">
              <a:defRPr/>
            </a:pPr>
            <a:r>
              <a:rPr lang="en-US" b="true" sz="15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实际操作考核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>
            <a:off x="6220535" y="4720386"/>
            <a:ext cx="2415272" cy="370409"/>
          </a:xfrm>
          <a:prstGeom prst="rect">
            <a:avLst/>
          </a:prstGeom>
        </p:spPr>
        <p:txBody>
          <a:bodyPr anchor="t" rtlCol="false" tIns="45720" lIns="91440" bIns="45720" rIns="91440" anchorCtr="false" wrap="square">
            <a:noAutofit/>
          </a:bodyPr>
          <a:lstStyle/>
          <a:p>
            <a:pPr algn="ctr">
              <a:defRPr/>
            </a:pPr>
            <a:r>
              <a:rPr lang="en-US" b="true" sz="15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绩效评估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>
            <a:off x="8927174" y="4720386"/>
            <a:ext cx="2415272" cy="370409"/>
          </a:xfrm>
          <a:prstGeom prst="rect">
            <a:avLst/>
          </a:prstGeom>
        </p:spPr>
        <p:txBody>
          <a:bodyPr anchor="t" rtlCol="false" tIns="45720" lIns="91440" bIns="45720" rIns="91440" anchorCtr="false" wrap="square">
            <a:noAutofit/>
          </a:bodyPr>
          <a:lstStyle/>
          <a:p>
            <a:pPr algn="ctr">
              <a:defRPr/>
            </a:pPr>
            <a:r>
              <a:rPr lang="en-US" b="true" sz="15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360度反馈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7" id="7"/>
          <p:cNvSpPr/>
          <p:nvPr/>
        </p:nvSpPr>
        <p:spPr>
          <a:xfrm rot="0"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8" id="8"/>
          <p:cNvSpPr/>
          <p:nvPr/>
        </p:nvSpPr>
        <p:spPr>
          <a:xfrm rot="0"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9" id="9"/>
          <p:cNvSpPr/>
          <p:nvPr/>
        </p:nvSpPr>
        <p:spPr>
          <a:xfrm rot="0"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10" id="10"/>
          <p:cNvSpPr/>
          <p:nvPr/>
        </p:nvSpPr>
        <p:spPr>
          <a:xfrm rot="0"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13" id="13"/>
          <p:cNvSpPr/>
          <p:nvPr/>
        </p:nvSpPr>
        <p:spPr>
          <a:xfrm rot="0"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14" id="14"/>
          <p:cNvSpPr/>
          <p:nvPr/>
        </p:nvSpPr>
        <p:spPr>
          <a:xfrm rot="0"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15" id="15"/>
          <p:cNvSpPr/>
          <p:nvPr/>
        </p:nvSpPr>
        <p:spPr>
          <a:xfrm rot="0"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16" id="16"/>
          <p:cNvSpPr/>
          <p:nvPr/>
        </p:nvSpPr>
        <p:spPr>
          <a:xfrm rot="0"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18" id="18"/>
          <p:cNvSpPr/>
          <p:nvPr/>
        </p:nvSpPr>
        <p:spPr>
          <a:xfrm rot="0"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19" id="19"/>
          <p:cNvSpPr/>
          <p:nvPr/>
        </p:nvSpPr>
        <p:spPr>
          <a:xfrm rot="0"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20" id="20"/>
          <p:cNvSpPr/>
          <p:nvPr/>
        </p:nvSpPr>
        <p:spPr>
          <a:xfrm rot="0"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21" id="21"/>
          <p:cNvSpPr/>
          <p:nvPr/>
        </p:nvSpPr>
        <p:spPr>
          <a:xfrm rot="0"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22" id="22"/>
          <p:cNvSpPr/>
          <p:nvPr/>
        </p:nvSpPr>
        <p:spPr>
          <a:xfrm rot="0"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23" id="23"/>
          <p:cNvSpPr/>
          <p:nvPr/>
        </p:nvSpPr>
        <p:spPr>
          <a:xfrm rot="0"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24" id="24"/>
          <p:cNvSpPr/>
          <p:nvPr/>
        </p:nvSpPr>
        <p:spPr>
          <a:xfrm rot="0"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TextBox 26" id="26"/>
          <p:cNvSpPr txBox="true"/>
          <p:nvPr/>
        </p:nvSpPr>
        <p:spPr>
          <a:xfrm rot="0">
            <a:off x="1094842" y="93878"/>
            <a:ext cx="10001250" cy="914400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评估方法选择</a:t>
            </a:r>
          </a:p>
        </p:txBody>
      </p:sp>
      <p:pic>
        <p:nvPicPr>
          <p:cNvPr name="Picture 27" id="27"/>
          <p:cNvPicPr>
            <a:picLocks noChangeAspect="true"/>
          </p:cNvPicPr>
          <p:nvPr/>
        </p:nvPicPr>
        <p:blipFill>
          <a:blip r:embed="rId3"/>
          <a:srcRect t="116" b="116"/>
          <a:stretch>
            <a:fillRect/>
          </a:stretch>
        </p:blipFill>
        <p:spPr>
          <a:xfrm rot="0">
            <a:off x="892584" y="1337857"/>
            <a:ext cx="2465519" cy="2459823"/>
          </a:xfrm>
          <a:prstGeom prst="rect">
            <a:avLst/>
          </a:prstGeom>
        </p:spPr>
      </p:pic>
      <p:pic>
        <p:nvPicPr>
          <p:cNvPr name="Picture 28" id="28"/>
          <p:cNvPicPr>
            <a:picLocks noChangeAspect="true"/>
          </p:cNvPicPr>
          <p:nvPr/>
        </p:nvPicPr>
        <p:blipFill>
          <a:blip r:embed="rId4"/>
          <a:srcRect t="116" b="116"/>
          <a:stretch>
            <a:fillRect/>
          </a:stretch>
        </p:blipFill>
        <p:spPr>
          <a:xfrm rot="0">
            <a:off x="3570781" y="1337857"/>
            <a:ext cx="2465519" cy="2459823"/>
          </a:xfrm>
          <a:prstGeom prst="rect">
            <a:avLst/>
          </a:prstGeom>
        </p:spPr>
      </p:pic>
      <p:pic>
        <p:nvPicPr>
          <p:cNvPr name="Picture 29" id="29"/>
          <p:cNvPicPr>
            <a:picLocks noChangeAspect="true"/>
          </p:cNvPicPr>
          <p:nvPr/>
        </p:nvPicPr>
        <p:blipFill>
          <a:blip r:embed="rId5"/>
          <a:srcRect t="116" b="116"/>
          <a:stretch>
            <a:fillRect/>
          </a:stretch>
        </p:blipFill>
        <p:spPr>
          <a:xfrm rot="0">
            <a:off x="6248977" y="1337857"/>
            <a:ext cx="2465519" cy="2459823"/>
          </a:xfrm>
          <a:prstGeom prst="rect">
            <a:avLst/>
          </a:prstGeom>
        </p:spPr>
      </p:pic>
      <p:pic>
        <p:nvPicPr>
          <p:cNvPr name="Picture 30" id="30"/>
          <p:cNvPicPr>
            <a:picLocks noChangeAspect="true"/>
          </p:cNvPicPr>
          <p:nvPr/>
        </p:nvPicPr>
        <p:blipFill>
          <a:blip r:embed="rId6"/>
          <a:srcRect t="116" b="116"/>
          <a:stretch>
            <a:fillRect/>
          </a:stretch>
        </p:blipFill>
        <p:spPr>
          <a:xfrm rot="0">
            <a:off x="8927174" y="1337857"/>
            <a:ext cx="2465519" cy="2459823"/>
          </a:xfrm>
          <a:prstGeom prst="rect">
            <a:avLst/>
          </a:prstGeom>
        </p:spPr>
      </p:pic>
      <p:sp>
        <p:nvSpPr>
          <p:cNvPr name="AutoShape 31" id="31"/>
          <p:cNvSpPr/>
          <p:nvPr/>
        </p:nvSpPr>
        <p:spPr>
          <a:xfrm rot="0">
            <a:off x="1410969" y="3111016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txBody>
          <a:bodyPr/>
          <a:p/>
        </p:txBody>
      </p:sp>
      <p:sp>
        <p:nvSpPr>
          <p:cNvPr name="AutoShape 32" id="32"/>
          <p:cNvSpPr/>
          <p:nvPr/>
        </p:nvSpPr>
        <p:spPr>
          <a:xfrm rot="0">
            <a:off x="4089165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p/>
        </p:txBody>
      </p:sp>
      <p:sp>
        <p:nvSpPr>
          <p:cNvPr name="AutoShape 33" id="33"/>
          <p:cNvSpPr/>
          <p:nvPr/>
        </p:nvSpPr>
        <p:spPr>
          <a:xfrm rot="0">
            <a:off x="9445558" y="3111016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txBody>
          <a:bodyPr/>
          <a:p/>
        </p:txBody>
      </p:sp>
      <p:sp>
        <p:nvSpPr>
          <p:cNvPr name="AutoShape 34" id="34"/>
          <p:cNvSpPr/>
          <p:nvPr/>
        </p:nvSpPr>
        <p:spPr>
          <a:xfrm rot="0">
            <a:off x="6767362" y="3111016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txBody>
          <a:bodyPr/>
          <a:p/>
        </p:txBody>
      </p:sp>
      <p:sp>
        <p:nvSpPr>
          <p:cNvPr name="TextBox 35" id="35"/>
          <p:cNvSpPr txBox="true"/>
          <p:nvPr/>
        </p:nvSpPr>
        <p:spPr>
          <a:xfrm rot="0">
            <a:off x="1441168" y="3500231"/>
            <a:ext cx="1368351" cy="681990"/>
          </a:xfrm>
          <a:prstGeom prst="rect">
            <a:avLst/>
          </a:prstGeom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4121550" y="3500231"/>
            <a:ext cx="1363980" cy="681990"/>
          </a:xfrm>
          <a:prstGeom prst="rect">
            <a:avLst/>
          </a:prstGeom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6799747" y="3500231"/>
            <a:ext cx="1363980" cy="681990"/>
          </a:xfrm>
          <a:prstGeom prst="rect">
            <a:avLst/>
          </a:prstGeom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9477944" y="3500231"/>
            <a:ext cx="1363980" cy="681990"/>
          </a:xfrm>
          <a:prstGeom prst="rect">
            <a:avLst/>
          </a:prstGeom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AutoShape 39" id="39"/>
          <p:cNvSpPr/>
          <p:nvPr/>
        </p:nvSpPr>
        <p:spPr>
          <a:xfrm rot="0">
            <a:off x="917707" y="5153111"/>
            <a:ext cx="2415273" cy="999925"/>
          </a:xfrm>
          <a:prstGeom prst="rect">
            <a:avLst/>
          </a:prstGeom>
        </p:spPr>
        <p:txBody>
          <a:bodyPr anchor="t" rtlCol="false" tIns="45720" lIns="91440" bIns="45720" rIns="91440" anchorCtr="true" wrap="square">
            <a:noAutofit/>
          </a:bodyPr>
          <a:lstStyle/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通过问卷调查了解新员工对培训的满意度、课程内容的掌握程度等。</a:t>
            </a:r>
            <a:endParaRPr lang="en-US" sz="1100"/>
          </a:p>
        </p:txBody>
      </p:sp>
      <p:sp>
        <p:nvSpPr>
          <p:cNvPr name="AutoShape 40" id="40"/>
          <p:cNvSpPr/>
          <p:nvPr/>
        </p:nvSpPr>
        <p:spPr>
          <a:xfrm rot="0">
            <a:off x="3595904" y="5153111"/>
            <a:ext cx="2415273" cy="999925"/>
          </a:xfrm>
          <a:prstGeom prst="rect">
            <a:avLst/>
          </a:prstGeom>
        </p:spPr>
        <p:txBody>
          <a:bodyPr anchor="t" rtlCol="false" tIns="45720" lIns="91440" bIns="45720" rIns="91440" anchorCtr="true" wrap="square">
            <a:noAutofit/>
          </a:bodyPr>
          <a:lstStyle/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对新员工的实际操作能力进行考核，以评估培训效果在实际工作中的应用。</a:t>
            </a:r>
            <a:endParaRPr lang="en-US" sz="1100"/>
          </a:p>
        </p:txBody>
      </p:sp>
      <p:sp>
        <p:nvSpPr>
          <p:cNvPr name="AutoShape 41" id="41"/>
          <p:cNvSpPr/>
          <p:nvPr/>
        </p:nvSpPr>
        <p:spPr>
          <a:xfrm rot="0">
            <a:off x="6274100" y="5153111"/>
            <a:ext cx="2415273" cy="999925"/>
          </a:xfrm>
          <a:prstGeom prst="rect">
            <a:avLst/>
          </a:prstGeom>
        </p:spPr>
        <p:txBody>
          <a:bodyPr anchor="t" rtlCol="false" tIns="45720" lIns="91440" bIns="45720" rIns="91440" anchorCtr="true" wrap="square">
            <a:noAutofit/>
          </a:bodyPr>
          <a:lstStyle/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结合新员工的绩效表现，分析培训效果对其工作的影响。</a:t>
            </a:r>
            <a:endParaRPr lang="en-US" sz="1100"/>
          </a:p>
        </p:txBody>
      </p:sp>
      <p:sp>
        <p:nvSpPr>
          <p:cNvPr name="AutoShape 42" id="42"/>
          <p:cNvSpPr/>
          <p:nvPr/>
        </p:nvSpPr>
        <p:spPr>
          <a:xfrm rot="0">
            <a:off x="8952297" y="5153111"/>
            <a:ext cx="2415273" cy="999925"/>
          </a:xfrm>
          <a:prstGeom prst="rect">
            <a:avLst/>
          </a:prstGeom>
        </p:spPr>
        <p:txBody>
          <a:bodyPr anchor="t" rtlCol="false" tIns="45720" lIns="91440" bIns="45720" rIns="91440" anchorCtr="true" wrap="square">
            <a:noAutofit/>
          </a:bodyPr>
          <a:lstStyle/>
          <a:p>
            <a:pPr algn="ctr">
              <a:lnSpc>
                <a:spcPct val="140000"/>
              </a:lnSpc>
              <a:spcBef>
                <a:spcPct val="0"/>
              </a:spcBef>
              <a:defRPr/>
            </a:pPr>
            <a:r>
              <a:rPr lang="en-US" sz="13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邀请新员工的上级、同事等对其进行多角度的评价，以获取更全面的反馈。</a:t>
            </a:r>
            <a:endParaRPr lang="en-US" sz="1100"/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-276408" y="1784333"/>
            <a:ext cx="3774096" cy="3774096"/>
          </a:xfrm>
          <a:prstGeom prst="ellipse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3853566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p/>
        </p:txBody>
      </p:sp>
      <p:sp>
        <p:nvSpPr>
          <p:cNvPr name="AutoShape 4" id="4"/>
          <p:cNvSpPr/>
          <p:nvPr/>
        </p:nvSpPr>
        <p:spPr>
          <a:xfrm rot="0">
            <a:off x="3853566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p/>
        </p:txBody>
      </p:sp>
      <p:sp>
        <p:nvSpPr>
          <p:cNvPr name="TextBox 5" id="5"/>
          <p:cNvSpPr txBox="true"/>
          <p:nvPr/>
        </p:nvSpPr>
        <p:spPr>
          <a:xfrm rot="0">
            <a:off x="4054790" y="2081621"/>
            <a:ext cx="3255153" cy="1414272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在培训结束后及时向新员工反馈评估结果，以便其了解自己的不足之处。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066852" y="1349766"/>
            <a:ext cx="3375812" cy="633984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b="true" sz="160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及时反馈</a:t>
            </a:r>
          </a:p>
        </p:txBody>
      </p:sp>
      <p:sp>
        <p:nvSpPr>
          <p:cNvPr name="AutoShape 7" id="7"/>
          <p:cNvSpPr/>
          <p:nvPr/>
        </p:nvSpPr>
        <p:spPr>
          <a:xfrm rot="0">
            <a:off x="7873179" y="1681685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p/>
        </p:txBody>
      </p:sp>
      <p:sp>
        <p:nvSpPr>
          <p:cNvPr name="AutoShape 8" id="8"/>
          <p:cNvSpPr/>
          <p:nvPr/>
        </p:nvSpPr>
        <p:spPr>
          <a:xfrm rot="0">
            <a:off x="7873179" y="1300998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p/>
        </p:txBody>
      </p:sp>
      <p:sp>
        <p:nvSpPr>
          <p:cNvPr name="TextBox 9" id="9"/>
          <p:cNvSpPr txBox="true"/>
          <p:nvPr/>
        </p:nvSpPr>
        <p:spPr>
          <a:xfrm rot="0">
            <a:off x="8086465" y="1349766"/>
            <a:ext cx="3375812" cy="633984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b="true" sz="160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制定改进计划</a:t>
            </a:r>
          </a:p>
        </p:txBody>
      </p:sp>
      <p:sp>
        <p:nvSpPr>
          <p:cNvPr name="AutoShape 10" id="10"/>
          <p:cNvSpPr/>
          <p:nvPr/>
        </p:nvSpPr>
        <p:spPr>
          <a:xfrm rot="0">
            <a:off x="3853566" y="4213236"/>
            <a:ext cx="3657600" cy="1989696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3853566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p/>
        </p:txBody>
      </p:sp>
      <p:sp>
        <p:nvSpPr>
          <p:cNvPr name="TextBox 12" id="12"/>
          <p:cNvSpPr txBox="true"/>
          <p:nvPr/>
        </p:nvSpPr>
        <p:spPr>
          <a:xfrm rot="0">
            <a:off x="4066852" y="3944067"/>
            <a:ext cx="3375812" cy="633984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b="true" sz="160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跟踪与辅导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7873179" y="4213236"/>
            <a:ext cx="3657600" cy="1989696"/>
          </a:xfrm>
          <a:prstGeom prst="rect">
            <a:avLst/>
          </a:prstGeom>
          <a:solidFill>
            <a:schemeClr val="accent2">
              <a:alpha val="79000"/>
            </a:schemeClr>
          </a:solidFill>
        </p:spPr>
        <p:txBody>
          <a:bodyPr/>
          <a:p/>
        </p:txBody>
      </p:sp>
      <p:sp>
        <p:nvSpPr>
          <p:cNvPr name="AutoShape 14" id="14"/>
          <p:cNvSpPr/>
          <p:nvPr/>
        </p:nvSpPr>
        <p:spPr>
          <a:xfrm rot="0">
            <a:off x="7873179" y="3895299"/>
            <a:ext cx="3657600" cy="719328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p/>
        </p:txBody>
      </p:sp>
      <p:sp>
        <p:nvSpPr>
          <p:cNvPr name="TextBox 15" id="15"/>
          <p:cNvSpPr txBox="true"/>
          <p:nvPr/>
        </p:nvSpPr>
        <p:spPr>
          <a:xfrm rot="0">
            <a:off x="8086465" y="3944067"/>
            <a:ext cx="3375812" cy="633984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b="true" sz="160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激励与奖励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074403" y="2081621"/>
            <a:ext cx="3255153" cy="1414272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根据评估结果，为新员工制定个性化的改进计划，明确改进方向和目标。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054790" y="4675587"/>
            <a:ext cx="3255153" cy="1414272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对新员工的改进过程进行跟踪，并提供必要的辅导和支持，确保其取得良好的改进效果。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074403" y="4679187"/>
            <a:ext cx="3255153" cy="1414272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对于在培训中表现优秀的新员工给予适当的激励和奖励，以激发其积极性和主动性。</a:t>
            </a:r>
          </a:p>
        </p:txBody>
      </p:sp>
      <p:sp>
        <p:nvSpPr>
          <p:cNvPr name="AutoShape 19" id="19"/>
          <p:cNvSpPr/>
          <p:nvPr/>
        </p:nvSpPr>
        <p:spPr>
          <a:xfrm rot="0"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20" id="20"/>
          <p:cNvSpPr/>
          <p:nvPr/>
        </p:nvSpPr>
        <p:spPr>
          <a:xfrm rot="0"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21" id="21"/>
          <p:cNvSpPr/>
          <p:nvPr/>
        </p:nvSpPr>
        <p:spPr>
          <a:xfrm rot="0"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22" id="22"/>
          <p:cNvSpPr/>
          <p:nvPr/>
        </p:nvSpPr>
        <p:spPr>
          <a:xfrm rot="0"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23" id="23"/>
          <p:cNvSpPr/>
          <p:nvPr/>
        </p:nvSpPr>
        <p:spPr>
          <a:xfrm rot="0"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24" id="24"/>
          <p:cNvSpPr/>
          <p:nvPr/>
        </p:nvSpPr>
        <p:spPr>
          <a:xfrm rot="0"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26" id="26"/>
          <p:cNvSpPr/>
          <p:nvPr/>
        </p:nvSpPr>
        <p:spPr>
          <a:xfrm rot="0"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27" id="27"/>
          <p:cNvSpPr/>
          <p:nvPr/>
        </p:nvSpPr>
        <p:spPr>
          <a:xfrm rot="0"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28" id="28"/>
          <p:cNvSpPr/>
          <p:nvPr/>
        </p:nvSpPr>
        <p:spPr>
          <a:xfrm rot="0"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29" id="29"/>
          <p:cNvSpPr/>
          <p:nvPr/>
        </p:nvSpPr>
        <p:spPr>
          <a:xfrm rot="0"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30" id="30"/>
          <p:cNvSpPr/>
          <p:nvPr/>
        </p:nvSpPr>
        <p:spPr>
          <a:xfrm rot="0"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31" id="31"/>
          <p:cNvSpPr/>
          <p:nvPr/>
        </p:nvSpPr>
        <p:spPr>
          <a:xfrm rot="0"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32" id="32"/>
          <p:cNvSpPr/>
          <p:nvPr/>
        </p:nvSpPr>
        <p:spPr>
          <a:xfrm rot="0"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33" id="33"/>
          <p:cNvSpPr/>
          <p:nvPr/>
        </p:nvSpPr>
        <p:spPr>
          <a:xfrm rot="0"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34" id="34"/>
          <p:cNvSpPr/>
          <p:nvPr/>
        </p:nvSpPr>
        <p:spPr>
          <a:xfrm rot="0"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35" id="35"/>
          <p:cNvSpPr/>
          <p:nvPr/>
        </p:nvSpPr>
        <p:spPr>
          <a:xfrm rot="0"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36" id="36"/>
          <p:cNvSpPr/>
          <p:nvPr/>
        </p:nvSpPr>
        <p:spPr>
          <a:xfrm rot="0"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37" id="37"/>
          <p:cNvSpPr/>
          <p:nvPr/>
        </p:nvSpPr>
        <p:spPr>
          <a:xfrm rot="0"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38" id="38"/>
          <p:cNvSpPr/>
          <p:nvPr/>
        </p:nvSpPr>
        <p:spPr>
          <a:xfrm rot="0"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TextBox 39" id="39"/>
          <p:cNvSpPr txBox="true"/>
          <p:nvPr/>
        </p:nvSpPr>
        <p:spPr>
          <a:xfrm rot="0">
            <a:off x="1094842" y="93878"/>
            <a:ext cx="10001250" cy="914400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评估结果反馈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78798" y="3644837"/>
            <a:ext cx="9429750" cy="1104900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b="true" sz="5175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培训优化建议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060858" y="2108645"/>
            <a:ext cx="7677150" cy="1571625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b="true" sz="7650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name="Freeform 3" id="3"/>
          <p:cNvSpPr/>
          <p:nvPr/>
        </p:nvSpPr>
        <p:spPr>
          <a:xfrm rot="0">
            <a:off x="539110" y="1488377"/>
            <a:ext cx="1511760" cy="1373901"/>
          </a:xfrm>
          <a:custGeom>
            <a:avLst/>
            <a:gdLst/>
            <a:ahLst/>
            <a:cxnLst/>
            <a:rect r="r" b="b" t="t" l="l"/>
            <a:pathLst>
              <a:path h="1073360" w="1181062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p/>
        </p:txBody>
      </p:sp>
      <p:sp>
        <p:nvSpPr>
          <p:cNvPr name="TextBox 4" id="4"/>
          <p:cNvSpPr txBox="true"/>
          <p:nvPr/>
        </p:nvSpPr>
        <p:spPr>
          <a:xfrm rot="0">
            <a:off x="739477" y="1370655"/>
            <a:ext cx="1111026" cy="1615440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true" sz="577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name="Freeform 5" id="5"/>
          <p:cNvSpPr/>
          <p:nvPr/>
        </p:nvSpPr>
        <p:spPr>
          <a:xfrm rot="0">
            <a:off x="539110" y="3205847"/>
            <a:ext cx="1511760" cy="1373901"/>
          </a:xfrm>
          <a:custGeom>
            <a:avLst/>
            <a:gdLst/>
            <a:ahLst/>
            <a:cxnLst/>
            <a:rect r="r" b="b" t="t" l="l"/>
            <a:pathLst>
              <a:path h="1073360" w="1181062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p/>
        </p:txBody>
      </p:sp>
      <p:sp>
        <p:nvSpPr>
          <p:cNvPr name="TextBox 6" id="6"/>
          <p:cNvSpPr txBox="true"/>
          <p:nvPr/>
        </p:nvSpPr>
        <p:spPr>
          <a:xfrm rot="0">
            <a:off x="739477" y="3088125"/>
            <a:ext cx="1111026" cy="1615440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true" sz="577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name="Freeform 7" id="7"/>
          <p:cNvSpPr/>
          <p:nvPr/>
        </p:nvSpPr>
        <p:spPr>
          <a:xfrm rot="0">
            <a:off x="539110" y="4984278"/>
            <a:ext cx="1511760" cy="1373901"/>
          </a:xfrm>
          <a:custGeom>
            <a:avLst/>
            <a:gdLst/>
            <a:ahLst/>
            <a:cxnLst/>
            <a:rect r="r" b="b" t="t" l="l"/>
            <a:pathLst>
              <a:path h="1073360" w="1181062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  <p:txBody>
          <a:bodyPr/>
          <a:p/>
        </p:txBody>
      </p:sp>
      <p:sp>
        <p:nvSpPr>
          <p:cNvPr name="TextBox 8" id="8"/>
          <p:cNvSpPr txBox="true"/>
          <p:nvPr/>
        </p:nvSpPr>
        <p:spPr>
          <a:xfrm rot="0">
            <a:off x="739477" y="4866556"/>
            <a:ext cx="1111026" cy="1615440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true" sz="577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248535" y="1715158"/>
            <a:ext cx="4235703" cy="1341120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培训内容应紧密结合公司的战略目标和业务发展方向，确保新员工能够快速了解公司的发展方向和核心业务。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248535" y="1250513"/>
            <a:ext cx="4219575" cy="628650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true" sz="1606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结合公司战略和业务发展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248535" y="3368732"/>
            <a:ext cx="4235703" cy="1341120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及时引入行业内最佳实践和最新知识，使新员工能够掌握行业前沿动态，提高其专业素养。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248535" y="2928472"/>
            <a:ext cx="4219575" cy="628650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true" sz="1606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引入行业最佳实践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248535" y="5134585"/>
            <a:ext cx="4235703" cy="1341120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根据不同岗位的职责和技能要求，定制个性化的培训课程，满足新员工实际工作需求。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248535" y="4694325"/>
            <a:ext cx="4219575" cy="628650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true" sz="1606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针对岗位定制课程</a:t>
            </a:r>
          </a:p>
        </p:txBody>
      </p:sp>
      <p:sp>
        <p:nvSpPr>
          <p:cNvPr name="AutoShape 15" id="15"/>
          <p:cNvSpPr/>
          <p:nvPr/>
        </p:nvSpPr>
        <p:spPr>
          <a:xfrm rot="0"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16" id="16"/>
          <p:cNvSpPr/>
          <p:nvPr/>
        </p:nvSpPr>
        <p:spPr>
          <a:xfrm rot="0"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18" id="18"/>
          <p:cNvSpPr/>
          <p:nvPr/>
        </p:nvSpPr>
        <p:spPr>
          <a:xfrm rot="0"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19" id="19"/>
          <p:cNvSpPr/>
          <p:nvPr/>
        </p:nvSpPr>
        <p:spPr>
          <a:xfrm rot="0"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20" id="20"/>
          <p:cNvSpPr/>
          <p:nvPr/>
        </p:nvSpPr>
        <p:spPr>
          <a:xfrm rot="0"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21" id="21"/>
          <p:cNvSpPr/>
          <p:nvPr/>
        </p:nvSpPr>
        <p:spPr>
          <a:xfrm rot="0"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22" id="22"/>
          <p:cNvSpPr/>
          <p:nvPr/>
        </p:nvSpPr>
        <p:spPr>
          <a:xfrm rot="0"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23" id="23"/>
          <p:cNvSpPr/>
          <p:nvPr/>
        </p:nvSpPr>
        <p:spPr>
          <a:xfrm rot="0"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24" id="24"/>
          <p:cNvSpPr/>
          <p:nvPr/>
        </p:nvSpPr>
        <p:spPr>
          <a:xfrm rot="0"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26" id="26"/>
          <p:cNvSpPr/>
          <p:nvPr/>
        </p:nvSpPr>
        <p:spPr>
          <a:xfrm rot="0"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27" id="27"/>
          <p:cNvSpPr/>
          <p:nvPr/>
        </p:nvSpPr>
        <p:spPr>
          <a:xfrm rot="0"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28" id="28"/>
          <p:cNvSpPr/>
          <p:nvPr/>
        </p:nvSpPr>
        <p:spPr>
          <a:xfrm rot="0"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29" id="29"/>
          <p:cNvSpPr/>
          <p:nvPr/>
        </p:nvSpPr>
        <p:spPr>
          <a:xfrm rot="0"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30" id="30"/>
          <p:cNvSpPr/>
          <p:nvPr/>
        </p:nvSpPr>
        <p:spPr>
          <a:xfrm rot="0"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31" id="31"/>
          <p:cNvSpPr/>
          <p:nvPr/>
        </p:nvSpPr>
        <p:spPr>
          <a:xfrm rot="0"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32" id="32"/>
          <p:cNvSpPr/>
          <p:nvPr/>
        </p:nvSpPr>
        <p:spPr>
          <a:xfrm rot="0"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33" id="33"/>
          <p:cNvSpPr/>
          <p:nvPr/>
        </p:nvSpPr>
        <p:spPr>
          <a:xfrm rot="0"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34" id="34"/>
          <p:cNvSpPr/>
          <p:nvPr/>
        </p:nvSpPr>
        <p:spPr>
          <a:xfrm rot="0"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TextBox 35" id="35"/>
          <p:cNvSpPr txBox="true"/>
          <p:nvPr/>
        </p:nvSpPr>
        <p:spPr>
          <a:xfrm rot="0">
            <a:off x="1094842" y="93878"/>
            <a:ext cx="10001250" cy="914400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培训内容更新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 l="14542" r="14542" t="0"/>
          <a:stretch>
            <a:fillRect/>
          </a:stretch>
        </p:blipFill>
        <p:spPr>
          <a:xfrm rot="0">
            <a:off x="454963" y="1569535"/>
            <a:ext cx="4219249" cy="4219249"/>
          </a:xfrm>
          <a:prstGeom prst="ellipse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5328795" y="1294832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p/>
        </p:txBody>
      </p:sp>
      <p:sp>
        <p:nvSpPr>
          <p:cNvPr name="TextBox 4" id="4"/>
          <p:cNvSpPr txBox="true"/>
          <p:nvPr/>
        </p:nvSpPr>
        <p:spPr>
          <a:xfrm rot="0">
            <a:off x="5632910" y="1424361"/>
            <a:ext cx="3055242" cy="398526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b="true" sz="23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引入互动式学习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632910" y="1910708"/>
            <a:ext cx="5568066" cy="702183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通过小组讨论、角色扮演、案例分析等方式，激发新员工的参与热情，提高学习效果。</a:t>
            </a:r>
          </a:p>
        </p:txBody>
      </p:sp>
      <p:sp>
        <p:nvSpPr>
          <p:cNvPr name="AutoShape 6" id="6"/>
          <p:cNvSpPr/>
          <p:nvPr/>
        </p:nvSpPr>
        <p:spPr>
          <a:xfrm rot="0">
            <a:off x="5163133" y="1294832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7" id="7"/>
          <p:cNvSpPr/>
          <p:nvPr/>
        </p:nvSpPr>
        <p:spPr>
          <a:xfrm rot="0">
            <a:off x="5328795" y="2945066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p/>
        </p:txBody>
      </p:sp>
      <p:sp>
        <p:nvSpPr>
          <p:cNvPr name="TextBox 8" id="8"/>
          <p:cNvSpPr txBox="true"/>
          <p:nvPr/>
        </p:nvSpPr>
        <p:spPr>
          <a:xfrm rot="0">
            <a:off x="5632910" y="3074595"/>
            <a:ext cx="3055242" cy="398526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b="true" sz="23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利用在线学习平台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632910" y="3560941"/>
            <a:ext cx="5568066" cy="702183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利用在线学习平台，提供灵活的学习时间和地点，方便新员工随时随地进行学习。</a:t>
            </a:r>
          </a:p>
        </p:txBody>
      </p:sp>
      <p:sp>
        <p:nvSpPr>
          <p:cNvPr name="AutoShape 10" id="10"/>
          <p:cNvSpPr/>
          <p:nvPr/>
        </p:nvSpPr>
        <p:spPr>
          <a:xfrm rot="0">
            <a:off x="5163133" y="2945066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5328795" y="4595300"/>
            <a:ext cx="6099220" cy="1468186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  <p:txBody>
          <a:bodyPr/>
          <a:p/>
        </p:txBody>
      </p:sp>
      <p:sp>
        <p:nvSpPr>
          <p:cNvPr name="TextBox 12" id="12"/>
          <p:cNvSpPr txBox="true"/>
          <p:nvPr/>
        </p:nvSpPr>
        <p:spPr>
          <a:xfrm rot="0">
            <a:off x="5632910" y="4724828"/>
            <a:ext cx="3055242" cy="398526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b="true" sz="23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引入实战模拟训练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632910" y="5211175"/>
            <a:ext cx="5568066" cy="702183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通过模拟实际工作场景，让新员工在模拟实战中提高解决实际问题的能力。</a:t>
            </a:r>
          </a:p>
        </p:txBody>
      </p:sp>
      <p:sp>
        <p:nvSpPr>
          <p:cNvPr name="AutoShape 14" id="14"/>
          <p:cNvSpPr/>
          <p:nvPr/>
        </p:nvSpPr>
        <p:spPr>
          <a:xfrm rot="0">
            <a:off x="5163133" y="4595300"/>
            <a:ext cx="165663" cy="1468186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15" id="15"/>
          <p:cNvSpPr/>
          <p:nvPr/>
        </p:nvSpPr>
        <p:spPr>
          <a:xfrm rot="0"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16" id="16"/>
          <p:cNvSpPr/>
          <p:nvPr/>
        </p:nvSpPr>
        <p:spPr>
          <a:xfrm rot="0"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18" id="18"/>
          <p:cNvSpPr/>
          <p:nvPr/>
        </p:nvSpPr>
        <p:spPr>
          <a:xfrm rot="0"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19" id="19"/>
          <p:cNvSpPr/>
          <p:nvPr/>
        </p:nvSpPr>
        <p:spPr>
          <a:xfrm rot="0"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20" id="20"/>
          <p:cNvSpPr/>
          <p:nvPr/>
        </p:nvSpPr>
        <p:spPr>
          <a:xfrm rot="0"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21" id="21"/>
          <p:cNvSpPr/>
          <p:nvPr/>
        </p:nvSpPr>
        <p:spPr>
          <a:xfrm rot="0"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22" id="22"/>
          <p:cNvSpPr/>
          <p:nvPr/>
        </p:nvSpPr>
        <p:spPr>
          <a:xfrm rot="0"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23" id="23"/>
          <p:cNvSpPr/>
          <p:nvPr/>
        </p:nvSpPr>
        <p:spPr>
          <a:xfrm rot="0"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24" id="24"/>
          <p:cNvSpPr/>
          <p:nvPr/>
        </p:nvSpPr>
        <p:spPr>
          <a:xfrm rot="0"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26" id="26"/>
          <p:cNvSpPr/>
          <p:nvPr/>
        </p:nvSpPr>
        <p:spPr>
          <a:xfrm rot="0"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27" id="27"/>
          <p:cNvSpPr/>
          <p:nvPr/>
        </p:nvSpPr>
        <p:spPr>
          <a:xfrm rot="0"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28" id="28"/>
          <p:cNvSpPr/>
          <p:nvPr/>
        </p:nvSpPr>
        <p:spPr>
          <a:xfrm rot="0"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29" id="29"/>
          <p:cNvSpPr/>
          <p:nvPr/>
        </p:nvSpPr>
        <p:spPr>
          <a:xfrm rot="0"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30" id="30"/>
          <p:cNvSpPr/>
          <p:nvPr/>
        </p:nvSpPr>
        <p:spPr>
          <a:xfrm rot="0"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31" id="31"/>
          <p:cNvSpPr/>
          <p:nvPr/>
        </p:nvSpPr>
        <p:spPr>
          <a:xfrm rot="0"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32" id="32"/>
          <p:cNvSpPr/>
          <p:nvPr/>
        </p:nvSpPr>
        <p:spPr>
          <a:xfrm rot="0"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33" id="33"/>
          <p:cNvSpPr/>
          <p:nvPr/>
        </p:nvSpPr>
        <p:spPr>
          <a:xfrm rot="0"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34" id="34"/>
          <p:cNvSpPr/>
          <p:nvPr/>
        </p:nvSpPr>
        <p:spPr>
          <a:xfrm rot="0"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TextBox 35" id="35"/>
          <p:cNvSpPr txBox="true"/>
          <p:nvPr/>
        </p:nvSpPr>
        <p:spPr>
          <a:xfrm rot="0">
            <a:off x="1094842" y="93878"/>
            <a:ext cx="10001250" cy="914400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培训方式改进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  <p:txBody>
          <a:bodyPr/>
          <a:p/>
        </p:txBody>
      </p:sp>
      <p:sp>
        <p:nvSpPr>
          <p:cNvPr name="TextBox 3" id="3"/>
          <p:cNvSpPr txBox="true"/>
          <p:nvPr/>
        </p:nvSpPr>
        <p:spPr>
          <a:xfrm rot="0">
            <a:off x="454963" y="2034175"/>
            <a:ext cx="5826389" cy="702183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制定合理的考核标准和考核方式，对新员工的培训成果进行评估和反馈。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54963" y="1575832"/>
            <a:ext cx="2703493" cy="363283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77000"/>
              </a:lnSpc>
            </a:pPr>
            <a:r>
              <a:rPr lang="en-US" b="true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建立培训考核机制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54963" y="3530045"/>
            <a:ext cx="5826389" cy="702183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建立培训跟踪与反馈机制，及时了解新员工的培训需求和意见，不断优化培训方案。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54963" y="3071702"/>
            <a:ext cx="2703493" cy="363283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77000"/>
              </a:lnSpc>
            </a:pPr>
            <a:r>
              <a:rPr lang="en-US" b="true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完善培训跟踪与反馈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54963" y="5118981"/>
            <a:ext cx="6018344" cy="702183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建立稳定的培训师资库，确保培训质量和效果。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4963" y="4660638"/>
            <a:ext cx="2703493" cy="363283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77000"/>
              </a:lnSpc>
            </a:pPr>
            <a:r>
              <a:rPr lang="en-US" b="true" sz="202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建立培训师资库</a:t>
            </a:r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name="AutoShape 10" id="10"/>
          <p:cNvSpPr/>
          <p:nvPr/>
        </p:nvSpPr>
        <p:spPr>
          <a:xfrm rot="0"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/>
          <a:p/>
        </p:txBody>
      </p:sp>
      <p:sp>
        <p:nvSpPr>
          <p:cNvPr name="Freeform 13" id="13"/>
          <p:cNvSpPr/>
          <p:nvPr/>
        </p:nvSpPr>
        <p:spPr>
          <a:xfrm rot="0">
            <a:off x="8906663" y="1691796"/>
            <a:ext cx="426486" cy="426486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p/>
        </p:txBody>
      </p:sp>
      <p:sp>
        <p:nvSpPr>
          <p:cNvPr name="Freeform 14" id="14"/>
          <p:cNvSpPr/>
          <p:nvPr/>
        </p:nvSpPr>
        <p:spPr>
          <a:xfrm rot="0">
            <a:off x="10639092" y="4837698"/>
            <a:ext cx="426194" cy="426194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p/>
        </p:txBody>
      </p:sp>
      <p:sp>
        <p:nvSpPr>
          <p:cNvPr name="Freeform 15" id="15"/>
          <p:cNvSpPr/>
          <p:nvPr/>
        </p:nvSpPr>
        <p:spPr>
          <a:xfrm rot="0">
            <a:off x="7137949" y="4833774"/>
            <a:ext cx="482811" cy="482811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  <p:txBody>
          <a:bodyPr/>
          <a:p/>
        </p:txBody>
      </p:sp>
      <p:sp>
        <p:nvSpPr>
          <p:cNvPr name="AutoShape 16" id="16"/>
          <p:cNvSpPr/>
          <p:nvPr/>
        </p:nvSpPr>
        <p:spPr>
          <a:xfrm rot="0">
            <a:off x="454963" y="331168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575049" y="337743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18" id="18"/>
          <p:cNvSpPr/>
          <p:nvPr/>
        </p:nvSpPr>
        <p:spPr>
          <a:xfrm rot="0">
            <a:off x="689125" y="339460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19" id="19"/>
          <p:cNvSpPr/>
          <p:nvPr/>
        </p:nvSpPr>
        <p:spPr>
          <a:xfrm rot="0">
            <a:off x="799768" y="348430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20" id="20"/>
          <p:cNvSpPr/>
          <p:nvPr/>
        </p:nvSpPr>
        <p:spPr>
          <a:xfrm rot="0">
            <a:off x="904945" y="344297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21" id="21"/>
          <p:cNvSpPr/>
          <p:nvPr/>
        </p:nvSpPr>
        <p:spPr>
          <a:xfrm rot="0">
            <a:off x="454963" y="448942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22" id="22"/>
          <p:cNvSpPr/>
          <p:nvPr/>
        </p:nvSpPr>
        <p:spPr>
          <a:xfrm rot="0">
            <a:off x="575049" y="455517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23" id="23"/>
          <p:cNvSpPr/>
          <p:nvPr/>
        </p:nvSpPr>
        <p:spPr>
          <a:xfrm rot="0">
            <a:off x="689125" y="457233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24" id="24"/>
          <p:cNvSpPr/>
          <p:nvPr/>
        </p:nvSpPr>
        <p:spPr>
          <a:xfrm rot="0">
            <a:off x="799768" y="466203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904945" y="462070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26" id="26"/>
          <p:cNvSpPr/>
          <p:nvPr/>
        </p:nvSpPr>
        <p:spPr>
          <a:xfrm rot="0">
            <a:off x="454963" y="566715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27" id="27"/>
          <p:cNvSpPr/>
          <p:nvPr/>
        </p:nvSpPr>
        <p:spPr>
          <a:xfrm rot="0">
            <a:off x="575049" y="573291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28" id="28"/>
          <p:cNvSpPr/>
          <p:nvPr/>
        </p:nvSpPr>
        <p:spPr>
          <a:xfrm rot="0">
            <a:off x="689125" y="575007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29" id="29"/>
          <p:cNvSpPr/>
          <p:nvPr/>
        </p:nvSpPr>
        <p:spPr>
          <a:xfrm rot="0">
            <a:off x="799768" y="583977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30" id="30"/>
          <p:cNvSpPr/>
          <p:nvPr/>
        </p:nvSpPr>
        <p:spPr>
          <a:xfrm rot="0">
            <a:off x="904945" y="579844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AutoShape 31" id="31"/>
          <p:cNvSpPr/>
          <p:nvPr/>
        </p:nvSpPr>
        <p:spPr>
          <a:xfrm rot="0">
            <a:off x="454963" y="684489"/>
            <a:ext cx="84147" cy="8414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/>
          <a:p/>
        </p:txBody>
      </p:sp>
      <p:sp>
        <p:nvSpPr>
          <p:cNvPr name="AutoShape 32" id="32"/>
          <p:cNvSpPr/>
          <p:nvPr/>
        </p:nvSpPr>
        <p:spPr>
          <a:xfrm rot="0">
            <a:off x="575049" y="691064"/>
            <a:ext cx="78137" cy="781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p/>
        </p:txBody>
      </p:sp>
      <p:sp>
        <p:nvSpPr>
          <p:cNvPr name="AutoShape 33" id="33"/>
          <p:cNvSpPr/>
          <p:nvPr/>
        </p:nvSpPr>
        <p:spPr>
          <a:xfrm rot="0">
            <a:off x="689125" y="692781"/>
            <a:ext cx="74704" cy="74704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/>
          <a:p/>
        </p:txBody>
      </p:sp>
      <p:sp>
        <p:nvSpPr>
          <p:cNvPr name="AutoShape 34" id="34"/>
          <p:cNvSpPr/>
          <p:nvPr/>
        </p:nvSpPr>
        <p:spPr>
          <a:xfrm rot="0">
            <a:off x="799768" y="701751"/>
            <a:ext cx="69238" cy="69238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txBody>
          <a:bodyPr/>
          <a:p/>
        </p:txBody>
      </p:sp>
      <p:sp>
        <p:nvSpPr>
          <p:cNvPr name="AutoShape 35" id="35"/>
          <p:cNvSpPr/>
          <p:nvPr/>
        </p:nvSpPr>
        <p:spPr>
          <a:xfrm rot="0">
            <a:off x="904945" y="697618"/>
            <a:ext cx="65594" cy="6559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txBody>
          <a:bodyPr/>
          <a:p/>
        </p:txBody>
      </p:sp>
      <p:sp>
        <p:nvSpPr>
          <p:cNvPr name="TextBox 36" id="36"/>
          <p:cNvSpPr txBox="true"/>
          <p:nvPr/>
        </p:nvSpPr>
        <p:spPr>
          <a:xfrm rot="0">
            <a:off x="1094842" y="93878"/>
            <a:ext cx="10001250" cy="914400"/>
          </a:xfrm>
          <a:prstGeom prst="rect">
            <a:avLst/>
          </a:prstGeom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培训管理完善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896207" y="1671764"/>
            <a:ext cx="7924800" cy="2162175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b="true" sz="10725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THANKS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349468" y="3724145"/>
            <a:ext cx="4943475" cy="628650"/>
          </a:xfrm>
          <a:prstGeom prst="rect">
            <a:avLst/>
          </a:prstGeom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700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</a:rPr>
              <a:t>感谢观看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EFFBFF"/>
      </a:lt1>
      <a:dk2>
        <a:srgbClr val="002F40"/>
      </a:dk2>
      <a:lt2>
        <a:srgbClr val="FFFFFF"/>
      </a:lt2>
      <a:accent1>
        <a:srgbClr val="3045FD"/>
      </a:accent1>
      <a:accent2>
        <a:srgbClr val="0085FF"/>
      </a:accent2>
      <a:accent3>
        <a:srgbClr val="2947E8"/>
      </a:accent3>
      <a:accent4>
        <a:srgbClr val="3CD6DF"/>
      </a:accent4>
      <a:accent5>
        <a:srgbClr val="73DDE3"/>
      </a:accent5>
      <a:accent6>
        <a:srgbClr val="FFC6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