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2" r:id="rId4"/>
    <p:sldId id="265" r:id="rId5"/>
    <p:sldId id="268" r:id="rId6"/>
    <p:sldId id="271" r:id="rId7"/>
    <p:sldId id="277" r:id="rId9"/>
    <p:sldId id="280" r:id="rId10"/>
    <p:sldId id="283" r:id="rId11"/>
    <p:sldId id="286" r:id="rId12"/>
    <p:sldId id="292" r:id="rId14"/>
    <p:sldId id="295" r:id="rId15"/>
    <p:sldId id="298" r:id="rId16"/>
    <p:sldId id="301" r:id="rId17"/>
    <p:sldId id="304" r:id="rId18"/>
    <p:sldId id="310" r:id="rId20"/>
    <p:sldId id="313" r:id="rId21"/>
    <p:sldId id="316" r:id="rId22"/>
    <p:sldId id="319" r:id="rId23"/>
    <p:sldId id="322" r:id="rId24"/>
    <p:sldId id="328" r:id="rId26"/>
    <p:sldId id="331" r:id="rId27"/>
    <p:sldId id="334" r:id="rId28"/>
    <p:sldId id="337" r:id="rId29"/>
    <p:sldId id="340" r:id="rId30"/>
    <p:sldId id="346" r:id="rId32"/>
    <p:sldId id="349" r:id="rId33"/>
    <p:sldId id="352" r:id="rId34"/>
    <p:sldId id="355" r:id="rId35"/>
    <p:sldId id="35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1.pn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tags" Target="../tags/tag69.xml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1.pn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3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5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66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68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2" name="正文"/>
          <p:cNvSpPr txBox="1">
            <a:spLocks noGrp="1"/>
          </p:cNvSpPr>
          <p:nvPr>
            <p:ph type="body" idx="2"/>
            <p:custDataLst>
              <p:tags r:id="rId8"/>
            </p:custDataLst>
          </p:nvPr>
        </p:nvSpPr>
        <p:spPr>
          <a:xfrm>
            <a:off x="1929130" y="3429000"/>
            <a:ext cx="8334375" cy="432995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929130" y="1586230"/>
            <a:ext cx="8334375" cy="167640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zh-CN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正文"/>
          <p:cNvSpPr txBox="1">
            <a:spLocks noGrp="1"/>
          </p:cNvSpPr>
          <p:nvPr>
            <p:ph idx="4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309245" latinLnBrk="0" lvl="0" marL="309245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9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4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482182" y="1122981"/>
            <a:ext cx="9613231" cy="0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854243" y="699376"/>
            <a:ext cx="2656708" cy="8316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0" name="燕尾形 56"/>
          <p:cNvSpPr/>
          <p:nvPr>
            <p:custDataLst>
              <p:tags r:id="rId3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2" name="燕尾形 57"/>
          <p:cNvSpPr/>
          <p:nvPr>
            <p:custDataLst>
              <p:tags r:id="rId4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04" name="节编号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2500489" y="2426407"/>
            <a:ext cx="7191021" cy="6430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1" kern="1200" kumimoji="0" lang="en-US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6" name="标题"/>
          <p:cNvSpPr txBox="1">
            <a:spLocks noGrp="1"/>
          </p:cNvSpPr>
          <p:nvPr>
            <p:ph type="title" idx="1" hasCustomPrompt="1"/>
            <p:custDataLst>
              <p:tags r:id="rId6"/>
            </p:custDataLst>
          </p:nvPr>
        </p:nvSpPr>
        <p:spPr>
          <a:xfrm>
            <a:off x="2500489" y="3180306"/>
            <a:ext cx="7191022" cy="7683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1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正文"/>
          <p:cNvSpPr txBox="1">
            <a:spLocks noGrp="1"/>
          </p:cNvSpPr>
          <p:nvPr>
            <p:ph idx="5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8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3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"/>
          <p:cNvSpPr txBox="1">
            <a:spLocks noGrp="1"/>
          </p:cNvSpPr>
          <p:nvPr>
            <p:ph type="title" idx="7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47" name="直接连接符 14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49" name="直接连接符 13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28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"/>
          <p:cNvSpPr txBox="1"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51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5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57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+mn-cs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3145759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1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副标题"/>
          <p:cNvSpPr txBox="1">
            <a:spLocks noGrp="1"/>
          </p:cNvSpPr>
          <p:nvPr>
            <p:ph type="body" idx="4" hasCustomPrompt="1"/>
            <p:custDataLst>
              <p:tags r:id="rId1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3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63" name="直接连接符 5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5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67" name="直接连接符 3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21895" y="5955632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69" name="直接连接符 3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6902116" y="5987716"/>
            <a:ext cx="4559968" cy="0"/>
          </a:xfrm>
          <a:prstGeom prst="line"/>
          <a:noFill/>
          <a:ln w="22225">
            <a:gradFill flip="none" rotWithShape="1">
              <a:gsLst>
                <a:gs pos="0">
                  <a:srgbClr val="00B0F0"/>
                </a:gs>
                <a:gs pos="100000">
                  <a:srgbClr val="00B0F0">
                    <a:alpha val="0"/>
                  </a:srgbClr>
                </a:gs>
              </a:gsLst>
              <a:lin ang="108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74" name="燕尾形 56"/>
          <p:cNvSpPr/>
          <p:nvPr>
            <p:custDataLst>
              <p:tags r:id="rId5"/>
            </p:custDataLst>
          </p:nvPr>
        </p:nvSpPr>
        <p:spPr>
          <a:xfrm>
            <a:off x="1123823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6" name="燕尾形 57"/>
          <p:cNvSpPr/>
          <p:nvPr>
            <p:custDataLst>
              <p:tags r:id="rId6"/>
            </p:custDataLst>
          </p:nvPr>
        </p:nvSpPr>
        <p:spPr>
          <a:xfrm>
            <a:off x="11391900" y="505460"/>
            <a:ext cx="185420" cy="184785"/>
          </a:xfrm>
          <a:prstGeom prst="chevron"/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MiSans Normal" panose="00000500000000000000" charset="-122"/>
              <a:ea typeface="MiSans Normal" panose="00000500000000000000" charset="-122"/>
              <a:cs typeface="MiSans Heavy" panose="00000A00000000000000" charset="-122"/>
            </a:endParaRPr>
          </a:p>
        </p:txBody>
      </p:sp>
      <p:sp>
        <p:nvSpPr>
          <p:cNvPr id="104877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2233930" y="1696085"/>
            <a:ext cx="7724140" cy="234315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1" kern="1200" kumimoji="0" lang="en-US" noProof="1" normalizeH="0" spc="0" strike="noStrike" u="none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80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291323" y="5744812"/>
            <a:ext cx="1609354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Heavy" panose="00000A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"/>
          <p:cNvSpPr txBox="1">
            <a:spLocks noGrp="1"/>
          </p:cNvSpPr>
          <p:nvPr>
            <p:ph type="title" idx="3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1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29" name="直接连接符 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583974" y="0"/>
            <a:ext cx="0" cy="644044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45731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405554" y="0"/>
            <a:ext cx="0" cy="805603"/>
          </a:xfrm>
          <a:prstGeom prst="line"/>
          <a:noFill/>
          <a:ln w="18415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56" name="日期占位符 9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0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1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75117"/>
            <a:ext cx="10969200" cy="470184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indent="-309245" lvl="0" marL="309245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charset="0"/>
              <a:buChar char="n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Heavy" panose="00000A00000000000000" charset="-122"/>
          <a:ea typeface="MiSans Heavy" panose="00000A00000000000000" charset="-122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tags" Target="../tags/tag105.xml"/><Relationship Id="rId10" Type="http://schemas.openxmlformats.org/officeDocument/2006/relationships/tags" Target="../tags/tag106.xml"/><Relationship Id="rId11" Type="http://schemas.openxmlformats.org/officeDocument/2006/relationships/tags" Target="../tags/tag107.xml"/><Relationship Id="rId12" Type="http://schemas.openxmlformats.org/officeDocument/2006/relationships/tags" Target="../tags/tag108.xml"/><Relationship Id="rId13" Type="http://schemas.openxmlformats.org/officeDocument/2006/relationships/tags" Target="../tags/tag109.xml"/><Relationship Id="rId14" Type="http://schemas.openxmlformats.org/officeDocument/2006/relationships/tags" Target="../tags/tag110.xml"/><Relationship Id="rId15" Type="http://schemas.openxmlformats.org/officeDocument/2006/relationships/tags" Target="../tags/tag111.xml"/><Relationship Id="rId16" Type="http://schemas.openxmlformats.org/officeDocument/2006/relationships/tags" Target="../tags/tag112.xml"/><Relationship Id="rId17" Type="http://schemas.openxmlformats.org/officeDocument/2006/relationships/tags" Target="../tags/tag113.xml"/><Relationship Id="rId18" Type="http://schemas.openxmlformats.org/officeDocument/2006/relationships/tags" Target="../tags/tag114.xml"/><Relationship Id="rId19" Type="http://schemas.openxmlformats.org/officeDocument/2006/relationships/tags" Target="../tags/tag115.xml"/><Relationship Id="rId20" Type="http://schemas.openxmlformats.org/officeDocument/2006/relationships/tags" Target="../tags/tag116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tags" Target="../tags/tag302.xml"/><Relationship Id="rId31" Type="http://schemas.openxmlformats.org/officeDocument/2006/relationships/tags" Target="../tags/tag303.xml"/><Relationship Id="rId32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tags" Target="../tags/tag343.xml"/><Relationship Id="rId14" Type="http://schemas.openxmlformats.org/officeDocument/2006/relationships/tags" Target="../tags/tag344.xml"/><Relationship Id="rId15" Type="http://schemas.openxmlformats.org/officeDocument/2006/relationships/tags" Target="../tags/tag345.xml"/><Relationship Id="rId16" Type="http://schemas.openxmlformats.org/officeDocument/2006/relationships/tags" Target="../tags/tag346.xml"/><Relationship Id="rId17" Type="http://schemas.openxmlformats.org/officeDocument/2006/relationships/tags" Target="../tags/tag347.xml"/><Relationship Id="rId18" Type="http://schemas.openxmlformats.org/officeDocument/2006/relationships/tags" Target="../tags/tag348.xml"/><Relationship Id="rId19" Type="http://schemas.openxmlformats.org/officeDocument/2006/relationships/tags" Target="../tags/tag349.xml"/><Relationship Id="rId20" Type="http://schemas.openxmlformats.org/officeDocument/2006/relationships/tags" Target="../tags/tag350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/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人工智能在智能投资分析中的应用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6" name="序号"/>
          <p:cNvSpPr txBox="1"/>
          <p:nvPr>
            <p:custDataLst>
              <p:tags r:id="rId2"/>
            </p:custDataLst>
          </p:nvPr>
        </p:nvSpPr>
        <p:spPr>
          <a:xfrm>
            <a:off x="580914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01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08" name="标题"/>
          <p:cNvSpPr txBox="1"/>
          <p:nvPr>
            <p:custDataLst>
              <p:tags r:id="rId3"/>
            </p:custDataLst>
          </p:nvPr>
        </p:nvSpPr>
        <p:spPr>
          <a:xfrm>
            <a:off x="1102174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添加</a:t>
            </a:r>
            <a:endParaRPr altLang="en-US" dirty="0" lang="zh-CN"/>
          </a:p>
          <a:p>
            <a:r>
              <a:rPr altLang="en-US" dirty="0" lang="zh-CN"/>
              <a:t>目录标题</a:t>
            </a:r>
            <a:endParaRPr altLang="en-US" dirty="0" lang="zh-CN"/>
          </a:p>
        </p:txBody>
      </p:sp>
      <p:cxnSp>
        <p:nvCxnSpPr>
          <p:cNvPr id="3145775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922363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0" name="序号"/>
          <p:cNvSpPr txBox="1"/>
          <p:nvPr>
            <p:custDataLst>
              <p:tags r:id="rId5"/>
            </p:custDataLst>
          </p:nvPr>
        </p:nvSpPr>
        <p:spPr>
          <a:xfrm>
            <a:off x="2388552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02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2" name="标题"/>
          <p:cNvSpPr txBox="1"/>
          <p:nvPr>
            <p:custDataLst>
              <p:tags r:id="rId6"/>
            </p:custDataLst>
          </p:nvPr>
        </p:nvSpPr>
        <p:spPr>
          <a:xfrm>
            <a:off x="2909606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人工智能的发展与投资分析的关联</a:t>
            </a:r>
            <a:endParaRPr altLang="en-US" dirty="0" lang="zh-CN"/>
          </a:p>
        </p:txBody>
      </p:sp>
      <p:cxnSp>
        <p:nvCxnSpPr>
          <p:cNvPr id="3145777" name="直接连接符 50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730001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4196190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03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9"/>
            </p:custDataLst>
          </p:nvPr>
        </p:nvSpPr>
        <p:spPr>
          <a:xfrm>
            <a:off x="4717627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智能投资分析中的主要技术</a:t>
            </a:r>
            <a:endParaRPr altLang="en-US" dirty="0" lang="zh-CN"/>
          </a:p>
        </p:txBody>
      </p:sp>
      <p:cxnSp>
        <p:nvCxnSpPr>
          <p:cNvPr id="3145779" name="直接连接符 5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537639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18" name="序号"/>
          <p:cNvSpPr txBox="1"/>
          <p:nvPr>
            <p:custDataLst>
              <p:tags r:id="rId11"/>
            </p:custDataLst>
          </p:nvPr>
        </p:nvSpPr>
        <p:spPr>
          <a:xfrm>
            <a:off x="6003828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04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0" name="标题"/>
          <p:cNvSpPr txBox="1"/>
          <p:nvPr>
            <p:custDataLst>
              <p:tags r:id="rId12"/>
            </p:custDataLst>
          </p:nvPr>
        </p:nvSpPr>
        <p:spPr>
          <a:xfrm>
            <a:off x="6525059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智能投资分析的应用场景</a:t>
            </a:r>
            <a:endParaRPr altLang="en-US" dirty="0" lang="zh-CN"/>
          </a:p>
        </p:txBody>
      </p:sp>
      <p:cxnSp>
        <p:nvCxnSpPr>
          <p:cNvPr id="3145781" name="直接连接符 6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6345277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2" name="序号"/>
          <p:cNvSpPr txBox="1"/>
          <p:nvPr>
            <p:custDataLst>
              <p:tags r:id="rId14"/>
            </p:custDataLst>
          </p:nvPr>
        </p:nvSpPr>
        <p:spPr>
          <a:xfrm>
            <a:off x="7811466" y="2278904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05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4" name="标题"/>
          <p:cNvSpPr txBox="1"/>
          <p:nvPr>
            <p:custDataLst>
              <p:tags r:id="rId15"/>
            </p:custDataLst>
          </p:nvPr>
        </p:nvSpPr>
        <p:spPr>
          <a:xfrm>
            <a:off x="8332491" y="3324286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智能投资分析的实践案例</a:t>
            </a:r>
            <a:endParaRPr altLang="en-US" dirty="0" lang="zh-CN"/>
          </a:p>
        </p:txBody>
      </p:sp>
      <p:cxnSp>
        <p:nvCxnSpPr>
          <p:cNvPr id="3145783" name="直接连接符 6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8152915" y="2946670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26" name="序号"/>
          <p:cNvSpPr txBox="1"/>
          <p:nvPr>
            <p:custDataLst>
              <p:tags r:id="rId17"/>
            </p:custDataLst>
          </p:nvPr>
        </p:nvSpPr>
        <p:spPr>
          <a:xfrm>
            <a:off x="9619105" y="2278117"/>
            <a:ext cx="667765" cy="667765"/>
          </a:xfrm>
          <a:prstGeom prst="ellipse"/>
          <a:noFill/>
          <a:ln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accent1"/>
                </a:solidFill>
                <a:latin typeface="+mj-lt"/>
                <a:ea typeface="MiSans Heavy" panose="00000A00000000000000" charset="-122"/>
              </a:rPr>
              <a:t>06</a:t>
            </a:r>
            <a:endParaRPr dirty="0" sz="2000" lang="en-US">
              <a:solidFill>
                <a:schemeClr val="accent1"/>
              </a:solidFill>
              <a:latin typeface="+mj-lt"/>
              <a:ea typeface="MiSans Heavy" panose="00000A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8"/>
            </p:custDataLst>
          </p:nvPr>
        </p:nvSpPr>
        <p:spPr>
          <a:xfrm>
            <a:off x="10140512" y="3323697"/>
            <a:ext cx="1510022" cy="1593416"/>
          </a:xfrm>
          <a:prstGeom prst="rect"/>
          <a:noFill/>
        </p:spPr>
        <p:txBody>
          <a:bodyPr anchor="t" bIns="0" lIns="0" rIns="0" rtlCol="0" tIns="0" wrap="square">
            <a:normAutofit fontScale="100000" lnSpcReduction="20000"/>
          </a:bodyPr>
          <a:lstStyle>
            <a:defPPr>
              <a:defRPr lang="zh-CN"/>
            </a:defPPr>
            <a:lvl1pPr>
              <a:defRPr sz="2400" i="1" spc="300"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智能投资分析的挑战与未来发展</a:t>
            </a:r>
            <a:endParaRPr altLang="en-US" dirty="0" lang="zh-CN"/>
          </a:p>
        </p:txBody>
      </p:sp>
      <p:cxnSp>
        <p:nvCxnSpPr>
          <p:cNvPr id="3145785" name="直接连接符 7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960554" y="2945882"/>
            <a:ext cx="0" cy="2588821"/>
          </a:xfrm>
          <a:prstGeom prst="line"/>
          <a:noFill/>
          <a:ln w="2222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人工智能的发展与投资分析的关联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人工智能的发展历程</a:t>
            </a:r>
            <a:endParaRPr altLang="en-US" lang="zh-CN"/>
          </a:p>
        </p:txBody>
      </p:sp>
      <p:sp>
        <p:nvSpPr>
          <p:cNvPr id="10489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人工智能的发展阶段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人工智能的起源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人工智能在投资分析中的应用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人工智能的未来发展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人工智能在投资分析中的应用现状</a:t>
            </a:r>
            <a:endParaRPr altLang="en-US" lang="zh-CN"/>
          </a:p>
        </p:txBody>
      </p:sp>
      <p:sp>
        <p:nvSpPr>
          <p:cNvPr id="10490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人工智能技术发展迅速，为投资分析提供了新的工具和方法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人工智能在投资分析中的应用已经逐渐普及，越来越多的投资者开始使用人工智能技术进行投资决策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人工智能在投资分析中的应用主要集中在数据挖掘、趋势预测、风险控制等方面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人工智能在投资分析中的应用还存在一些挑战和限制，需要进一步完善和改进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人工智能在投资分析中的优势</a:t>
            </a:r>
            <a:endParaRPr altLang="en-US" lang="zh-CN"/>
          </a:p>
        </p:txBody>
      </p:sp>
      <p:sp>
        <p:nvSpPr>
          <p:cNvPr id="10490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快速处理大量数据：人工智能可以快速、准确地处理大量数据，帮助投资者更好地分析市场趋势和预测未来。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深度学习：人工智能通过深度学习技术，可以自动识别和预测市场中的模式和趋势，提高投资决策的准确性和效率。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自动化交易：人工智能可以自动执行交易指令，减少人为干预和错误，提高交易的效率和准确性。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风险控制：人工智能可以通过数据分析和模式识别，帮助投资者更好地控制风险，减少损失。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6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智能投资分析中的主要技术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4919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作用：提取文本中的关键信息，如事件、时间、地点等，为投资决策提供支持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定义：自然语言处理技术是一种使计算机理解和处理人类语言的技术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应用：在智能投资分析中，自然语言处理技术可用于处理大量的文本数据，如新闻、公告、社交媒体等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优势：提高信息处理效率，减少人工干预，降低成本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机器学习技术</a:t>
            </a:r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定义：机器学习是一种基于数据和算法的自动化技术，通过学习和分析数据来改进预测和决策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应用：在智能投资分析中，机器学习技术可用于预测股票价格、识别市场趋势、评估投资风险等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常见算法：包括支持向量机、神经网络、决策树等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优势：能够处理大量数据，提高预测精度，减少人为干扰和错误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32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定义：深度学习是机器学习的一种分支，通过构建多层神经网络模拟人脑的学习过程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原理：通过反向传播算法不断调整神经元权重，使得整个网络的输出结果更加准确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应用：在智能投资分析中，深度学习技术可以用于预测股票价格、识别市场趋势等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优势：能够处理大量数据，并从中提取出有用的特征，提高预测精度和效率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知识图谱技术</a:t>
            </a:r>
            <a:endParaRPr altLang="en-US" lang="zh-CN"/>
          </a:p>
        </p:txBody>
      </p:sp>
      <p:sp>
        <p:nvSpPr>
          <p:cNvPr id="10493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定义：知识图谱是一种基于图的数据结构，用于表示实体、属性和它们之间的关系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应用：在智能投资分析中，知识图谱技术可以帮助投资者更好地理解市场趋势、公司财务状况和行业前景等信息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优势：知识图谱技术可以提供更直观、更易于理解的数据展示方式，帮助投资者做出更明智的投资决策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未来发展：随着人工智能技术的不断发展，知识图谱技术将在智能投资分析中发挥更大的作用，为投资者提供更加精准、高效的投资分析服务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8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智能投资分析的应用场景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金融市场预测</a:t>
            </a:r>
            <a:endParaRPr altLang="en-US" lang="zh-CN"/>
          </a:p>
        </p:txBody>
      </p:sp>
      <p:sp>
        <p:nvSpPr>
          <p:cNvPr id="10495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风险评估：通过大数据分析，评估投资组合的风险水平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股票价格预测：利用机器学习算法分析历史数据，预测未来股票价格走势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投资策略优化：根据市场趋势和风险偏好，制定个性化的投资策略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交易执行：实时监测市场动态，自动执行交易操作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股票价格预测</a:t>
            </a:r>
            <a:endParaRPr altLang="en-US" lang="zh-CN"/>
          </a:p>
        </p:txBody>
      </p:sp>
      <p:sp>
        <p:nvSpPr>
          <p:cNvPr id="10495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基于机器学习的股票价格预测模型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基于深度学习的股票价格预测模型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基于自然语言处理的股票新闻情感分析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基于大数据分析的股票市场趋势分析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风险评估与控制</a:t>
            </a:r>
            <a:endParaRPr altLang="en-US" lang="zh-CN"/>
          </a:p>
        </p:txBody>
      </p:sp>
      <p:sp>
        <p:nvSpPr>
          <p:cNvPr id="104961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4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风险识别：利用人工智能技术识别投资风险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风险监控：持续监控投资风险，及时调整控制措施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风险控制：根据风险评估结果采取相应的控制措施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风险评估：对识别出的风险进行量化评估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投资组合优化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实现个性化投资策略，满足不同投资者的风险偏好和收益预期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智能投资分析的应用场景之一是投资组合优化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通过机器学习和大数据技术，对投资组合进行风险评估和收益预测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智能投资分析在投资组合优化中的应用，可以提高投资效率和准确性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6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智能投资分析的实践案例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利用机器学习算法进行股票价格预测的案例</a:t>
            </a:r>
            <a:endParaRPr altLang="en-US" lang="zh-CN"/>
          </a:p>
        </p:txBody>
      </p:sp>
      <p:sp>
        <p:nvSpPr>
          <p:cNvPr id="10498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0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0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数据收集：收集历史股票价格、成交量等数据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实际应用：将模型应用于股票价格预测，为投资决策提供参考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模型评估：通过交叉验证等方法评估模型的预测性能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数据预处理：对数据进行清洗、归一化等处理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模型训练：利用处理后的数据训练模型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算法选择：选择合适的机器学习算法，如线性回归、支持向量机等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利用深度学习算法进行金融市场预测的案例</a:t>
            </a:r>
            <a:endParaRPr altLang="en-US" lang="zh-CN"/>
          </a:p>
        </p:txBody>
      </p:sp>
      <p:sp>
        <p:nvSpPr>
          <p:cNvPr id="1049916" name="任意多边形 20"/>
          <p:cNvSpPr/>
          <p:nvPr>
            <p:custDataLst>
              <p:tags r:id="rId1"/>
            </p:custDataLst>
          </p:nvPr>
        </p:nvSpPr>
        <p:spPr>
          <a:xfrm rot="2700000">
            <a:off x="944672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背景介绍：深度学习算法在金融市场预测中的应用现状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2"/>
          <p:cNvSpPr/>
          <p:nvPr>
            <p:custDataLst>
              <p:tags r:id="rId3"/>
            </p:custDataLst>
          </p:nvPr>
        </p:nvSpPr>
        <p:spPr>
          <a:xfrm>
            <a:off x="733361" y="2896286"/>
            <a:ext cx="1635727" cy="11583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任意多边形 18"/>
          <p:cNvSpPr/>
          <p:nvPr>
            <p:custDataLst>
              <p:tags r:id="rId4"/>
            </p:custDataLst>
          </p:nvPr>
        </p:nvSpPr>
        <p:spPr>
          <a:xfrm rot="5400000">
            <a:off x="321643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879463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数据收集与处理：如何获取并处理金融市场的数据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3"/>
          <p:cNvSpPr/>
          <p:nvPr>
            <p:custDataLst>
              <p:tags r:id="rId6"/>
            </p:custDataLst>
          </p:nvPr>
        </p:nvSpPr>
        <p:spPr>
          <a:xfrm>
            <a:off x="3004424" y="2896286"/>
            <a:ext cx="1635727" cy="11583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486798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49824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模型构建与训练：利用深度学习算法构建预测模型并进行训练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4"/>
          <p:cNvSpPr/>
          <p:nvPr>
            <p:custDataLst>
              <p:tags r:id="rId9"/>
            </p:custDataLst>
          </p:nvPr>
        </p:nvSpPr>
        <p:spPr>
          <a:xfrm>
            <a:off x="5275488" y="2896286"/>
            <a:ext cx="1635727" cy="11583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757861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420888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预测结果与评估：展示预测结果并进行评估，包括准确性、稳定性等方面的评估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5"/>
          <p:cNvSpPr/>
          <p:nvPr>
            <p:custDataLst>
              <p:tags r:id="rId12"/>
            </p:custDataLst>
          </p:nvPr>
        </p:nvSpPr>
        <p:spPr>
          <a:xfrm>
            <a:off x="7545849" y="2896286"/>
            <a:ext cx="1635727" cy="11583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0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10029627" y="1611573"/>
            <a:ext cx="1212404" cy="1214510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691951" y="3252917"/>
            <a:ext cx="1885790" cy="287621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结论与展望：总结该案例的实践经验，并探讨未来发展方向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5"/>
          <p:cNvSpPr/>
          <p:nvPr>
            <p:custDataLst>
              <p:tags r:id="rId15"/>
            </p:custDataLst>
          </p:nvPr>
        </p:nvSpPr>
        <p:spPr>
          <a:xfrm>
            <a:off x="9816912" y="2896286"/>
            <a:ext cx="1635727" cy="11583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利用知识图谱技术进行风险评估的案例</a:t>
            </a:r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背景介绍：风险评估在投资分析中的重要性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知识图谱技术：概念、原理及优势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风险评估实践案例：利用知识图谱技术对某公司进行风险评估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案例分析：评估结果、应用及效果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000"/>
          </a:bodyPr>
          <a:p>
            <a:r>
              <a:rPr altLang="en-US" lang="zh-CN"/>
              <a:t>利用自然语言处理技术进行投资研究报告自动生成的案例</a:t>
            </a:r>
            <a:endParaRPr altLang="en-US" lang="zh-CN"/>
          </a:p>
        </p:txBody>
      </p:sp>
      <p:sp>
        <p:nvSpPr>
          <p:cNvPr id="105003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实践过程：介绍实践的具体过程和步骤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案例背景：介绍案例的背景和目的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技术应用：详细描述自然语言处理技术在投资研究报告自动生成中的应用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实践结果：展示实践的结果和效果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结论与展望：总结案例的结论，并提出未来展望和建议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12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智能投资分析的挑战与未来发展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501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人工智能在智能投资分析中涉及大量数据隐私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数据隐私泄露可能导致投资者损失和信任危机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未来发展需要加强数据隐私保护和安全措施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探讨如何平衡数据隐私与智能投资分析的效率与准确性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技术的不确定性与风险问题</a:t>
            </a:r>
            <a:endParaRPr altLang="en-US" lang="zh-CN"/>
          </a:p>
        </p:txBody>
      </p:sp>
      <p:sp>
        <p:nvSpPr>
          <p:cNvPr id="10502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技术的不确定性：人工智能技术本身的不确定性，如算法的复杂性和黑箱问题等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风险问题：人工智能技术在智能投资分析中的应用可能带来市场风险、信用风险等问题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监管与法律问题：随着人工智能技术的不断发展，监管和法律问题也日益突出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未来发展：随着技术的不断进步和应用场景的不断拓展，未来智能投资分析将面临更多的挑战和机遇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人工智能的可解释性与透明度问题</a:t>
            </a:r>
            <a:endParaRPr altLang="en-US" lang="zh-CN"/>
          </a:p>
        </p:txBody>
      </p:sp>
      <p:sp>
        <p:nvSpPr>
          <p:cNvPr id="1050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人工智能的透明度定义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人工智能的可解释性定义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人工智能的可解释性与智能投资分析的关系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人工智能的透明度与智能投资分析的关系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2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1667"/>
          </a:bodyPr>
          <a:p>
            <a:r>
              <a:rPr altLang="en-US" lang="zh-CN"/>
              <a:t>智能投资分析的未来发展趋势</a:t>
            </a:r>
            <a:endParaRPr altLang="en-US" lang="zh-CN"/>
          </a:p>
        </p:txBody>
      </p:sp>
      <p:sp>
        <p:nvSpPr>
          <p:cNvPr id="105035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人工智能技术的不断进步和应用，将推动智能投资分析的发展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更多的数据和算法将被应用于智能投资分析，提高预测和决策的准确性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智能投资分析将更加注重风险管理和控制，保障投资者的利益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未来智能投资分析将更加注重与其他领域的融合，如金融科技、大数据等，形成更加完善的投资分析体系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392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RESET_TEXT" val="单击此处编辑母版文本样式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6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96"/>
  <p:tag name="KSO_WM_TEMPLATE_THUMBS_INDEX" val="1、9"/>
</p:tagLst>
</file>

<file path=ppt/tags/tag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1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9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0296_1*b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VALUE" val="35"/>
  <p:tag name="KSO_WM_UNIT_TYPE" val="b"/>
  <p:tag name="KSO_WM_UNIT_INDEX" val="1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1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6.xml><?xml version="1.0" encoding="utf-8"?>
<p:tagLst xmlns:p="http://schemas.openxmlformats.org/presentationml/2006/main">
  <p:tag name="KSO_WM_SLIDE_ID" val="custom20230296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6"/>
  <p:tag name="KSO_WM_SLIDE_LAYOUT" val="a_b_f"/>
  <p:tag name="KSO_WM_SLIDE_LAYOUT_CNT" val="1_1_1"/>
  <p:tag name="KSO_WM_TEMPLATE_THUMBS_INDEX" val="1、9"/>
  <p:tag name="KSO_WM_SLIDE_CONTENT_AREA" val="{&quot;left&quot;:&quot;140.25&quot;,&quot;top&quot;:&quot;121.15&quot;,&quot;width&quot;:&quot;679.5&quot;,&quot;height&quot;:&quot;208.75&quot;}"/>
</p:tagLst>
</file>

<file path=ppt/tags/tag9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6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6_6*l_h_i*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1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1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6_6*l_h_i*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2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6_6*l_h_i*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3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3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6_6*l_h_i*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4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4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6_6*l_h_i*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5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5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6_6*l_h_i*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6_6*l_h_a*1_6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96_6*l_h_i*1_6_2"/>
  <p:tag name="KSO_WM_TEMPLATE_CATEGORY" val="custom"/>
  <p:tag name="KSO_WM_TEMPLATE_INDEX" val="2023029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56.4861417322835,&quot;width&quot;:871.62362204724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SLIDE_ID" val="custom202302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9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4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6_7*e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7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53.xml><?xml version="1.0" encoding="utf-8"?>
<p:tagLst xmlns:p="http://schemas.openxmlformats.org/presentationml/2006/main">
  <p:tag name="KSO_WM_SLIDE_ID" val="custom202302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6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72.55&quot;,&quot;top&quot;:&quot;71.7&quot;,&quot;width&quot;:&quot;610.65&quot;,&quot;height&quot;:&quot;313.05&quot;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6_9*a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91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6_9*f*1"/>
  <p:tag name="KSO_WM_TEMPLATE_CATEGORY" val="custom"/>
  <p:tag name="KSO_WM_TEMPLATE_INDEX" val="20230296"/>
  <p:tag name="KSO_WM_UNIT_LAYERLEVEL" val="1"/>
  <p:tag name="KSO_WM_TAG_VERSION" val="1.0"/>
  <p:tag name="KSO_WM_BEAUTIFY_FLAG" val="#wm#"/>
  <p:tag name="KSO_WM_UNIT_PRESET_TEXT" val="汇报人：WPS"/>
</p:tagLst>
</file>

<file path=ppt/tags/tag392.xml><?xml version="1.0" encoding="utf-8"?>
<p:tagLst xmlns:p="http://schemas.openxmlformats.org/presentationml/2006/main">
  <p:tag name="KSO_WM_SLIDE_ID" val="custom202302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6"/>
  <p:tag name="KSO_WM_SLIDE_LAYOUT" val="a_f"/>
  <p:tag name="KSO_WM_SLIDE_LAYOUT_CNT" val="1_1"/>
  <p:tag name="KSO_WM_SLIDE_TYPE" val="endPage"/>
  <p:tag name="KSO_WM_SLIDE_SUBTYPE" val="pureTxt"/>
  <p:tag name="KSO_WM_SLIDE_CONTENT_AREA" val="{&quot;left&quot;:&quot;140.25&quot;,&quot;top&quot;:&quot;121.15&quot;,&quot;width&quot;:&quot;679.5&quot;,&quot;height&quot;:&quot;208.7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9">
      <a:dk1>
        <a:srgbClr val="000000"/>
      </a:dk1>
      <a:lt1>
        <a:srgbClr val="FFFFFF"/>
      </a:lt1>
      <a:dk2>
        <a:srgbClr val="043460"/>
      </a:dk2>
      <a:lt2>
        <a:srgbClr val="EFFFFF"/>
      </a:lt2>
      <a:accent1>
        <a:srgbClr val="09FFFF"/>
      </a:accent1>
      <a:accent2>
        <a:srgbClr val="1ADCFF"/>
      </a:accent2>
      <a:accent3>
        <a:srgbClr val="2CB9FF"/>
      </a:accent3>
      <a:accent4>
        <a:srgbClr val="3D97FF"/>
      </a:accent4>
      <a:accent5>
        <a:srgbClr val="4F74FF"/>
      </a:accent5>
      <a:accent6>
        <a:srgbClr val="6051FF"/>
      </a:accent6>
      <a:hlink>
        <a:srgbClr val="4472C4"/>
      </a:hlink>
      <a:folHlink>
        <a:srgbClr val="BFBFBF"/>
      </a:folHlink>
    </a:clrScheme>
    <a:fontScheme name="自定义 7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2023-12-16T16:52:34Z</dcterms:created>
  <dcterms:modified xsi:type="dcterms:W3CDTF">2023-12-16T16:52:34Z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22cf13e885ee47a1b2e2d2fa26845621_21</vt:lpwstr>
  </property>
</Properties>
</file>