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8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93221" y="1525651"/>
            <a:ext cx="7121571" cy="208597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14999"/>
              </a:lnSpc>
            </a:pPr>
            <a:r>
              <a:rPr lang="en-US" b="true" sz="5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《临床耳鼻咽喉头颈外科杂志》稿约（官方认证）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12271" y="4885552"/>
            <a:ext cx="2800350" cy="50482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025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12271" y="5416866"/>
            <a:ext cx="3371850" cy="50482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025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2025-03-03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-27384"/>
            <a:ext cx="12193201" cy="6885384"/>
          </a:xfrm>
          <a:prstGeom prst="rect">
            <a:avLst/>
          </a:prstGeom>
          <a:solidFill>
            <a:schemeClr val="lt1">
              <a:alpha val="100000"/>
              <a:lumMod val="95000"/>
            </a:schemeClr>
          </a:solidFill>
          <a:ln/>
        </p:spPr>
      </p:sp>
      <p:sp>
        <p:nvSpPr>
          <p:cNvPr name="Freeform 3" id="3"/>
          <p:cNvSpPr/>
          <p:nvPr/>
        </p:nvSpPr>
        <p:spPr>
          <a:xfrm rot="0">
            <a:off x="600" y="-18281"/>
            <a:ext cx="4559829" cy="6876288"/>
          </a:xfrm>
          <a:custGeom>
            <a:avLst/>
            <a:gdLst/>
            <a:ahLst/>
            <a:cxnLst/>
            <a:rect r="r" b="b" t="t" l="l"/>
            <a:pathLst>
              <a:path h="4299942" w="4106964">
                <a:moveTo>
                  <a:pt x="0" y="0"/>
                </a:moveTo>
                <a:lnTo>
                  <a:pt x="3398556" y="0"/>
                </a:lnTo>
                <a:lnTo>
                  <a:pt x="4106964" y="1472607"/>
                </a:lnTo>
                <a:lnTo>
                  <a:pt x="2724810" y="4299942"/>
                </a:lnTo>
                <a:lnTo>
                  <a:pt x="0" y="4299942"/>
                </a:lnTo>
              </a:path>
            </a:pathLst>
          </a:custGeom>
          <a:solidFill>
            <a:schemeClr val="accent1">
              <a:alpha val="100000"/>
              <a:lumMod val="75000"/>
            </a:schemeClr>
          </a:solidFill>
          <a:ln/>
        </p:spPr>
      </p:sp>
      <p:sp>
        <p:nvSpPr>
          <p:cNvPr name="Freeform 4" id="4"/>
          <p:cNvSpPr/>
          <p:nvPr/>
        </p:nvSpPr>
        <p:spPr>
          <a:xfrm rot="0">
            <a:off x="0" y="-27384"/>
            <a:ext cx="4497967" cy="6877824"/>
          </a:xfrm>
          <a:custGeom>
            <a:avLst/>
            <a:gdLst/>
            <a:ahLst/>
            <a:cxnLst/>
            <a:rect r="r" b="b" t="t" l="l"/>
            <a:pathLst>
              <a:path h="4299942" w="3545130">
                <a:moveTo>
                  <a:pt x="0" y="0"/>
                </a:moveTo>
                <a:lnTo>
                  <a:pt x="2836722" y="0"/>
                </a:lnTo>
                <a:lnTo>
                  <a:pt x="3545130" y="1472607"/>
                </a:lnTo>
                <a:lnTo>
                  <a:pt x="2162976" y="4299942"/>
                </a:lnTo>
                <a:lnTo>
                  <a:pt x="0" y="4299942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589616" y="2375084"/>
            <a:ext cx="3202757" cy="1198880"/>
          </a:xfrm>
          <a:prstGeom prst="rect">
            <a:avLst/>
          </a:prstGeom>
          <a:noFill/>
          <a:ln/>
        </p:spPr>
        <p:txBody>
          <a:bodyPr anchor="ctr" rtlCol="false" tIns="45720" lIns="91440" bIns="45720" rIns="91440" anchorCtr="true" vert="horz" wrap="square">
            <a:normAutofit/>
          </a:bodyPr>
          <a:lstStyle/>
          <a:p>
            <a:pPr algn="ctr">
              <a:defRPr/>
            </a:pPr>
            <a:r>
              <a:rPr lang="en-US" b="true" sz="6900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name="TextBox 6" id="6"/>
          <p:cNvSpPr txBox="true"/>
          <p:nvPr/>
        </p:nvSpPr>
        <p:spPr>
          <a:xfrm rot="0">
            <a:off x="4701326" y="1027968"/>
            <a:ext cx="6840855" cy="4996815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lvl="1" indent="-228600" marL="2286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《临床耳鼻咽喉头颈外科杂志》基本信息</a:t>
            </a:r>
          </a:p>
          <a:p>
            <a:pPr lvl="1" indent="-228600" marL="2286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《临床耳鼻咽喉头颈外科杂志》期刊特色与栏目</a:t>
            </a:r>
          </a:p>
          <a:p>
            <a:pPr lvl="1" indent="-228600" marL="2286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《临床耳鼻咽喉头颈外科杂志》投稿要求</a:t>
            </a:r>
          </a:p>
          <a:p>
            <a:pPr lvl="1" indent="-228600" marL="228600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《临床耳鼻咽喉头颈外科杂志》联系方式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947160" y="1300388"/>
            <a:ext cx="4297680" cy="1522429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7050">
                <a:solidFill>
                  <a:srgbClr val="1ACA6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811474" y="2886383"/>
            <a:ext cx="8569053" cy="2874949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525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《临床耳鼻咽喉头颈外科杂志》基本信息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4014" r="14014"/>
          <a:stretch>
            <a:fillRect/>
          </a:stretch>
        </p:blipFill>
        <p:spPr>
          <a:xfrm rot="0">
            <a:off x="476023" y="1726817"/>
            <a:ext cx="4434840" cy="4434841"/>
          </a:xfrm>
          <a:prstGeom prst="round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62187" y="4881292"/>
            <a:ext cx="6000750" cy="711336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杂志荣誉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67801" y="5523753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连续入选北大中文核心期刊和中国科技论文统计源期刊，荣获第二届国家期刊奖提名奖、第三届国家期刊奖百种重点期刊等荣誉。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5562187" y="1621998"/>
            <a:ext cx="6000750" cy="666079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主管与主办单位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67801" y="2234038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《临床耳鼻咽喉头颈外科杂志》是由中华人民共和国教育部主管，华中科技大学同济医学院附属协和医院主办。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62187" y="3262274"/>
            <a:ext cx="6000750" cy="69755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期刊类型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67801" y="3896612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杂志是一份专注于耳鼻咽喉头颈外科领域的学术性期刊，旨在为广大医师提供一个交流研究成果、分享临床经验的平台。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《临床耳鼻咽喉头颈外科杂志》基本信息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0875" r="20875"/>
          <a:stretch>
            <a:fillRect/>
          </a:stretch>
        </p:blipFill>
        <p:spPr>
          <a:xfrm rot="0">
            <a:off x="615557" y="1293101"/>
            <a:ext cx="3938035" cy="5250714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4232060" y="1718638"/>
            <a:ext cx="7211308" cy="4522346"/>
          </a:xfrm>
          <a:prstGeom prst="roundRect">
            <a:avLst>
              <a:gd fmla="val 4504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81000" dist="0">
              <a:srgbClr val="000000">
                <a:alpha val="7000"/>
              </a:srgbClr>
            </a:outerShdw>
          </a:effectLst>
        </p:spPr>
      </p:sp>
      <p:sp>
        <p:nvSpPr>
          <p:cNvPr name="TextBox 4" id="4"/>
          <p:cNvSpPr txBox="true"/>
          <p:nvPr/>
        </p:nvSpPr>
        <p:spPr>
          <a:xfrm rot="0">
            <a:off x="4599214" y="2711090"/>
            <a:ext cx="6477000" cy="1257743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获得中国期刊方阵双效期刊、中国科学引文数据库(CSCD)来源期刊、湖北十大有影响力的自然科学学术期刊等称号。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599214" y="2143575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杂志影响力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99214" y="4589063"/>
            <a:ext cx="6477000" cy="1271524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杂志被美国Medline、美国化学文摘(CA)、荷兰文摘与引文数据库(Scopus)、世界卫生组织西太平洋地区医学索引(WPRIM)等数据库收录。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99214" y="4153214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杂志收录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《临床耳鼻咽喉头颈外科杂志》基本信息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947160" y="1300388"/>
            <a:ext cx="4297680" cy="1522429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7050">
                <a:solidFill>
                  <a:srgbClr val="1ACA6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811474" y="2886383"/>
            <a:ext cx="8569053" cy="2874949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525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《临床耳鼻咽喉头颈外科杂志》期刊特色与栏目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5000" r="25000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杂志特色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杂志以临床为主，主要服务于耳鼻咽喉头颈外科医师，旨在为他们提供一个交流和学习的平台。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杂志栏目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杂志辟有述评、专家笔谈、临床研究、实验研究、域外临床快报、研究报告、我如何做等栏目。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《临床耳鼻咽喉头颈外科杂志》期刊特色与栏目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947160" y="1300388"/>
            <a:ext cx="4297680" cy="1522429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7050">
                <a:solidFill>
                  <a:srgbClr val="1ACA6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811474" y="2886383"/>
            <a:ext cx="8569053" cy="2874949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525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《临床耳鼻咽喉头颈外科杂志》投稿要求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17020" r="17020"/>
          <a:stretch>
            <a:fillRect/>
          </a:stretch>
        </p:blipFill>
        <p:spPr>
          <a:xfrm rot="0">
            <a:off x="7007707" y="1744635"/>
            <a:ext cx="4750584" cy="4285329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《临床耳鼻咽喉头颈外科杂志》投稿要求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3729746" y="1769675"/>
            <a:ext cx="3031629" cy="4285329"/>
          </a:xfrm>
          <a:prstGeom prst="roundRect">
            <a:avLst>
              <a:gd fmla="val 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3923235" y="2035795"/>
            <a:ext cx="2644651" cy="649939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投稿邮箱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923235" y="2757859"/>
            <a:ext cx="2644651" cy="292476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请广大读者踊跃投稿，可以通过邮箱lcebvip@163.com进行投稿，我们将尽快处理您的稿件，期待您的精彩作品。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556553" y="1764765"/>
            <a:ext cx="3031629" cy="4285329"/>
          </a:xfrm>
          <a:prstGeom prst="roundRect">
            <a:avLst>
              <a:gd fmla="val 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750042" y="2035795"/>
            <a:ext cx="2644651" cy="649939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稿件要求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50042" y="2752949"/>
            <a:ext cx="2644651" cy="292476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投稿的稿件应具有创新性、实用性和可读性，要求研究背景清晰、目的明确、方法科学、结果可靠、结论准确，禁止抄袭剽窃。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947160" y="1300388"/>
            <a:ext cx="4297680" cy="1522429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7050">
                <a:solidFill>
                  <a:srgbClr val="1ACA6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811474" y="2886383"/>
            <a:ext cx="8569053" cy="2874949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525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《临床耳鼻咽喉头颈外科杂志》联系方式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t="20502" b="20502"/>
          <a:stretch>
            <a:fillRect/>
          </a:stretch>
        </p:blipFill>
        <p:spPr>
          <a:xfrm rot="0"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482606" y="1947878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lcebvip@163.com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82606" y="1370655"/>
            <a:ext cx="4219575" cy="738707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投稿邮箱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82606" y="371297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湖北省武汉市汉口航空路13号《临床耳鼻咽喉头颈外科杂志》编辑部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82606" y="3116450"/>
            <a:ext cx="4219575" cy="73687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通讯地址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82606" y="537710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430022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82606" y="4799881"/>
            <a:ext cx="4219575" cy="749453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邮政编码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《临床耳鼻咽喉头颈外科杂志》联系方式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2238" y="167626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2238" y="34148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2238" y="513612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4" id="14"/>
          <p:cNvSpPr/>
          <p:nvPr/>
        </p:nvSpPr>
        <p:spPr>
          <a:xfrm rot="0"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5" id="15"/>
          <p:cNvSpPr/>
          <p:nvPr/>
        </p:nvSpPr>
        <p:spPr>
          <a:xfrm rot="0"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66196" y="1968401"/>
            <a:ext cx="5779752" cy="1649151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r">
              <a:lnSpc>
                <a:spcPct val="96000"/>
              </a:lnSpc>
            </a:pPr>
            <a:r>
              <a:rPr lang="en-US" b="true" sz="9675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THANKS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754169" y="3555870"/>
            <a:ext cx="2291779" cy="716174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000">
                <a:solidFill>
                  <a:srgbClr val="1ACA6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感谢观看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152815"/>
      </a:dk1>
      <a:lt1>
        <a:srgbClr val="F9F9F9"/>
      </a:lt1>
      <a:dk2>
        <a:srgbClr val="152815"/>
      </a:dk2>
      <a:lt2>
        <a:srgbClr val="D9DEDA"/>
      </a:lt2>
      <a:accent1>
        <a:srgbClr val="1ACA6E"/>
      </a:accent1>
      <a:accent2>
        <a:srgbClr val="23CCAF"/>
      </a:accent2>
      <a:accent3>
        <a:srgbClr val="3BDB94"/>
      </a:accent3>
      <a:accent4>
        <a:srgbClr val="2ECBDA"/>
      </a:accent4>
      <a:accent5>
        <a:srgbClr val="90AC9D"/>
      </a:accent5>
      <a:accent6>
        <a:srgbClr val="2F572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