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.jpe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5.jpe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6.jpe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7.jpe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8.jpeg" Type="http://schemas.openxmlformats.org/officeDocument/2006/relationships/image"/><Relationship Id="rId4" Target="../media/image9.jpeg" Type="http://schemas.openxmlformats.org/officeDocument/2006/relationships/image"/><Relationship Id="rId5" Target="../media/image10.jpe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11.jpe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12.jpeg" Type="http://schemas.openxmlformats.org/officeDocument/2006/relationships/image"/><Relationship Id="rId4" Target="../media/image13.jpe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2483281" y="2572205"/>
            <a:ext cx="7225437" cy="1977390"/>
          </a:xfrm>
          <a:prstGeom prst="rect">
            <a:avLst/>
          </a:prstGeom>
          <a:noFill/>
          <a:ln/>
        </p:spPr>
        <p:txBody>
          <a:bodyPr anchor="ctr" rtlCol="false" lIns="91440" rIns="91440" tIns="45720" bIns="45720" anchorCtr="false" vert="horz" wrap="square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b="true" sz="4950">
                <a:solidFill>
                  <a:srgbClr val="4C678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《中国介入影像与治疗学》投稿须知</a:t>
            </a:r>
          </a:p>
        </p:txBody>
      </p:sp>
      <p:sp>
        <p:nvSpPr>
          <p:cNvPr name="AutoShape 3" id="3"/>
          <p:cNvSpPr/>
          <p:nvPr/>
        </p:nvSpPr>
        <p:spPr>
          <a:xfrm rot="0">
            <a:off x="4917445" y="1954313"/>
            <a:ext cx="2357110" cy="419156"/>
          </a:xfrm>
          <a:prstGeom prst="rect">
            <a:avLst/>
          </a:prstGeom>
          <a:noFill/>
          <a:ln/>
        </p:spPr>
        <p:txBody>
          <a:bodyPr anchor="ctr" rtlCol="false" tIns="33052" lIns="66008" bIns="33052" rIns="66008" anchorCtr="true" vert="horz" wrap="square">
            <a:noAutofit/>
          </a:bodyPr>
          <a:lstStyle/>
          <a:p>
            <a:pPr algn="ctr">
              <a:defRPr/>
            </a:pPr>
            <a:r>
              <a:rPr lang="en-US" sz="1425">
                <a:solidFill>
                  <a:srgbClr val="4C678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20XX WORK</a:t>
            </a:r>
            <a:endParaRPr lang="en-US" sz="1100"/>
          </a:p>
        </p:txBody>
      </p:sp>
      <p:grpSp>
        <p:nvGrpSpPr>
          <p:cNvPr name="Group 4" id="4"/>
          <p:cNvGrpSpPr/>
          <p:nvPr/>
        </p:nvGrpSpPr>
        <p:grpSpPr>
          <a:xfrm rot="0">
            <a:off x="3791053" y="4879211"/>
            <a:ext cx="4609893" cy="434059"/>
            <a:chOff x="3791053" y="4879211"/>
            <a:chExt cx="4609893" cy="434059"/>
          </a:xfrm>
        </p:grpSpPr>
        <p:sp>
          <p:nvSpPr>
            <p:cNvPr name="AutoShape 5" id="5"/>
            <p:cNvSpPr/>
            <p:nvPr/>
          </p:nvSpPr>
          <p:spPr>
            <a:xfrm rot="0">
              <a:off x="3791053" y="4879211"/>
              <a:ext cx="2056587" cy="434059"/>
            </a:xfrm>
            <a:prstGeom prst="rect">
              <a:avLst/>
            </a:prstGeom>
            <a:noFill/>
            <a:ln/>
          </p:spPr>
          <p:txBody>
            <a:bodyPr anchor="ctr" rtlCol="false" tIns="33052" lIns="66008" bIns="33052" rIns="66008" anchorCtr="true" vert="horz" wrap="square">
              <a:noAutofit/>
            </a:bodyPr>
            <a:lstStyle/>
            <a:p>
              <a:pPr algn="l">
                <a:lnSpc>
                  <a:spcPct val="120000"/>
                </a:lnSpc>
                <a:defRPr/>
              </a:pPr>
              <a:r>
                <a:rPr lang="en-US" sz="1800">
                  <a:solidFill>
                    <a:srgbClr val="4C678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汇报人：文小库</a:t>
              </a:r>
              <a:endParaRPr lang="en-US" sz="1100"/>
            </a:p>
          </p:txBody>
        </p:sp>
        <p:sp>
          <p:nvSpPr>
            <p:cNvPr name="AutoShape 6" id="6"/>
            <p:cNvSpPr/>
            <p:nvPr/>
          </p:nvSpPr>
          <p:spPr>
            <a:xfrm rot="0">
              <a:off x="6323803" y="4879211"/>
              <a:ext cx="2077143" cy="419156"/>
            </a:xfrm>
            <a:prstGeom prst="rect">
              <a:avLst/>
            </a:prstGeom>
            <a:noFill/>
            <a:ln/>
          </p:spPr>
          <p:txBody>
            <a:bodyPr anchor="ctr" rtlCol="false" tIns="33052" lIns="66008" bIns="33052" rIns="66008" anchorCtr="true" vert="horz" wrap="square">
              <a:noAutofit/>
            </a:bodyPr>
            <a:lstStyle/>
            <a:p>
              <a:pPr algn="l">
                <a:lnSpc>
                  <a:spcPct val="120000"/>
                </a:lnSpc>
                <a:defRPr/>
              </a:pPr>
              <a:r>
                <a:rPr lang="en-US" sz="1800">
                  <a:solidFill>
                    <a:srgbClr val="4C678E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2025-03-03</a:t>
              </a:r>
              <a:endParaRPr lang="en-US" sz="1100"/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3995756" y="2097216"/>
            <a:ext cx="4200487" cy="110857"/>
            <a:chOff x="3995756" y="2097216"/>
            <a:chExt cx="4200487" cy="110857"/>
          </a:xfrm>
        </p:grpSpPr>
        <p:cxnSp>
          <p:nvCxnSpPr>
            <p:cNvPr name="Connector 8" id="8"/>
            <p:cNvCxnSpPr/>
            <p:nvPr/>
          </p:nvCxnSpPr>
          <p:spPr>
            <a:xfrm>
              <a:off x="7154192" y="2163891"/>
              <a:ext cx="1042051" cy="0"/>
            </a:xfrm>
            <a:prstGeom prst="line">
              <a:avLst/>
            </a:prstGeom>
            <a:ln w="19050">
              <a:solidFill>
                <a:srgbClr val="4C678E">
                  <a:alpha val="100000"/>
                </a:srgbClr>
              </a:solidFill>
              <a:prstDash val="solid"/>
              <a:headEnd type="none"/>
              <a:tailEnd type="none"/>
            </a:ln>
          </p:spPr>
        </p:cxnSp>
        <p:sp>
          <p:nvSpPr>
            <p:cNvPr name="AutoShape 9" id="9"/>
            <p:cNvSpPr/>
            <p:nvPr/>
          </p:nvSpPr>
          <p:spPr>
            <a:xfrm rot="0">
              <a:off x="7154192" y="2097216"/>
              <a:ext cx="110857" cy="110857"/>
            </a:xfrm>
            <a:prstGeom prst="ellipse">
              <a:avLst/>
            </a:prstGeom>
            <a:solidFill>
              <a:srgbClr val="4C678E">
                <a:alpha val="100000"/>
              </a:srgbClr>
            </a:solidFill>
            <a:ln/>
          </p:spPr>
        </p:sp>
        <p:cxnSp>
          <p:nvCxnSpPr>
            <p:cNvPr name="Connector 10" id="10"/>
            <p:cNvCxnSpPr/>
            <p:nvPr/>
          </p:nvCxnSpPr>
          <p:spPr>
            <a:xfrm>
              <a:off x="3995756" y="2163891"/>
              <a:ext cx="1042051" cy="0"/>
            </a:xfrm>
            <a:prstGeom prst="line">
              <a:avLst/>
            </a:prstGeom>
            <a:ln w="19050">
              <a:solidFill>
                <a:srgbClr val="4C678E">
                  <a:alpha val="100000"/>
                </a:srgbClr>
              </a:solidFill>
              <a:prstDash val="solid"/>
              <a:headEnd type="none"/>
              <a:tailEnd type="none"/>
            </a:ln>
          </p:spPr>
        </p:cxnSp>
        <p:sp>
          <p:nvSpPr>
            <p:cNvPr name="AutoShape 11" id="11"/>
            <p:cNvSpPr/>
            <p:nvPr/>
          </p:nvSpPr>
          <p:spPr>
            <a:xfrm rot="0">
              <a:off x="5037808" y="2097216"/>
              <a:ext cx="110857" cy="110857"/>
            </a:xfrm>
            <a:prstGeom prst="ellipse">
              <a:avLst/>
            </a:prstGeom>
            <a:solidFill>
              <a:srgbClr val="4C678E">
                <a:alpha val="100000"/>
              </a:srgbClr>
            </a:solidFill>
            <a:ln/>
          </p:spPr>
        </p:sp>
      </p:grpSp>
      <p:sp>
        <p:nvSpPr>
          <p:cNvPr name="AutoShape 12" id="12"/>
          <p:cNvSpPr/>
          <p:nvPr/>
        </p:nvSpPr>
        <p:spPr>
          <a:xfrm rot="0">
            <a:off x="473638" y="302919"/>
            <a:ext cx="482143" cy="482143"/>
          </a:xfrm>
          <a:prstGeom prst="ellipse">
            <a:avLst/>
          </a:prstGeom>
          <a:solidFill>
            <a:srgbClr val="4C678E">
              <a:alpha val="100000"/>
            </a:srgbClr>
          </a:solidFill>
          <a:ln/>
        </p:spPr>
      </p:sp>
      <p:sp>
        <p:nvSpPr>
          <p:cNvPr name="Freeform 13" id="13"/>
          <p:cNvSpPr/>
          <p:nvPr/>
        </p:nvSpPr>
        <p:spPr>
          <a:xfrm rot="0">
            <a:off x="585431" y="395662"/>
            <a:ext cx="258557" cy="258557"/>
          </a:xfrm>
          <a:custGeom>
            <a:avLst/>
            <a:gdLst/>
            <a:ahLst/>
            <a:cxnLst/>
            <a:rect r="r" b="b" t="t" l="l"/>
            <a:pathLst>
              <a:path h="304800" w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</a:path>
              <a:path h="304800" w="304800"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</a:path>
              <a:path h="304800" w="304800"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</a:path>
              <a:path h="304800" w="304800"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</a:path>
              <a:path h="304800" w="304800"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</a:path>
              <a:path h="304800" w="304800"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</a:path>
            </a:pathLst>
          </a:custGeom>
          <a:solidFill>
            <a:srgbClr val="FFFFFF">
              <a:alpha val="100000"/>
            </a:srgbClr>
          </a:solidFill>
          <a:ln/>
        </p:spPr>
      </p:sp>
      <p:sp>
        <p:nvSpPr>
          <p:cNvPr name="AutoShape 14" id="14"/>
          <p:cNvSpPr/>
          <p:nvPr/>
        </p:nvSpPr>
        <p:spPr>
          <a:xfrm rot="0">
            <a:off x="1052310" y="334413"/>
            <a:ext cx="5497697" cy="419156"/>
          </a:xfrm>
          <a:prstGeom prst="rect">
            <a:avLst/>
          </a:prstGeom>
          <a:noFill/>
          <a:ln/>
        </p:spPr>
        <p:txBody>
          <a:bodyPr anchor="ctr" rtlCol="false" tIns="33052" lIns="66008" bIns="33052" rIns="66008" anchorCtr="false" vert="horz" wrap="square">
            <a:noAutofit/>
          </a:bodyPr>
          <a:lstStyle/>
          <a:p>
            <a:pPr algn="l">
              <a:defRPr/>
            </a:pPr>
            <a:r>
              <a:rPr lang="en-US" sz="1575">
                <a:solidFill>
                  <a:srgbClr val="4C678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Template for educational</a:t>
            </a:r>
            <a:endParaRPr lang="en-US" sz="1100"/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2793684" y="2559207"/>
            <a:ext cx="6316980" cy="234315"/>
          </a:xfrm>
          <a:prstGeom prst="rect">
            <a:avLst/>
          </a:prstGeom>
          <a:ln/>
        </p:spPr>
        <p:txBody>
          <a:bodyPr anchor="t" rtlCol="false" lIns="91440" rIns="91440" tIns="45720" bIns="45720" anchorCtr="false" vert="horz" wrap="square">
            <a:sp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</a:p>
        </p:txBody>
      </p:sp>
      <p:pic>
        <p:nvPicPr>
          <p:cNvPr name="Picture 3" id="3"/>
          <p:cNvPicPr>
            <a:picLocks noChangeAspect="true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0">
            <a:off x="0" y="0"/>
            <a:ext cx="12192000" cy="6858000"/>
          </a:xfrm>
          <a:prstGeom prst="rect">
            <a:avLst/>
          </a:prstGeom>
        </p:spPr>
      </p:pic>
      <p:sp>
        <p:nvSpPr>
          <p:cNvPr name="TextBox 4" id="4"/>
          <p:cNvSpPr txBox="true"/>
          <p:nvPr/>
        </p:nvSpPr>
        <p:spPr>
          <a:xfrm rot="0">
            <a:off x="664080" y="1873005"/>
            <a:ext cx="2792730" cy="1263015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b="true" sz="72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664612" y="3126495"/>
            <a:ext cx="2830830" cy="253365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norm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975">
                <a:solidFill>
                  <a:srgbClr val="7F7F7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SCIENCE AND TECHNOLOGY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5886450" y="2095500"/>
            <a:ext cx="600075" cy="457200"/>
          </a:xfrm>
          <a:prstGeom prst="rect">
            <a:avLst/>
          </a:prstGeom>
          <a:ln/>
        </p:spPr>
        <p:txBody>
          <a:bodyPr anchor="t" rtlCol="false" lIns="0" rIns="0" tIns="0" bIns="0" anchorCtr="false" vert="horz" wrap="square">
            <a:sp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6581775" y="2171700"/>
            <a:ext cx="4210541" cy="352425"/>
          </a:xfrm>
          <a:prstGeom prst="rect">
            <a:avLst/>
          </a:prstGeom>
          <a:ln/>
        </p:spPr>
        <p:txBody>
          <a:bodyPr anchor="t" rtlCol="false" lIns="0" rIns="0" tIns="0" bIns="0" anchorCtr="false" vert="horz" wrap="square">
            <a:sp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100">
                <a:solidFill>
                  <a:srgbClr val="23232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文稿类型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5886450" y="2981325"/>
            <a:ext cx="600075" cy="457200"/>
          </a:xfrm>
          <a:prstGeom prst="rect">
            <a:avLst/>
          </a:prstGeom>
          <a:ln/>
        </p:spPr>
        <p:txBody>
          <a:bodyPr anchor="t" rtlCol="false" lIns="0" rIns="0" tIns="0" bIns="0" anchorCtr="false" vert="horz" wrap="square">
            <a:sp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6581775" y="3028950"/>
            <a:ext cx="4210541" cy="352425"/>
          </a:xfrm>
          <a:prstGeom prst="rect">
            <a:avLst/>
          </a:prstGeom>
          <a:ln/>
        </p:spPr>
        <p:txBody>
          <a:bodyPr anchor="t" rtlCol="false" lIns="0" rIns="0" tIns="0" bIns="0" anchorCtr="false" vert="horz" wrap="square">
            <a:sp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100">
                <a:solidFill>
                  <a:srgbClr val="23232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内容要求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5886450" y="3867150"/>
            <a:ext cx="600075" cy="457200"/>
          </a:xfrm>
          <a:prstGeom prst="rect">
            <a:avLst/>
          </a:prstGeom>
          <a:ln/>
        </p:spPr>
        <p:txBody>
          <a:bodyPr anchor="t" rtlCol="false" lIns="0" rIns="0" tIns="0" bIns="0" anchorCtr="false" vert="horz" wrap="square">
            <a:sp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6581775" y="3914775"/>
            <a:ext cx="4210541" cy="352425"/>
          </a:xfrm>
          <a:prstGeom prst="rect">
            <a:avLst/>
          </a:prstGeom>
          <a:ln/>
        </p:spPr>
        <p:txBody>
          <a:bodyPr anchor="t" rtlCol="false" lIns="0" rIns="0" tIns="0" bIns="0" anchorCtr="false" vert="horz" wrap="square">
            <a:sp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100">
                <a:solidFill>
                  <a:srgbClr val="23232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投稿方式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5895975" y="4752975"/>
            <a:ext cx="590550" cy="457200"/>
          </a:xfrm>
          <a:prstGeom prst="rect">
            <a:avLst/>
          </a:prstGeom>
          <a:ln/>
        </p:spPr>
        <p:txBody>
          <a:bodyPr anchor="t" rtlCol="false" lIns="0" rIns="0" tIns="0" bIns="0" anchorCtr="false" vert="horz" wrap="square">
            <a:sp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6581775" y="4800600"/>
            <a:ext cx="4210541" cy="352425"/>
          </a:xfrm>
          <a:prstGeom prst="rect">
            <a:avLst/>
          </a:prstGeom>
          <a:ln/>
        </p:spPr>
        <p:txBody>
          <a:bodyPr anchor="t" rtlCol="false" lIns="0" rIns="0" tIns="0" bIns="0" anchorCtr="false" vert="horz" wrap="square">
            <a:sp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100">
                <a:solidFill>
                  <a:srgbClr val="23232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注意事项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3829056" y="2526030"/>
            <a:ext cx="7644490" cy="1805940"/>
          </a:xfrm>
          <a:prstGeom prst="rect">
            <a:avLst/>
          </a:prstGeom>
          <a:ln/>
        </p:spPr>
        <p:txBody>
          <a:bodyPr anchor="t" rtlCol="false" lIns="91440" rIns="91440" tIns="45720" bIns="45720" anchorCtr="false" vert="horz" wrap="square">
            <a:normAutofit/>
          </a:bodyPr>
          <a:lstStyle/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b="true" sz="45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文稿类型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3766844" y="1072555"/>
            <a:ext cx="3112760" cy="1138956"/>
          </a:xfrm>
          <a:prstGeom prst="rect">
            <a:avLst/>
          </a:prstGeom>
          <a:ln/>
        </p:spPr>
        <p:txBody>
          <a:bodyPr anchor="t" rtlCol="false" lIns="66008" rIns="66008" tIns="33052" bIns="33052" anchorCtr="false" vert="horz" wrap="square">
            <a:noAutofit/>
          </a:bodyPr>
          <a:lstStyle/>
          <a:p>
            <a:pPr>
              <a:lnSpc>
                <a:spcPct val="80000"/>
              </a:lnSpc>
            </a:pPr>
            <a:r>
              <a:rPr lang="en-US" b="true" sz="8400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3">
            <a:alphaModFix amt="100000"/>
          </a:blip>
          <a:srcRect l="23625" r="23625"/>
          <a:stretch>
            <a:fillRect/>
          </a:stretch>
        </p:blipFill>
        <p:spPr>
          <a:xfrm rot="0">
            <a:off x="476023" y="1726817"/>
            <a:ext cx="4434840" cy="4434841"/>
          </a:xfrm>
          <a:prstGeom prst="roundRect">
            <a:avLst/>
          </a:prstGeom>
        </p:spPr>
      </p:pic>
      <p:sp>
        <p:nvSpPr>
          <p:cNvPr name="TextBox 3" id="3"/>
          <p:cNvSpPr txBox="true"/>
          <p:nvPr/>
        </p:nvSpPr>
        <p:spPr>
          <a:xfrm rot="0">
            <a:off x="5562187" y="4881292"/>
            <a:ext cx="6000750" cy="711336"/>
          </a:xfrm>
          <a:prstGeom prst="rect">
            <a:avLst/>
          </a:prstGeom>
          <a:ln/>
        </p:spPr>
        <p:txBody>
          <a:bodyPr anchor="b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技术探索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5267801" y="5523753"/>
            <a:ext cx="6477000" cy="914400"/>
          </a:xfrm>
          <a:prstGeom prst="rect">
            <a:avLst/>
          </a:prstGeom>
          <a:ln/>
        </p:spPr>
        <p:txBody>
          <a:bodyPr anchor="t" rtlCol="false" lIns="0" rIns="0" tIns="0" bIns="0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对影像学新技术、新方法进行深入探讨，内容需具备创新性，并展示其在实践中的应用前景。</a:t>
            </a:r>
          </a:p>
        </p:txBody>
      </p:sp>
      <p:sp>
        <p:nvSpPr>
          <p:cNvPr name="AutoShape 5" id="5"/>
          <p:cNvSpPr/>
          <p:nvPr/>
        </p:nvSpPr>
        <p:spPr>
          <a:xfrm rot="0">
            <a:off x="5267801" y="1835975"/>
            <a:ext cx="238125" cy="238125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TextBox 6" id="6"/>
          <p:cNvSpPr txBox="true"/>
          <p:nvPr/>
        </p:nvSpPr>
        <p:spPr>
          <a:xfrm rot="0">
            <a:off x="5562187" y="1621998"/>
            <a:ext cx="6000750" cy="666079"/>
          </a:xfrm>
          <a:prstGeom prst="rect">
            <a:avLst/>
          </a:prstGeom>
          <a:ln/>
        </p:spPr>
        <p:txBody>
          <a:bodyPr anchor="b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科研论著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5267801" y="2234038"/>
            <a:ext cx="6477000" cy="914400"/>
          </a:xfrm>
          <a:prstGeom prst="rect">
            <a:avLst/>
          </a:prstGeom>
          <a:ln/>
        </p:spPr>
        <p:txBody>
          <a:bodyPr anchor="t" rtlCol="false" lIns="0" rIns="0" tIns="0" bIns="0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在影像学领域，科研论著是展示最新研究成果的重要载体，需具备原创性、科学性和实用性。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5562187" y="3262274"/>
            <a:ext cx="6000750" cy="697555"/>
          </a:xfrm>
          <a:prstGeom prst="rect">
            <a:avLst/>
          </a:prstGeom>
          <a:ln/>
        </p:spPr>
        <p:txBody>
          <a:bodyPr anchor="b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临床经验总结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5267801" y="3896612"/>
            <a:ext cx="6477000" cy="914400"/>
          </a:xfrm>
          <a:prstGeom prst="rect">
            <a:avLst/>
          </a:prstGeom>
          <a:ln/>
        </p:spPr>
        <p:txBody>
          <a:bodyPr anchor="t" rtlCol="false" lIns="0" rIns="0" tIns="0" bIns="0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总结临床实践经验，探讨影像学技术在疾病诊断中的应用与价值，需注重实践意义与经验分享。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文稿类型</a:t>
            </a:r>
          </a:p>
        </p:txBody>
      </p:sp>
      <p:sp>
        <p:nvSpPr>
          <p:cNvPr name="AutoShape 11" id="11"/>
          <p:cNvSpPr/>
          <p:nvPr/>
        </p:nvSpPr>
        <p:spPr>
          <a:xfrm rot="0">
            <a:off x="5267801" y="3491989"/>
            <a:ext cx="238125" cy="238125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AutoShape 12" id="12"/>
          <p:cNvSpPr/>
          <p:nvPr/>
        </p:nvSpPr>
        <p:spPr>
          <a:xfrm rot="0">
            <a:off x="5267801" y="5117897"/>
            <a:ext cx="238125" cy="238125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454963" y="2034175"/>
            <a:ext cx="5829300" cy="781050"/>
          </a:xfrm>
          <a:prstGeom prst="rect">
            <a:avLst/>
          </a:prstGeom>
          <a:ln/>
        </p:spPr>
        <p:txBody>
          <a:bodyPr anchor="t" rtlCol="false" lIns="114300" rIns="114300" tIns="57150" bIns="57150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讲座类文稿适合邀请业内专家分享最新学术观点，内容应具学术价值，引导行业发展趋势。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454963" y="1575832"/>
            <a:ext cx="5829300" cy="400050"/>
          </a:xfrm>
          <a:prstGeom prst="rect">
            <a:avLst/>
          </a:prstGeom>
          <a:ln/>
        </p:spPr>
        <p:txBody>
          <a:bodyPr anchor="ctr" rtlCol="false" lIns="114300" rIns="114300" tIns="57150" bIns="57150" anchorCtr="false" vert="horz" wrap="square">
            <a:noAutofit/>
          </a:bodyPr>
          <a:lstStyle/>
          <a:p>
            <a:pPr>
              <a:lnSpc>
                <a:spcPct val="77000"/>
              </a:lnSpc>
            </a:pPr>
            <a:r>
              <a:rPr lang="en-US" b="true" sz="20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讲座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454963" y="3530045"/>
            <a:ext cx="5829300" cy="781050"/>
          </a:xfrm>
          <a:prstGeom prst="rect">
            <a:avLst/>
          </a:prstGeom>
          <a:ln/>
        </p:spPr>
        <p:txBody>
          <a:bodyPr anchor="t" rtlCol="false" lIns="114300" rIns="114300" tIns="57150" bIns="57150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综述类文稿要求全面梳理和总结特定领域的研究进展，为读者提供该领域的全景式视角。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454963" y="3071702"/>
            <a:ext cx="5829300" cy="400050"/>
          </a:xfrm>
          <a:prstGeom prst="rect">
            <a:avLst/>
          </a:prstGeom>
          <a:ln/>
        </p:spPr>
        <p:txBody>
          <a:bodyPr anchor="ctr" rtlCol="false" lIns="114300" rIns="114300" tIns="57150" bIns="57150" anchorCtr="false" vert="horz" wrap="square">
            <a:noAutofit/>
          </a:bodyPr>
          <a:lstStyle/>
          <a:p>
            <a:pPr>
              <a:lnSpc>
                <a:spcPct val="77000"/>
              </a:lnSpc>
            </a:pPr>
            <a:r>
              <a:rPr lang="en-US" b="true" sz="20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综述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454963" y="5118981"/>
            <a:ext cx="5829300" cy="781050"/>
          </a:xfrm>
          <a:prstGeom prst="rect">
            <a:avLst/>
          </a:prstGeom>
          <a:ln/>
        </p:spPr>
        <p:txBody>
          <a:bodyPr anchor="t" rtlCol="false" lIns="114300" rIns="114300" tIns="57150" bIns="57150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读片窗是展示影像学诊断技巧与案例的平台，通过具体病例分析，提升读者对疾病识别的能力。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454963" y="4660638"/>
            <a:ext cx="5829300" cy="400050"/>
          </a:xfrm>
          <a:prstGeom prst="rect">
            <a:avLst/>
          </a:prstGeom>
          <a:ln/>
        </p:spPr>
        <p:txBody>
          <a:bodyPr anchor="ctr" rtlCol="false" lIns="114300" rIns="114300" tIns="57150" bIns="57150" anchorCtr="false" vert="horz" wrap="square">
            <a:noAutofit/>
          </a:bodyPr>
          <a:lstStyle/>
          <a:p>
            <a:pPr>
              <a:lnSpc>
                <a:spcPct val="77000"/>
              </a:lnSpc>
            </a:pPr>
            <a:r>
              <a:rPr lang="en-US" b="true" sz="20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读片窗</a:t>
            </a:r>
          </a:p>
        </p:txBody>
      </p:sp>
      <p:pic>
        <p:nvPicPr>
          <p:cNvPr name="Picture 8" id="8"/>
          <p:cNvPicPr>
            <a:picLocks noChangeAspect="true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0">
            <a:off x="6738931" y="1450035"/>
            <a:ext cx="4792980" cy="4792980"/>
          </a:xfrm>
          <a:prstGeom prst="ellipse">
            <a:avLst/>
          </a:prstGeom>
        </p:spPr>
      </p:pic>
      <p:sp>
        <p:nvSpPr>
          <p:cNvPr name="TextBox 9" id="9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文稿类型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3">
            <a:alphaModFix amt="100000"/>
          </a:blip>
          <a:srcRect/>
          <a:stretch>
            <a:fillRect/>
          </a:stretch>
        </p:blipFill>
        <p:spPr>
          <a:xfrm rot="0">
            <a:off x="425795" y="2384018"/>
            <a:ext cx="3415971" cy="3415971"/>
          </a:xfrm>
          <a:prstGeom prst="ellipse">
            <a:avLst/>
          </a:prstGeom>
        </p:spPr>
      </p:pic>
      <p:sp>
        <p:nvSpPr>
          <p:cNvPr name="TextBox 3" id="3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文稿类型</a:t>
            </a:r>
          </a:p>
        </p:txBody>
      </p:sp>
      <p:sp>
        <p:nvSpPr>
          <p:cNvPr name="AutoShape 4" id="4"/>
          <p:cNvSpPr/>
          <p:nvPr/>
        </p:nvSpPr>
        <p:spPr>
          <a:xfrm rot="0">
            <a:off x="4113475" y="1643082"/>
            <a:ext cx="3657600" cy="2219857"/>
          </a:xfrm>
          <a:prstGeom prst="roundRect">
            <a:avLst>
              <a:gd fmla="val 16667" name="adj"/>
            </a:avLst>
          </a:prstGeom>
          <a:solidFill>
            <a:schemeClr val="lt2">
              <a:alpha val="100000"/>
            </a:schemeClr>
          </a:solidFill>
          <a:ln/>
        </p:spPr>
      </p:sp>
      <p:sp>
        <p:nvSpPr>
          <p:cNvPr name="TextBox 5" id="5"/>
          <p:cNvSpPr txBox="true"/>
          <p:nvPr/>
        </p:nvSpPr>
        <p:spPr>
          <a:xfrm rot="0">
            <a:off x="4312581" y="1893684"/>
            <a:ext cx="3251104" cy="490334"/>
          </a:xfrm>
          <a:prstGeom prst="rect">
            <a:avLst/>
          </a:prstGeom>
          <a:ln/>
        </p:spPr>
        <p:txBody>
          <a:bodyPr anchor="ctr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b="true" sz="20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病例讨论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4312581" y="2463837"/>
            <a:ext cx="3251104" cy="1055857"/>
          </a:xfrm>
          <a:prstGeom prst="rect">
            <a:avLst/>
          </a:prstGeom>
          <a:ln/>
        </p:spPr>
        <p:txBody>
          <a:bodyPr anchor="t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病例讨论类文稿适合团队间交流复杂病例的诊治经验，促进学术氛围的活跃与医生间的合作。</a:t>
            </a:r>
          </a:p>
        </p:txBody>
      </p:sp>
      <p:sp>
        <p:nvSpPr>
          <p:cNvPr name="AutoShape 7" id="7"/>
          <p:cNvSpPr/>
          <p:nvPr/>
        </p:nvSpPr>
        <p:spPr>
          <a:xfrm rot="0">
            <a:off x="8070842" y="1650556"/>
            <a:ext cx="3657600" cy="2219857"/>
          </a:xfrm>
          <a:prstGeom prst="roundRect">
            <a:avLst>
              <a:gd fmla="val 16667" name="adj"/>
            </a:avLst>
          </a:prstGeom>
          <a:solidFill>
            <a:schemeClr val="lt2">
              <a:alpha val="100000"/>
            </a:schemeClr>
          </a:solidFill>
          <a:ln/>
        </p:spPr>
      </p:sp>
      <p:sp>
        <p:nvSpPr>
          <p:cNvPr name="TextBox 8" id="8"/>
          <p:cNvSpPr txBox="true"/>
          <p:nvPr/>
        </p:nvSpPr>
        <p:spPr>
          <a:xfrm rot="0">
            <a:off x="8269948" y="1901159"/>
            <a:ext cx="3251104" cy="490334"/>
          </a:xfrm>
          <a:prstGeom prst="rect">
            <a:avLst/>
          </a:prstGeom>
          <a:ln/>
        </p:spPr>
        <p:txBody>
          <a:bodyPr anchor="ctr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b="true" sz="20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病例报告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8269948" y="2471312"/>
            <a:ext cx="3251104" cy="1055857"/>
          </a:xfrm>
          <a:prstGeom prst="rect">
            <a:avLst/>
          </a:prstGeom>
          <a:ln/>
        </p:spPr>
        <p:txBody>
          <a:bodyPr anchor="t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病例报告通常用于发表罕见或特殊病例，旨在拓宽医生视野，提高疾病认知与诊治水平。</a:t>
            </a:r>
          </a:p>
        </p:txBody>
      </p:sp>
      <p:sp>
        <p:nvSpPr>
          <p:cNvPr name="AutoShape 10" id="10"/>
          <p:cNvSpPr/>
          <p:nvPr/>
        </p:nvSpPr>
        <p:spPr>
          <a:xfrm rot="0">
            <a:off x="4120950" y="4294709"/>
            <a:ext cx="3657600" cy="2219857"/>
          </a:xfrm>
          <a:prstGeom prst="roundRect">
            <a:avLst>
              <a:gd fmla="val 16667" name="adj"/>
            </a:avLst>
          </a:prstGeom>
          <a:solidFill>
            <a:schemeClr val="lt2">
              <a:alpha val="100000"/>
            </a:schemeClr>
          </a:solidFill>
          <a:ln/>
        </p:spPr>
      </p:sp>
      <p:sp>
        <p:nvSpPr>
          <p:cNvPr name="TextBox 11" id="11"/>
          <p:cNvSpPr txBox="true"/>
          <p:nvPr/>
        </p:nvSpPr>
        <p:spPr>
          <a:xfrm rot="0">
            <a:off x="4320056" y="4545312"/>
            <a:ext cx="3251104" cy="490334"/>
          </a:xfrm>
          <a:prstGeom prst="rect">
            <a:avLst/>
          </a:prstGeom>
          <a:ln/>
        </p:spPr>
        <p:txBody>
          <a:bodyPr anchor="ctr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b="true" sz="20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行业见闻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4320056" y="5115465"/>
            <a:ext cx="3251104" cy="1055857"/>
          </a:xfrm>
          <a:prstGeom prst="rect">
            <a:avLst/>
          </a:prstGeom>
          <a:ln/>
        </p:spPr>
        <p:txBody>
          <a:bodyPr anchor="t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行业见闻类文稿报道医学影像与治疗学领域的最新动态与趋势，为从业者提供信息参考。</a:t>
            </a:r>
          </a:p>
        </p:txBody>
      </p:sp>
      <p:sp>
        <p:nvSpPr>
          <p:cNvPr name="AutoShape 13" id="13"/>
          <p:cNvSpPr/>
          <p:nvPr/>
        </p:nvSpPr>
        <p:spPr>
          <a:xfrm rot="0">
            <a:off x="8078316" y="4302184"/>
            <a:ext cx="3657600" cy="2219857"/>
          </a:xfrm>
          <a:prstGeom prst="roundRect">
            <a:avLst>
              <a:gd fmla="val 16667" name="adj"/>
            </a:avLst>
          </a:prstGeom>
          <a:solidFill>
            <a:schemeClr val="lt2">
              <a:alpha val="100000"/>
            </a:schemeClr>
          </a:solidFill>
          <a:ln/>
        </p:spPr>
      </p:sp>
      <p:sp>
        <p:nvSpPr>
          <p:cNvPr name="TextBox 14" id="14"/>
          <p:cNvSpPr txBox="true"/>
          <p:nvPr/>
        </p:nvSpPr>
        <p:spPr>
          <a:xfrm rot="0">
            <a:off x="8277423" y="4552787"/>
            <a:ext cx="3251104" cy="490334"/>
          </a:xfrm>
          <a:prstGeom prst="rect">
            <a:avLst/>
          </a:prstGeom>
          <a:ln/>
        </p:spPr>
        <p:txBody>
          <a:bodyPr anchor="ctr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b="true" sz="20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述评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8277423" y="5122940"/>
            <a:ext cx="3251104" cy="1055857"/>
          </a:xfrm>
          <a:prstGeom prst="rect">
            <a:avLst/>
          </a:prstGeom>
          <a:ln/>
        </p:spPr>
        <p:txBody>
          <a:bodyPr anchor="t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述评类文稿要求作者对特定领域的研究进展进行深度评论与分析，提出独到见解与未来研究方向。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3829056" y="2526030"/>
            <a:ext cx="7644490" cy="1805940"/>
          </a:xfrm>
          <a:prstGeom prst="rect">
            <a:avLst/>
          </a:prstGeom>
          <a:ln/>
        </p:spPr>
        <p:txBody>
          <a:bodyPr anchor="t" rtlCol="false" lIns="91440" rIns="91440" tIns="45720" bIns="45720" anchorCtr="false" vert="horz" wrap="square">
            <a:normAutofit/>
          </a:bodyPr>
          <a:lstStyle/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b="true" sz="45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内容要求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3766844" y="1072555"/>
            <a:ext cx="3112760" cy="1138956"/>
          </a:xfrm>
          <a:prstGeom prst="rect">
            <a:avLst/>
          </a:prstGeom>
          <a:ln/>
        </p:spPr>
        <p:txBody>
          <a:bodyPr anchor="t" rtlCol="false" lIns="66008" rIns="66008" tIns="33052" bIns="33052" anchorCtr="false" vert="horz" wrap="square">
            <a:noAutofit/>
          </a:bodyPr>
          <a:lstStyle/>
          <a:p>
            <a:pPr>
              <a:lnSpc>
                <a:spcPct val="80000"/>
              </a:lnSpc>
            </a:pPr>
            <a:r>
              <a:rPr lang="en-US" b="true" sz="8400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3"/>
          <a:srcRect l="34826" r="34826"/>
          <a:stretch>
            <a:fillRect/>
          </a:stretch>
        </p:blipFill>
        <p:spPr>
          <a:xfrm rot="0">
            <a:off x="875314" y="2169726"/>
            <a:ext cx="2050689" cy="3916435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4"/>
          <a:srcRect/>
          <a:stretch>
            <a:fillRect/>
          </a:stretch>
        </p:blipFill>
        <p:spPr>
          <a:xfrm rot="0">
            <a:off x="5430979" y="2169726"/>
            <a:ext cx="2050689" cy="3916435"/>
          </a:xfrm>
          <a:prstGeom prst="rect">
            <a:avLst/>
          </a:prstGeom>
        </p:spPr>
      </p:pic>
      <p:pic>
        <p:nvPicPr>
          <p:cNvPr name="Picture 4" id="4"/>
          <p:cNvPicPr>
            <a:picLocks noChangeAspect="true"/>
          </p:cNvPicPr>
          <p:nvPr/>
        </p:nvPicPr>
        <p:blipFill>
          <a:blip r:embed="rId5"/>
          <a:srcRect l="11262" r="11262" t="0"/>
          <a:stretch>
            <a:fillRect/>
          </a:stretch>
        </p:blipFill>
        <p:spPr>
          <a:xfrm rot="0">
            <a:off x="3153146" y="1697364"/>
            <a:ext cx="2050689" cy="3916435"/>
          </a:xfrm>
          <a:prstGeom prst="rect">
            <a:avLst/>
          </a:prstGeom>
        </p:spPr>
      </p:pic>
      <p:sp>
        <p:nvSpPr>
          <p:cNvPr name="AutoShape 5" id="5"/>
          <p:cNvSpPr/>
          <p:nvPr/>
        </p:nvSpPr>
        <p:spPr>
          <a:xfrm rot="0">
            <a:off x="7851998" y="2723144"/>
            <a:ext cx="3834950" cy="1465716"/>
          </a:xfrm>
          <a:prstGeom prst="rect">
            <a:avLst/>
          </a:prstGeom>
          <a:noFill/>
          <a:ln/>
        </p:spPr>
        <p:txBody>
          <a:bodyPr anchor="t" rtlCol="false" tIns="45720" lIns="91440" bIns="45720" rIns="91440" anchorCtr="false" vert="horz" wrap="square">
            <a:noAutofit/>
          </a:bodyPr>
          <a:lstStyle/>
          <a:p>
            <a:pPr algn="l">
              <a:lnSpc>
                <a:spcPct val="140000"/>
              </a:lnSpc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文稿应具有科学性、实用性、创新性，有理论或实践意义，论点明确，资料可靠，文字精炼、通顺，数字准确，必要时应做统计学处理，书写工整规范。</a:t>
            </a:r>
            <a:endParaRPr lang="en-US" sz="1100"/>
          </a:p>
        </p:txBody>
      </p:sp>
      <p:sp>
        <p:nvSpPr>
          <p:cNvPr name="AutoShape 6" id="6"/>
          <p:cNvSpPr/>
          <p:nvPr/>
        </p:nvSpPr>
        <p:spPr>
          <a:xfrm rot="0">
            <a:off x="7851998" y="2087040"/>
            <a:ext cx="3606165" cy="575781"/>
          </a:xfrm>
          <a:prstGeom prst="rect">
            <a:avLst/>
          </a:prstGeom>
          <a:noFill/>
          <a:ln/>
        </p:spPr>
        <p:txBody>
          <a:bodyPr anchor="b" rtlCol="false" tIns="45720" lIns="91440" bIns="45720" rIns="91440" anchorCtr="false" vert="horz" wrap="square">
            <a:normAutofit/>
          </a:bodyPr>
          <a:lstStyle/>
          <a:p>
            <a:pPr algn="l">
              <a:lnSpc>
                <a:spcPct val="120000"/>
              </a:lnSpc>
              <a:defRPr/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文稿要求</a:t>
            </a:r>
            <a:endParaRPr lang="en-US" sz="1100"/>
          </a:p>
        </p:txBody>
      </p:sp>
      <p:sp>
        <p:nvSpPr>
          <p:cNvPr name="AutoShape 7" id="7"/>
          <p:cNvSpPr/>
          <p:nvPr/>
        </p:nvSpPr>
        <p:spPr>
          <a:xfrm rot="0">
            <a:off x="7851998" y="4826443"/>
            <a:ext cx="3834950" cy="1451935"/>
          </a:xfrm>
          <a:prstGeom prst="rect">
            <a:avLst/>
          </a:prstGeom>
          <a:noFill/>
          <a:ln/>
        </p:spPr>
        <p:txBody>
          <a:bodyPr anchor="t" rtlCol="false" tIns="45720" lIns="91440" bIns="45720" rIns="91440" anchorCtr="false" vert="horz" wrap="square">
            <a:noAutofit/>
          </a:bodyPr>
          <a:lstStyle/>
          <a:p>
            <a:pPr algn="l">
              <a:lnSpc>
                <a:spcPct val="140000"/>
              </a:lnSpc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论著、综述、讲座等文稿一般不超过5000字，图片不超过16幅。其他类型文稿以1000字左右为宜。</a:t>
            </a:r>
            <a:endParaRPr lang="en-US" sz="1100"/>
          </a:p>
        </p:txBody>
      </p:sp>
      <p:sp>
        <p:nvSpPr>
          <p:cNvPr name="AutoShape 8" id="8"/>
          <p:cNvSpPr/>
          <p:nvPr/>
        </p:nvSpPr>
        <p:spPr>
          <a:xfrm rot="0">
            <a:off x="7851998" y="4125420"/>
            <a:ext cx="3606329" cy="640699"/>
          </a:xfrm>
          <a:prstGeom prst="rect">
            <a:avLst/>
          </a:prstGeom>
          <a:noFill/>
          <a:ln/>
        </p:spPr>
        <p:txBody>
          <a:bodyPr anchor="b" rtlCol="false" tIns="45720" lIns="91440" bIns="45720" rIns="91440" anchorCtr="false" vert="horz" wrap="square">
            <a:noAutofit/>
          </a:bodyPr>
          <a:lstStyle/>
          <a:p>
            <a:pPr algn="l">
              <a:lnSpc>
                <a:spcPct val="120000"/>
              </a:lnSpc>
              <a:defRPr/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字数和图片要求</a:t>
            </a:r>
            <a:endParaRPr lang="en-US" sz="1100"/>
          </a:p>
        </p:txBody>
      </p:sp>
      <p:sp>
        <p:nvSpPr>
          <p:cNvPr name="TextBox 9" id="9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内容要求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3829056" y="2526030"/>
            <a:ext cx="7644490" cy="1805940"/>
          </a:xfrm>
          <a:prstGeom prst="rect">
            <a:avLst/>
          </a:prstGeom>
          <a:ln/>
        </p:spPr>
        <p:txBody>
          <a:bodyPr anchor="t" rtlCol="false" lIns="91440" rIns="91440" tIns="45720" bIns="45720" anchorCtr="false" vert="horz" wrap="square">
            <a:normAutofit/>
          </a:bodyPr>
          <a:lstStyle/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b="true" sz="45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投稿方式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3766844" y="1072555"/>
            <a:ext cx="3112760" cy="1138956"/>
          </a:xfrm>
          <a:prstGeom prst="rect">
            <a:avLst/>
          </a:prstGeom>
          <a:ln/>
        </p:spPr>
        <p:txBody>
          <a:bodyPr anchor="t" rtlCol="false" lIns="66008" rIns="66008" tIns="33052" bIns="33052" anchorCtr="false" vert="horz" wrap="square">
            <a:noAutofit/>
          </a:bodyPr>
          <a:lstStyle/>
          <a:p>
            <a:pPr>
              <a:lnSpc>
                <a:spcPct val="80000"/>
              </a:lnSpc>
            </a:pPr>
            <a:r>
              <a:rPr lang="en-US" b="true" sz="8400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751642" y="4006380"/>
            <a:ext cx="7813795" cy="1827334"/>
          </a:xfrm>
          <a:prstGeom prst="roundRect">
            <a:avLst>
              <a:gd fmla="val 16667" name="adj"/>
            </a:avLst>
          </a:prstGeom>
          <a:solidFill>
            <a:schemeClr val="lt2">
              <a:alpha val="80000"/>
            </a:schemeClr>
          </a:solidFill>
          <a:ln/>
        </p:spPr>
      </p:sp>
      <p:sp>
        <p:nvSpPr>
          <p:cNvPr name="AutoShape 3" id="3"/>
          <p:cNvSpPr/>
          <p:nvPr/>
        </p:nvSpPr>
        <p:spPr>
          <a:xfrm rot="0">
            <a:off x="751642" y="1920540"/>
            <a:ext cx="7813795" cy="1827334"/>
          </a:xfrm>
          <a:prstGeom prst="roundRect">
            <a:avLst>
              <a:gd fmla="val 16667" name="adj"/>
            </a:avLst>
          </a:prstGeom>
          <a:solidFill>
            <a:schemeClr val="lt2">
              <a:alpha val="80000"/>
            </a:schemeClr>
          </a:solidFill>
          <a:ln/>
        </p:spPr>
      </p:sp>
      <p:pic>
        <p:nvPicPr>
          <p:cNvPr name="Picture 4" id="4"/>
          <p:cNvPicPr>
            <a:picLocks noChangeAspect="true"/>
          </p:cNvPicPr>
          <p:nvPr/>
        </p:nvPicPr>
        <p:blipFill>
          <a:blip r:embed="rId3">
            <a:alphaModFix amt="100000"/>
          </a:blip>
          <a:srcRect l="12109" r="12109"/>
          <a:stretch>
            <a:fillRect/>
          </a:stretch>
        </p:blipFill>
        <p:spPr>
          <a:xfrm rot="0">
            <a:off x="7804006" y="1329783"/>
            <a:ext cx="3831201" cy="5108268"/>
          </a:xfrm>
          <a:prstGeom prst="rect">
            <a:avLst/>
          </a:prstGeom>
        </p:spPr>
      </p:pic>
      <p:sp>
        <p:nvSpPr>
          <p:cNvPr name="TextBox 5" id="5"/>
          <p:cNvSpPr txBox="true"/>
          <p:nvPr/>
        </p:nvSpPr>
        <p:spPr>
          <a:xfrm rot="0">
            <a:off x="1030579" y="2089154"/>
            <a:ext cx="6238875" cy="637972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邮箱投稿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30579" y="2610429"/>
            <a:ext cx="6238875" cy="950067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为了接收您的精彩文稿，请发送至我们的邮箱：lcfsxvip@163.com。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30579" y="4183053"/>
            <a:ext cx="6238875" cy="637972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注明信息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30579" y="4712439"/>
            <a:ext cx="6238875" cy="936429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在投稿时，请务必在邮件主题中注明“投稿”字样，并附上作者的姓名和联系方式。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投稿方式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3829056" y="2526030"/>
            <a:ext cx="7644490" cy="1805940"/>
          </a:xfrm>
          <a:prstGeom prst="rect">
            <a:avLst/>
          </a:prstGeom>
          <a:ln/>
        </p:spPr>
        <p:txBody>
          <a:bodyPr anchor="t" rtlCol="false" lIns="91440" rIns="91440" tIns="45720" bIns="45720" anchorCtr="false" vert="horz" wrap="square">
            <a:normAutofit/>
          </a:bodyPr>
          <a:lstStyle/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b="true" sz="45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注意事项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3766844" y="1072555"/>
            <a:ext cx="3112760" cy="1138956"/>
          </a:xfrm>
          <a:prstGeom prst="rect">
            <a:avLst/>
          </a:prstGeom>
          <a:ln/>
        </p:spPr>
        <p:txBody>
          <a:bodyPr anchor="t" rtlCol="false" lIns="66008" rIns="66008" tIns="33052" bIns="33052" anchorCtr="false" vert="horz" wrap="square">
            <a:noAutofit/>
          </a:bodyPr>
          <a:lstStyle/>
          <a:p>
            <a:pPr>
              <a:lnSpc>
                <a:spcPct val="80000"/>
              </a:lnSpc>
            </a:pPr>
            <a:r>
              <a:rPr lang="en-US" b="true" sz="8400">
                <a:solidFill>
                  <a:schemeClr val="accent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6234986" y="2896583"/>
            <a:ext cx="5052139" cy="3467154"/>
          </a:xfrm>
          <a:prstGeom prst="roundRect">
            <a:avLst>
              <a:gd fmla="val 5952" name="adj"/>
            </a:avLst>
          </a:prstGeom>
          <a:solidFill>
            <a:schemeClr val="lt2">
              <a:alpha val="80000"/>
            </a:schemeClr>
          </a:solidFill>
          <a:ln/>
        </p:spPr>
      </p:sp>
      <p:sp>
        <p:nvSpPr>
          <p:cNvPr name="AutoShape 3" id="3"/>
          <p:cNvSpPr/>
          <p:nvPr/>
        </p:nvSpPr>
        <p:spPr>
          <a:xfrm rot="0">
            <a:off x="879670" y="2896583"/>
            <a:ext cx="5052139" cy="3467154"/>
          </a:xfrm>
          <a:prstGeom prst="roundRect">
            <a:avLst>
              <a:gd fmla="val 5952" name="adj"/>
            </a:avLst>
          </a:prstGeom>
          <a:solidFill>
            <a:schemeClr val="lt2">
              <a:alpha val="80000"/>
            </a:schemeClr>
          </a:solidFill>
          <a:ln/>
        </p:spPr>
      </p:sp>
      <p:pic>
        <p:nvPicPr>
          <p:cNvPr name="Picture 4" id="4"/>
          <p:cNvPicPr>
            <a:picLocks noChangeAspect="true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0">
            <a:off x="891140" y="1371600"/>
            <a:ext cx="5029200" cy="3162577"/>
          </a:xfrm>
          <a:prstGeom prst="rect">
            <a:avLst/>
          </a:prstGeom>
        </p:spPr>
      </p:pic>
      <p:sp>
        <p:nvSpPr>
          <p:cNvPr name="TextBox 5" id="5"/>
          <p:cNvSpPr txBox="true"/>
          <p:nvPr/>
        </p:nvSpPr>
        <p:spPr>
          <a:xfrm rot="0">
            <a:off x="1380405" y="4752068"/>
            <a:ext cx="4050670" cy="490334"/>
          </a:xfrm>
          <a:prstGeom prst="rect">
            <a:avLst/>
          </a:prstGeom>
          <a:ln/>
        </p:spPr>
        <p:txBody>
          <a:bodyPr anchor="ctr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来稿请自留底稿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380405" y="5384645"/>
            <a:ext cx="4050670" cy="824485"/>
          </a:xfrm>
          <a:prstGeom prst="rect">
            <a:avLst/>
          </a:prstGeom>
          <a:ln/>
        </p:spPr>
        <p:txBody>
          <a:bodyPr anchor="t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作者投寄来稿后，请自留底稿，无论刊登与否，恕不退稿，请作者自留底稿。</a:t>
            </a:r>
          </a:p>
        </p:txBody>
      </p:sp>
      <p:pic>
        <p:nvPicPr>
          <p:cNvPr name="Picture 7" id="7"/>
          <p:cNvPicPr>
            <a:picLocks noChangeAspect="true"/>
          </p:cNvPicPr>
          <p:nvPr/>
        </p:nvPicPr>
        <p:blipFill>
          <a:blip r:embed="rId4"/>
          <a:srcRect/>
          <a:stretch>
            <a:fillRect/>
          </a:stretch>
        </p:blipFill>
        <p:spPr>
          <a:xfrm rot="0">
            <a:off x="6246455" y="1371600"/>
            <a:ext cx="5029200" cy="3162577"/>
          </a:xfrm>
          <a:prstGeom prst="rect">
            <a:avLst/>
          </a:prstGeom>
        </p:spPr>
      </p:pic>
      <p:sp>
        <p:nvSpPr>
          <p:cNvPr name="TextBox 8" id="8"/>
          <p:cNvSpPr txBox="true"/>
          <p:nvPr/>
        </p:nvSpPr>
        <p:spPr>
          <a:xfrm rot="0">
            <a:off x="6735721" y="4759543"/>
            <a:ext cx="4050670" cy="490334"/>
          </a:xfrm>
          <a:prstGeom prst="rect">
            <a:avLst/>
          </a:prstGeom>
          <a:ln/>
        </p:spPr>
        <p:txBody>
          <a:bodyPr anchor="ctr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禁止一稿多投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6735721" y="5392119"/>
            <a:ext cx="4050670" cy="824485"/>
          </a:xfrm>
          <a:prstGeom prst="rect">
            <a:avLst/>
          </a:prstGeom>
          <a:ln/>
        </p:spPr>
        <p:txBody>
          <a:bodyPr anchor="t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来稿若属基金资助项目，请在来稿中说明，并附相关证明文件，禁止一稿多投。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注意事项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2959856" y="1711076"/>
            <a:ext cx="7439025" cy="2514600"/>
          </a:xfrm>
          <a:prstGeom prst="rect">
            <a:avLst/>
          </a:prstGeom>
          <a:ln/>
        </p:spPr>
        <p:txBody>
          <a:bodyPr anchor="t" rtlCol="false" lIns="114300" rIns="114300" tIns="57150" bIns="57150" anchorCtr="false" vert="horz"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b="true" sz="6300">
                <a:solidFill>
                  <a:srgbClr val="4C678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THANKS</a:t>
            </a:r>
          </a:p>
        </p:txBody>
      </p:sp>
      <p:sp>
        <p:nvSpPr>
          <p:cNvPr name="AutoShape 3" id="3"/>
          <p:cNvSpPr/>
          <p:nvPr/>
        </p:nvSpPr>
        <p:spPr>
          <a:xfrm rot="0">
            <a:off x="473638" y="302919"/>
            <a:ext cx="482143" cy="482143"/>
          </a:xfrm>
          <a:prstGeom prst="ellipse">
            <a:avLst/>
          </a:prstGeom>
          <a:solidFill>
            <a:srgbClr val="4C678E">
              <a:alpha val="100000"/>
            </a:srgbClr>
          </a:solidFill>
          <a:ln/>
        </p:spPr>
      </p:sp>
      <p:sp>
        <p:nvSpPr>
          <p:cNvPr name="Freeform 4" id="4"/>
          <p:cNvSpPr/>
          <p:nvPr/>
        </p:nvSpPr>
        <p:spPr>
          <a:xfrm rot="0">
            <a:off x="585431" y="395662"/>
            <a:ext cx="258557" cy="258557"/>
          </a:xfrm>
          <a:custGeom>
            <a:avLst/>
            <a:gdLst/>
            <a:ahLst/>
            <a:cxnLst/>
            <a:rect r="r" b="b" t="t" l="l"/>
            <a:pathLst>
              <a:path h="304800" w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</a:path>
              <a:path h="304800" w="304800"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</a:path>
              <a:path h="304800" w="304800"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</a:path>
              <a:path h="304800" w="304800"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</a:path>
              <a:path h="304800" w="304800"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</a:path>
              <a:path h="304800" w="304800"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</a:path>
            </a:pathLst>
          </a:custGeom>
          <a:solidFill>
            <a:srgbClr val="FFFFFF">
              <a:alpha val="100000"/>
            </a:srgbClr>
          </a:solidFill>
          <a:ln/>
        </p:spPr>
      </p:sp>
      <p:sp>
        <p:nvSpPr>
          <p:cNvPr name="AutoShape 5" id="5"/>
          <p:cNvSpPr/>
          <p:nvPr/>
        </p:nvSpPr>
        <p:spPr>
          <a:xfrm rot="0">
            <a:off x="1052310" y="334413"/>
            <a:ext cx="5497697" cy="419156"/>
          </a:xfrm>
          <a:prstGeom prst="rect">
            <a:avLst/>
          </a:prstGeom>
          <a:noFill/>
          <a:ln/>
        </p:spPr>
        <p:txBody>
          <a:bodyPr anchor="ctr" rtlCol="false" tIns="33052" lIns="66008" bIns="33052" rIns="66008" anchorCtr="false" vert="horz" wrap="square">
            <a:noAutofit/>
          </a:bodyPr>
          <a:lstStyle/>
          <a:p>
            <a:pPr algn="l">
              <a:defRPr/>
            </a:pPr>
            <a:r>
              <a:rPr lang="en-US" sz="1575">
                <a:solidFill>
                  <a:srgbClr val="4C678E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Template for educational</a:t>
            </a:r>
            <a:endParaRPr lang="en-US" sz="11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404040"/>
      </a:dk1>
      <a:lt1>
        <a:srgbClr val="FFFFFF"/>
      </a:lt1>
      <a:dk2>
        <a:srgbClr val="4C678E"/>
      </a:dk2>
      <a:lt2>
        <a:srgbClr val="E1E7EE"/>
      </a:lt2>
      <a:accent1>
        <a:srgbClr val="4C678E"/>
      </a:accent1>
      <a:accent2>
        <a:srgbClr val="4C678E"/>
      </a:accent2>
      <a:accent3>
        <a:srgbClr val="587093"/>
      </a:accent3>
      <a:accent4>
        <a:srgbClr val="677FA2"/>
      </a:accent4>
      <a:accent5>
        <a:srgbClr val="7D94B4"/>
      </a:accent5>
      <a:accent6>
        <a:srgbClr val="8CA0BD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terms:modified xsi:type="dcterms:W3CDTF">2011-08-01T06:04:30Z</dcterms:modified>
  <cp:revision>1</cp:revision>
</cp:coreProperties>
</file>