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016" r:id="rId1"/>
    <p:sldMasterId id="2147486053" r:id="rId2"/>
  </p:sldMasterIdLst>
  <p:notesMasterIdLst>
    <p:notesMasterId r:id="rId3"/>
  </p:notesMasterIdLst>
  <p:sldIdLst>
    <p:sldId id="1357" r:id="rId4"/>
    <p:sldId id="1360" r:id="rId5"/>
    <p:sldId id="1363" r:id="rId6"/>
    <p:sldId id="1366" r:id="rId7"/>
    <p:sldId id="1372" r:id="rId9"/>
    <p:sldId id="1375" r:id="rId10"/>
    <p:sldId id="1378" r:id="rId11"/>
    <p:sldId id="1381" r:id="rId12"/>
    <p:sldId id="1387" r:id="rId14"/>
    <p:sldId id="1390" r:id="rId15"/>
    <p:sldId id="1393" r:id="rId16"/>
    <p:sldId id="1396" r:id="rId17"/>
    <p:sldId id="1402" r:id="rId19"/>
    <p:sldId id="1405" r:id="rId20"/>
    <p:sldId id="1408" r:id="rId21"/>
    <p:sldId id="1411" r:id="rId22"/>
    <p:sldId id="1417" r:id="rId24"/>
    <p:sldId id="1420" r:id="rId25"/>
    <p:sldId id="1423" r:id="rId26"/>
    <p:sldId id="1426" r:id="rId27"/>
    <p:sldId id="1432" r:id="rId29"/>
    <p:sldId id="1435" r:id="rId30"/>
    <p:sldId id="1438" r:id="rId31"/>
    <p:sldId id="1441" r:id="rId32"/>
    <p:sldId id="1447" r:id="rId34"/>
    <p:sldId id="1450" r:id="rId35"/>
    <p:sldId id="1453" r:id="rId36"/>
    <p:sldId id="1457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17" r:id="rId1"/>
    <p:sldLayoutId id="2147486018" r:id="rId2"/>
    <p:sldLayoutId id="2147486019" r:id="rId3"/>
    <p:sldLayoutId id="2147486020" r:id="rId4"/>
    <p:sldLayoutId id="2147486021" r:id="rId5"/>
    <p:sldLayoutId id="2147486022" r:id="rId6"/>
    <p:sldLayoutId id="2147486023" r:id="rId7"/>
    <p:sldLayoutId id="2147486024" r:id="rId8"/>
    <p:sldLayoutId id="2147486025" r:id="rId9"/>
    <p:sldLayoutId id="2147486026" r:id="rId10"/>
    <p:sldLayoutId id="21474860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54" r:id="rId1"/>
    <p:sldLayoutId id="2147486055" r:id="rId2"/>
    <p:sldLayoutId id="2147486056" r:id="rId3"/>
    <p:sldLayoutId id="2147486057" r:id="rId4"/>
    <p:sldLayoutId id="2147486058" r:id="rId5"/>
    <p:sldLayoutId id="2147486059" r:id="rId6"/>
    <p:sldLayoutId id="2147486060" r:id="rId7"/>
    <p:sldLayoutId id="2147486061" r:id="rId8"/>
    <p:sldLayoutId id="2147486062" r:id="rId9"/>
    <p:sldLayoutId id="2147486063" r:id="rId10"/>
    <p:sldLayoutId id="214748606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tags" Target="../tags/tag366.xml"/><Relationship Id="rId14" Type="http://schemas.openxmlformats.org/officeDocument/2006/relationships/tags" Target="../tags/tag367.xml"/><Relationship Id="rId15" Type="http://schemas.openxmlformats.org/officeDocument/2006/relationships/tags" Target="../tags/tag368.xml"/><Relationship Id="rId16" Type="http://schemas.openxmlformats.org/officeDocument/2006/relationships/tags" Target="../tags/tag369.xml"/><Relationship Id="rId17" Type="http://schemas.openxmlformats.org/officeDocument/2006/relationships/tags" Target="../tags/tag370.xml"/><Relationship Id="rId18" Type="http://schemas.openxmlformats.org/officeDocument/2006/relationships/tags" Target="../tags/tag371.xml"/><Relationship Id="rId19" Type="http://schemas.openxmlformats.org/officeDocument/2006/relationships/tags" Target="../tags/tag372.xml"/><Relationship Id="rId20" Type="http://schemas.openxmlformats.org/officeDocument/2006/relationships/tags" Target="../tags/tag373.xml"/><Relationship Id="rId21" Type="http://schemas.openxmlformats.org/officeDocument/2006/relationships/tags" Target="../tags/tag374.xml"/><Relationship Id="rId22" Type="http://schemas.openxmlformats.org/officeDocument/2006/relationships/tags" Target="../tags/tag375.xml"/><Relationship Id="rId23" Type="http://schemas.openxmlformats.org/officeDocument/2006/relationships/tags" Target="../tags/tag376.xml"/><Relationship Id="rId24" Type="http://schemas.openxmlformats.org/officeDocument/2006/relationships/tags" Target="../tags/tag377.xml"/><Relationship Id="rId25" Type="http://schemas.openxmlformats.org/officeDocument/2006/relationships/tags" Target="../tags/tag378.xml"/><Relationship Id="rId26" Type="http://schemas.openxmlformats.org/officeDocument/2006/relationships/tags" Target="../tags/tag379.xml"/><Relationship Id="rId27" Type="http://schemas.openxmlformats.org/officeDocument/2006/relationships/tags" Target="../tags/tag380.xml"/><Relationship Id="rId28" Type="http://schemas.openxmlformats.org/officeDocument/2006/relationships/tags" Target="../tags/tag381.xml"/><Relationship Id="rId29" Type="http://schemas.openxmlformats.org/officeDocument/2006/relationships/tags" Target="../tags/tag382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0000"/>
          </a:bodyPr>
          <a:p>
            <a:r>
              <a:rPr altLang="en-US" dirty="0" lang="zh-CN"/>
              <a:t>2024电力、电力机车、电力设备与电力工程施工行业工作总结与展望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行业概述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电力行业工作总结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电力机车行业工作总结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电力设备行业工作总结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电力工程施工行业工作总结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行业概述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90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电力行业定义：指利用电力能源进行发电、输电、配电和用电等环节的行业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电力机车行业定义：指生产和制造电力机车的行业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电力设备行业定义：指生产和制造与电力相关的设备、器材和配件的行业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电力工程施工行业定义：指从事电力工程设计、施工、安装和调试等服务的行业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行业发展历程</a:t>
            </a:r>
            <a:endParaRPr altLang="en-US" lang="zh-CN"/>
          </a:p>
        </p:txBody>
      </p:sp>
      <p:sp>
        <p:nvSpPr>
          <p:cNvPr id="10490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行业的发展趋势和未来展望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电力、电力机车、电力设备与电力工程施工行业的发展历程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行业的发展阶段和重要事件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行业在国民经济中的地位和作用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行业现状与特点</a:t>
            </a:r>
            <a:endParaRPr altLang="en-US" lang="zh-CN"/>
          </a:p>
        </p:txBody>
      </p:sp>
      <p:sp>
        <p:nvSpPr>
          <p:cNvPr id="10491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行业现状：市场规模、增长趋势、竞争格局等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电力、电力机车、电力设备与电力工程施工行业概述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行业特点：技术密集、资金密集、政策导向等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行业发展趋势：智能化、绿色化、数字化等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电力行业工作总结</a:t>
            </a:r>
            <a:endParaRPr altLang="en-US" dirty="0" lang="zh-CN"/>
          </a:p>
        </p:txBody>
      </p:sp>
      <p:sp>
        <p:nvSpPr>
          <p:cNvPr id="10491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电力行业工作成果</a:t>
            </a:r>
            <a:endParaRPr altLang="en-US" lang="zh-CN"/>
          </a:p>
        </p:txBody>
      </p:sp>
      <p:sp>
        <p:nvSpPr>
          <p:cNvPr id="10492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电力供应稳定增长：电力装机容量和发电量持续增加，保障了社会经济和人民生活的用电需求。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电力基础设施建设不断完善：新建和改造了一批输变电设施，提高了电网的供电可靠性和稳定性。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电力技术创新取得显著进展：在新能源、智能电网等领域取得了一系列技术突破，推动了电力行业的转型升级。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电力行业国际化进程加快：积极参与国际电力合作项目，推动了中国电力技术的国际传播和应用。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电力行业工作亮点</a:t>
            </a:r>
            <a:endParaRPr altLang="en-US" lang="zh-CN"/>
          </a:p>
        </p:txBody>
      </p:sp>
      <p:sp>
        <p:nvSpPr>
          <p:cNvPr id="104933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电力行业在2024年取得了显著的发展和进步，包括电力、电力机车、电力设备与电力工程施工等领域。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在电力行业中，技术创新和智能化发展是行业的重要亮点，例如智能电网、新能源发电等技术的广泛应用。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电力行业在环保和可持续发展方面也取得了重要进展，例如清洁能源的推广和节能减排措施的实施。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电力行业在保障国家能源安全和经济发展方面发挥了重要作用，为国家的繁荣和发展做出了重要贡献。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电力行业工作不足</a:t>
            </a:r>
            <a:endParaRPr altLang="en-US" lang="zh-CN"/>
          </a:p>
        </p:txBody>
      </p:sp>
      <p:sp>
        <p:nvSpPr>
          <p:cNvPr id="10493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设备老化：部分地区电力设备老化严重，存在安全隐患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电力安全意识不强：部分工作人员安全意识不强，存在违规操作现象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电力技术更新缓慢：新技术应用不足，影响电力行业的发展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电力供应不稳定：受天气、自然灾害等因素影响，电力供应不稳定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电力机车行业工作总结</a:t>
            </a:r>
            <a:endParaRPr altLang="en-US" dirty="0" lang="zh-CN"/>
          </a:p>
        </p:txBody>
      </p:sp>
      <p:sp>
        <p:nvSpPr>
          <p:cNvPr id="10494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电力机车行业工作成果</a:t>
            </a:r>
            <a:endParaRPr altLang="en-US" lang="zh-CN"/>
          </a:p>
        </p:txBody>
      </p:sp>
      <p:sp>
        <p:nvSpPr>
          <p:cNvPr id="10495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电力机车生产制造成果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电力机车技术研发成果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电力机车市场推广成果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电力机车行业人才培养成果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电力机车行业工作亮点</a:t>
            </a:r>
            <a:endParaRPr altLang="en-US" lang="zh-CN"/>
          </a:p>
        </p:txBody>
      </p:sp>
      <p:sp>
        <p:nvSpPr>
          <p:cNvPr id="10495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电力机车环保性能提升，推动绿色出行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电力机车在城市轨道交通领域的应用拓展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电力机车技术不断创新，提高运营效率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电力机车智能化发展，提升安全性能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电力机车行业工作不足</a:t>
            </a:r>
            <a:endParaRPr altLang="en-US" lang="zh-CN"/>
          </a:p>
        </p:txBody>
      </p:sp>
      <p:sp>
        <p:nvSpPr>
          <p:cNvPr id="104963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行业标准和规范不完善，监管力度不够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4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市场竞争激烈，价格战导致利润下降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产品质量和稳定性有待提升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5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技术研发能力有待提高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电力设备行业工作总结</a:t>
            </a:r>
            <a:endParaRPr altLang="en-US" dirty="0" lang="zh-CN"/>
          </a:p>
        </p:txBody>
      </p:sp>
      <p:sp>
        <p:nvSpPr>
          <p:cNvPr id="10496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电力设备行业工作成果</a:t>
            </a:r>
            <a:endParaRPr altLang="en-US" lang="zh-CN"/>
          </a:p>
        </p:txBody>
      </p:sp>
      <p:sp>
        <p:nvSpPr>
          <p:cNvPr id="10497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电力设备行业概述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电力设备行业发展趋势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电力设备行业未来展望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电力设备行业工作成果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电力设备行业工作亮点</a:t>
            </a:r>
            <a:endParaRPr altLang="en-US" lang="zh-CN"/>
          </a:p>
        </p:txBody>
      </p:sp>
      <p:sp>
        <p:nvSpPr>
          <p:cNvPr id="104984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新能源设备：随着新能源市场的崛起，电力设备行业在新能源设备领域取得了显著进展。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4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智能化技术：电力设备行业积极推广智能化技术，提高了设备的运行效率和安全性。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5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节能环保：电力设备行业注重节能环保，推广高效、低耗、低污染的设备和技术。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6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国际化发展：电力设备行业积极拓展国际市场，推动中国电力设备的国际化发展。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电力设备行业工作不足</a:t>
            </a:r>
            <a:endParaRPr altLang="en-US" lang="zh-CN"/>
          </a:p>
        </p:txBody>
      </p:sp>
      <p:sp>
        <p:nvSpPr>
          <p:cNvPr id="10499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设备技术水平有待提高：部分电力设备在性能、稳定性和安全性方面存在不足，需要加强技术研发和改进。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设备维护管理不到位：一些电力设备在维护和保养方面存在疏漏，导致设备故障频发，影响了电力系统的稳定运行。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设备采购和供应链管理不足：电力设备采购和供应链管理存在不足，导致设备供应不及时、质量不稳定等问题，影响了电力设备的正常运行。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设备智能化和自动化水平有待提高：随着电力系统的智能化和自动化发展，电力设备也需要不断升级和改进，提高智能化和自动化水平，以满足电力系统的需求。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电力工程施工行业工作总结</a:t>
            </a:r>
            <a:endParaRPr altLang="en-US" dirty="0" lang="zh-CN"/>
          </a:p>
        </p:txBody>
      </p:sp>
      <p:sp>
        <p:nvSpPr>
          <p:cNvPr id="1049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电力工程施工行业工作成果</a:t>
            </a:r>
            <a:endParaRPr altLang="en-US" lang="zh-CN"/>
          </a:p>
        </p:txBody>
      </p:sp>
      <p:sp>
        <p:nvSpPr>
          <p:cNvPr id="10500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电力工程施工项目数量与规模增长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电力工程施工技术创新与智能化发展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电力工程施工行业人才培养与队伍建设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0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电力工程施工行业安全管理与质量提升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电力工程施工行业工作亮点</a:t>
            </a:r>
            <a:endParaRPr altLang="en-US" lang="zh-CN"/>
          </a:p>
        </p:txBody>
      </p:sp>
      <p:sp>
        <p:nvSpPr>
          <p:cNvPr id="10500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环保节能：注重环保和节能，采用环保材料和节能技术，减少对环境的影响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高效施工：采用先进的施工技术和设备，提高施工效率和质量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安全保障：严格遵守安全规定，确保施工过程的安全和稳定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创新发展：不断探索新的施工技术和方法，推动电力工程施工行业的发展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电力工程施工行业工作不足</a:t>
            </a:r>
            <a:endParaRPr altLang="en-US" lang="zh-CN"/>
          </a:p>
        </p:txBody>
      </p:sp>
      <p:sp>
        <p:nvSpPr>
          <p:cNvPr id="10501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安全管理不到位：施工现场安全措施不完善，存在安全隐患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施工质量不稳定：部分工程存在质量问题，返工现象时有发生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施工进度缓慢：部分项目因各种原因导致进度滞后，影响整体计划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人员素质参差不齐：部分施工人员技能水平不足，影响施工质量和进度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行业发展展望</a:t>
            </a:r>
            <a:endParaRPr altLang="en-US" dirty="0" lang="zh-CN"/>
          </a:p>
        </p:txBody>
      </p:sp>
      <p:sp>
        <p:nvSpPr>
          <p:cNvPr id="10502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行业发展机遇与挑战</a:t>
            </a:r>
            <a:endParaRPr altLang="en-US" lang="zh-CN"/>
          </a:p>
        </p:txBody>
      </p:sp>
      <p:sp>
        <p:nvSpPr>
          <p:cNvPr id="105029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机遇：政策支持、市场需求增长、技术创新等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9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挑战：行业竞争激烈、技术更新换代快、环保要求提高等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0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未来发展趋势：智能化、绿色化、数字化等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1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企业应对策略：加强技术创新、提高产品质量、拓展市场渠道等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行业发展重点与方向</a:t>
            </a:r>
            <a:endParaRPr altLang="en-US" lang="zh-CN"/>
          </a:p>
        </p:txBody>
      </p:sp>
      <p:sp>
        <p:nvSpPr>
          <p:cNvPr id="10503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电力行业：重点发展可再生能源、智能电网、储能技术等领域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电力机车行业：推动绿色、智能、高效、安全等方向的发展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电力设备行业：加强技术创新和产品升级，提高设备质量和可靠性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电力工程施工行业：加强安全管理，提高施工效率和质量水平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行业发展策略与建议</a:t>
            </a:r>
            <a:endParaRPr altLang="en-US" lang="zh-CN"/>
          </a:p>
        </p:txBody>
      </p:sp>
      <p:sp>
        <p:nvSpPr>
          <p:cNvPr id="10504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4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加大科技创新力度，提高电力设备与电力工程施工技术水平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加强国际合作，引进先进技术和经验，提高行业整体竞争力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推动绿色发展，推广清洁能源和节能环保技术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加强行业监管，确保电力设备与电力工程施工质量与安全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8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48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9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6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0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3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28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32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87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2023-12-17T16:52:34Z</dcterms:created>
  <dcterms:modified xsi:type="dcterms:W3CDTF">2023-12-17T16:52:34Z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d838992dc5c94f42a77360087c324088_21</vt:lpwstr>
  </property>
</Properties>
</file>