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941" r:id="rId1"/>
    <p:sldMasterId id="2147487978" r:id="rId2"/>
  </p:sldMasterIdLst>
  <p:notesMasterIdLst>
    <p:notesMasterId r:id="rId3"/>
  </p:notesMasterIdLst>
  <p:sldIdLst>
    <p:sldId id="2281" r:id="rId4"/>
    <p:sldId id="2284" r:id="rId5"/>
    <p:sldId id="2287" r:id="rId6"/>
    <p:sldId id="2290" r:id="rId7"/>
    <p:sldId id="2296" r:id="rId9"/>
    <p:sldId id="2299" r:id="rId10"/>
    <p:sldId id="2302" r:id="rId11"/>
    <p:sldId id="2305" r:id="rId12"/>
    <p:sldId id="2311" r:id="rId14"/>
    <p:sldId id="2314" r:id="rId15"/>
    <p:sldId id="2317" r:id="rId16"/>
    <p:sldId id="2320" r:id="rId17"/>
    <p:sldId id="2323" r:id="rId18"/>
    <p:sldId id="2329" r:id="rId20"/>
    <p:sldId id="2332" r:id="rId21"/>
    <p:sldId id="2335" r:id="rId22"/>
    <p:sldId id="2338" r:id="rId23"/>
    <p:sldId id="2341" r:id="rId24"/>
    <p:sldId id="2347" r:id="rId26"/>
    <p:sldId id="2350" r:id="rId27"/>
    <p:sldId id="2353" r:id="rId28"/>
    <p:sldId id="2356" r:id="rId29"/>
    <p:sldId id="2359" r:id="rId30"/>
    <p:sldId id="2365" r:id="rId32"/>
    <p:sldId id="2368" r:id="rId33"/>
    <p:sldId id="2371"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942" r:id="rId1"/>
    <p:sldLayoutId id="2147487943" r:id="rId2"/>
    <p:sldLayoutId id="2147487944" r:id="rId3"/>
    <p:sldLayoutId id="2147487945" r:id="rId4"/>
    <p:sldLayoutId id="2147487946" r:id="rId5"/>
    <p:sldLayoutId id="2147487947" r:id="rId6"/>
    <p:sldLayoutId id="2147487948" r:id="rId7"/>
    <p:sldLayoutId id="2147487949" r:id="rId8"/>
    <p:sldLayoutId id="2147487950" r:id="rId9"/>
    <p:sldLayoutId id="2147487951" r:id="rId10"/>
    <p:sldLayoutId id="214748795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979" r:id="rId1"/>
    <p:sldLayoutId id="2147487980" r:id="rId2"/>
    <p:sldLayoutId id="2147487981" r:id="rId3"/>
    <p:sldLayoutId id="2147487982" r:id="rId4"/>
    <p:sldLayoutId id="2147487983" r:id="rId5"/>
    <p:sldLayoutId id="2147487984" r:id="rId6"/>
    <p:sldLayoutId id="2147487985" r:id="rId7"/>
    <p:sldLayoutId id="2147487986" r:id="rId8"/>
    <p:sldLayoutId id="2147487987" r:id="rId9"/>
    <p:sldLayoutId id="2147487988" r:id="rId10"/>
    <p:sldLayoutId id="214748798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tags" Target="../tags/tag165.xml"/><Relationship Id="rId14" Type="http://schemas.openxmlformats.org/officeDocument/2006/relationships/tags" Target="../tags/tag166.xml"/><Relationship Id="rId15" Type="http://schemas.openxmlformats.org/officeDocument/2006/relationships/tags" Target="../tags/tag167.xml"/><Relationship Id="rId16" Type="http://schemas.openxmlformats.org/officeDocument/2006/relationships/tags" Target="../tags/tag168.xml"/><Relationship Id="rId17" Type="http://schemas.openxmlformats.org/officeDocument/2006/relationships/tags" Target="../tags/tag169.xml"/><Relationship Id="rId18" Type="http://schemas.openxmlformats.org/officeDocument/2006/relationships/tags" Target="../tags/tag170.xml"/><Relationship Id="rId1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tags" Target="../tags/tag194.xml"/><Relationship Id="rId14" Type="http://schemas.openxmlformats.org/officeDocument/2006/relationships/tags" Target="../tags/tag195.xml"/><Relationship Id="rId15" Type="http://schemas.openxmlformats.org/officeDocument/2006/relationships/tags" Target="../tags/tag196.xml"/><Relationship Id="rId16" Type="http://schemas.openxmlformats.org/officeDocument/2006/relationships/tags" Target="../tags/tag197.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tags" Target="../tags/tag206.xml"/><Relationship Id="rId10" Type="http://schemas.openxmlformats.org/officeDocument/2006/relationships/tags" Target="../tags/tag207.xml"/><Relationship Id="rId11" Type="http://schemas.openxmlformats.org/officeDocument/2006/relationships/tags" Target="../tags/tag208.xml"/><Relationship Id="rId12" Type="http://schemas.openxmlformats.org/officeDocument/2006/relationships/tags" Target="../tags/tag20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3.xml"/><Relationship Id="rId2" Type="http://schemas.openxmlformats.org/officeDocument/2006/relationships/tags" Target="../tags/tag214.xml"/><Relationship Id="rId3" Type="http://schemas.openxmlformats.org/officeDocument/2006/relationships/tags" Target="../tags/tag215.xml"/><Relationship Id="rId4" Type="http://schemas.openxmlformats.org/officeDocument/2006/relationships/tags" Target="../tags/tag216.xml"/><Relationship Id="rId5" Type="http://schemas.openxmlformats.org/officeDocument/2006/relationships/tags" Target="../tags/tag217.xml"/><Relationship Id="rId6" Type="http://schemas.openxmlformats.org/officeDocument/2006/relationships/tags" Target="../tags/tag218.xml"/><Relationship Id="rId7" Type="http://schemas.openxmlformats.org/officeDocument/2006/relationships/tags" Target="../tags/tag219.xml"/><Relationship Id="rId8" Type="http://schemas.openxmlformats.org/officeDocument/2006/relationships/tags" Target="../tags/tag220.xml"/><Relationship Id="rId9" Type="http://schemas.openxmlformats.org/officeDocument/2006/relationships/tags" Target="../tags/tag221.xml"/><Relationship Id="rId10" Type="http://schemas.openxmlformats.org/officeDocument/2006/relationships/tags" Target="../tags/tag222.xml"/><Relationship Id="rId11" Type="http://schemas.openxmlformats.org/officeDocument/2006/relationships/tags" Target="../tags/tag223.xml"/><Relationship Id="rId12" Type="http://schemas.openxmlformats.org/officeDocument/2006/relationships/tags" Target="../tags/tag224.xml"/><Relationship Id="rId13" Type="http://schemas.openxmlformats.org/officeDocument/2006/relationships/tags" Target="../tags/tag225.xml"/><Relationship Id="rId14" Type="http://schemas.openxmlformats.org/officeDocument/2006/relationships/tags" Target="../tags/tag226.xml"/><Relationship Id="rId15" Type="http://schemas.openxmlformats.org/officeDocument/2006/relationships/tags" Target="../tags/tag227.xml"/><Relationship Id="rId16" Type="http://schemas.openxmlformats.org/officeDocument/2006/relationships/tags" Target="../tags/tag228.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tags" Target="../tags/tag253.xml"/><Relationship Id="rId14" Type="http://schemas.openxmlformats.org/officeDocument/2006/relationships/tags" Target="../tags/tag254.xml"/><Relationship Id="rId15" Type="http://schemas.openxmlformats.org/officeDocument/2006/relationships/tags" Target="../tags/tag255.xml"/><Relationship Id="rId16" Type="http://schemas.openxmlformats.org/officeDocument/2006/relationships/tags" Target="../tags/tag256.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tags" Target="../tags/tag300.xml"/><Relationship Id="rId10" Type="http://schemas.openxmlformats.org/officeDocument/2006/relationships/tags" Target="../tags/tag301.xml"/><Relationship Id="rId11" Type="http://schemas.openxmlformats.org/officeDocument/2006/relationships/tags" Target="../tags/tag302.xml"/><Relationship Id="rId12" Type="http://schemas.openxmlformats.org/officeDocument/2006/relationships/tags" Target="../tags/tag303.xml"/><Relationship Id="rId13" Type="http://schemas.openxmlformats.org/officeDocument/2006/relationships/tags" Target="../tags/tag304.xml"/><Relationship Id="rId14" Type="http://schemas.openxmlformats.org/officeDocument/2006/relationships/tags" Target="../tags/tag305.xml"/><Relationship Id="rId15" Type="http://schemas.openxmlformats.org/officeDocument/2006/relationships/tags" Target="../tags/tag306.xml"/><Relationship Id="rId16" Type="http://schemas.openxmlformats.org/officeDocument/2006/relationships/tags" Target="../tags/tag307.xml"/><Relationship Id="rId17" Type="http://schemas.openxmlformats.org/officeDocument/2006/relationships/tags" Target="../tags/tag308.xml"/><Relationship Id="rId18" Type="http://schemas.openxmlformats.org/officeDocument/2006/relationships/tags" Target="../tags/tag309.xml"/><Relationship Id="rId19" Type="http://schemas.openxmlformats.org/officeDocument/2006/relationships/tags" Target="../tags/tag310.xml"/><Relationship Id="rId20" Type="http://schemas.openxmlformats.org/officeDocument/2006/relationships/tags" Target="../tags/tag311.xml"/><Relationship Id="rId21" Type="http://schemas.openxmlformats.org/officeDocument/2006/relationships/tags" Target="../tags/tag312.xml"/><Relationship Id="rId22" Type="http://schemas.openxmlformats.org/officeDocument/2006/relationships/tags" Target="../tags/tag313.xml"/><Relationship Id="rId23" Type="http://schemas.openxmlformats.org/officeDocument/2006/relationships/tags" Target="../tags/tag314.xml"/><Relationship Id="rId24" Type="http://schemas.openxmlformats.org/officeDocument/2006/relationships/tags" Target="../tags/tag315.xml"/><Relationship Id="rId25" Type="http://schemas.openxmlformats.org/officeDocument/2006/relationships/tags" Target="../tags/tag316.xml"/><Relationship Id="rId26" Type="http://schemas.openxmlformats.org/officeDocument/2006/relationships/tags" Target="../tags/tag317.xml"/><Relationship Id="rId27" Type="http://schemas.openxmlformats.org/officeDocument/2006/relationships/tags" Target="../tags/tag318.xml"/><Relationship Id="rId28" Type="http://schemas.openxmlformats.org/officeDocument/2006/relationships/tags" Target="../tags/tag319.xml"/><Relationship Id="rId29" Type="http://schemas.openxmlformats.org/officeDocument/2006/relationships/tags" Target="../tags/tag320.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tags" Target="../tags/tag348.xml"/><Relationship Id="rId14" Type="http://schemas.openxmlformats.org/officeDocument/2006/relationships/tags" Target="../tags/tag349.xml"/><Relationship Id="rId15" Type="http://schemas.openxmlformats.org/officeDocument/2006/relationships/tags" Target="../tags/tag350.xml"/><Relationship Id="rId16" Type="http://schemas.openxmlformats.org/officeDocument/2006/relationships/tags" Target="../tags/tag351.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2024年电子科技行业工作总结与展望</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xxx,a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2000" kern="0" lang="zh-CN" spc="100">
                <a:solidFill>
                  <a:schemeClr val="lt1">
                    <a:lumMod val="100000"/>
                  </a:schemeClr>
                </a:solidFill>
                <a:effectLst/>
                <a:latin typeface="+中文标题" charset="0"/>
                <a:ea typeface="+mj-ea"/>
              </a:rPr>
              <a:t>单击输入目录标题</a:t>
            </a:r>
            <a:endParaRPr altLang="en-US" b="1" dirty="0" sz="20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2000" kern="0" lang="zh-CN" spc="100">
                <a:solidFill>
                  <a:schemeClr val="lt1">
                    <a:lumMod val="100000"/>
                  </a:schemeClr>
                </a:solidFill>
                <a:effectLst/>
                <a:latin typeface="+中文标题" charset="0"/>
                <a:ea typeface="+mj-ea"/>
              </a:rPr>
              <a:t>电子科技行业概述</a:t>
            </a:r>
            <a:endParaRPr altLang="en-US" b="1" dirty="0" sz="20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fontScale="73571"/>
          </a:bodyPr>
          <a:p>
            <a:pPr>
              <a:lnSpc>
                <a:spcPct val="100000"/>
              </a:lnSpc>
            </a:pPr>
            <a:r>
              <a:rPr altLang="en-US" b="1" dirty="0" sz="2800" kern="0" lang="zh-CN" spc="100">
                <a:solidFill>
                  <a:schemeClr val="lt1">
                    <a:lumMod val="100000"/>
                  </a:schemeClr>
                </a:solidFill>
                <a:effectLst/>
                <a:latin typeface="+中文标题" charset="0"/>
                <a:ea typeface="+mj-ea"/>
              </a:rPr>
              <a:t>2024年电子科技行业工作总结</a:t>
            </a:r>
            <a:endParaRPr altLang="en-US" b="1" dirty="0" sz="28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fontScale="70000"/>
          </a:bodyPr>
          <a:p>
            <a:pPr>
              <a:lnSpc>
                <a:spcPct val="100000"/>
              </a:lnSpc>
            </a:pPr>
            <a:r>
              <a:rPr altLang="en-US" b="1" dirty="0" sz="2800" kern="0" lang="zh-CN" spc="100">
                <a:solidFill>
                  <a:schemeClr val="lt1">
                    <a:lumMod val="100000"/>
                  </a:schemeClr>
                </a:solidFill>
                <a:effectLst/>
                <a:latin typeface="+中文标题" charset="0"/>
                <a:ea typeface="+mj-ea"/>
              </a:rPr>
              <a:t>电子科技行业面临的问题与挑战</a:t>
            </a:r>
            <a:endParaRPr altLang="en-US" b="1" dirty="0" sz="28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a:bodyPr>
          <a:p>
            <a:pPr>
              <a:lnSpc>
                <a:spcPct val="100000"/>
              </a:lnSpc>
            </a:pPr>
            <a:r>
              <a:rPr altLang="en-US" b="1" dirty="0" sz="2000" kern="0" lang="zh-CN" spc="100">
                <a:solidFill>
                  <a:schemeClr val="lt1">
                    <a:lumMod val="100000"/>
                  </a:schemeClr>
                </a:solidFill>
                <a:effectLst/>
                <a:latin typeface="+中文标题" charset="0"/>
                <a:ea typeface="+mj-ea"/>
              </a:rPr>
              <a:t>电子科技行业未来展望</a:t>
            </a:r>
            <a:endParaRPr altLang="en-US" b="1" dirty="0" sz="20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a:bodyPr>
          <a:p>
            <a:pPr>
              <a:lnSpc>
                <a:spcPct val="100000"/>
              </a:lnSpc>
            </a:pPr>
            <a:r>
              <a:rPr altLang="en-US" b="1" dirty="0" sz="2000" kern="0" lang="zh-CN" spc="100">
                <a:solidFill>
                  <a:schemeClr val="lt1">
                    <a:lumMod val="100000"/>
                  </a:schemeClr>
                </a:solidFill>
                <a:effectLst/>
                <a:latin typeface="+中文标题" charset="0"/>
                <a:ea typeface="+mj-ea"/>
              </a:rPr>
              <a:t>结论与建议</a:t>
            </a:r>
            <a:endParaRPr altLang="en-US" b="1" dirty="0" sz="20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电子科技行业概述</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行业定义与发展历程</a:t>
            </a:r>
            <a:endParaRPr altLang="en-US" lang="zh-CN"/>
          </a:p>
        </p:txBody>
      </p:sp>
      <p:sp>
        <p:nvSpPr>
          <p:cNvPr id="1049056"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58"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0"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2"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64"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电子科技行业的发展历程和阶段</a:t>
            </a:r>
            <a:endParaRPr altLang="en-US" sz="1400" lang="zh-CN" spc="150">
              <a:solidFill>
                <a:schemeClr val="tx1"/>
              </a:solidFill>
              <a:effectLst/>
              <a:latin typeface="+mn-ea"/>
              <a:sym typeface="+mn-ea"/>
            </a:endParaRPr>
          </a:p>
        </p:txBody>
      </p:sp>
      <p:sp>
        <p:nvSpPr>
          <p:cNvPr id="1049066"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电子科技行业的定义和范围</a:t>
            </a:r>
            <a:endParaRPr altLang="en-US" dirty="0" sz="1400" lang="zh-CN" spc="150">
              <a:solidFill>
                <a:schemeClr val="tx1"/>
              </a:solidFill>
              <a:effectLst/>
              <a:latin typeface="+mn-ea"/>
              <a:sym typeface="+mn-ea"/>
            </a:endParaRPr>
          </a:p>
        </p:txBody>
      </p:sp>
      <p:sp>
        <p:nvSpPr>
          <p:cNvPr id="1049068"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电子科技行业的主要产品和服务</a:t>
            </a:r>
            <a:endParaRPr altLang="en-US" sz="1400" lang="zh-CN" spc="150">
              <a:solidFill>
                <a:schemeClr val="tx1"/>
              </a:solidFill>
              <a:effectLst/>
              <a:latin typeface="+mn-ea"/>
              <a:sym typeface="+mn-ea"/>
            </a:endParaRPr>
          </a:p>
        </p:txBody>
      </p:sp>
      <p:sp>
        <p:nvSpPr>
          <p:cNvPr id="1049070"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电子科技行业在国民经济中的地位和作用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08" name="标题 1"/>
          <p:cNvSpPr>
            <a:spLocks noGrp="1"/>
          </p:cNvSpPr>
          <p:nvPr>
            <p:ph type="title"/>
          </p:nvPr>
        </p:nvSpPr>
        <p:spPr/>
        <p:txBody>
          <a:bodyPr/>
          <a:p>
            <a:r>
              <a:rPr altLang="en-US" lang="zh-CN"/>
              <a:t>行业规模与增长趋势</a:t>
            </a:r>
            <a:endParaRPr altLang="en-US" lang="zh-CN"/>
          </a:p>
        </p:txBody>
      </p:sp>
      <p:sp>
        <p:nvSpPr>
          <p:cNvPr id="1049110"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2"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4"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6"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18"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行业增长迅速，未来市场潜力巨大</a:t>
            </a:r>
            <a:endParaRPr altLang="en-US" sz="1400" lang="zh-CN" spc="150">
              <a:solidFill>
                <a:schemeClr val="tx1"/>
              </a:solidFill>
              <a:effectLst/>
              <a:latin typeface="+mn-ea"/>
              <a:sym typeface="+mn-ea"/>
            </a:endParaRPr>
          </a:p>
        </p:txBody>
      </p:sp>
      <p:sp>
        <p:nvSpPr>
          <p:cNvPr id="1049120"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电子科技行业规模庞大，涵盖多个领域</a:t>
            </a:r>
            <a:endParaRPr altLang="en-US" dirty="0" sz="1400" lang="zh-CN" spc="150">
              <a:solidFill>
                <a:schemeClr val="tx1"/>
              </a:solidFill>
              <a:effectLst/>
              <a:latin typeface="+mn-ea"/>
              <a:sym typeface="+mn-ea"/>
            </a:endParaRPr>
          </a:p>
        </p:txBody>
      </p:sp>
      <p:sp>
        <p:nvSpPr>
          <p:cNvPr id="1049122"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全球范围内电子科技行业的发展趋势</a:t>
            </a:r>
            <a:endParaRPr altLang="en-US" sz="1400" lang="zh-CN" spc="150">
              <a:solidFill>
                <a:schemeClr val="tx1"/>
              </a:solidFill>
              <a:effectLst/>
              <a:latin typeface="+mn-ea"/>
              <a:sym typeface="+mn-ea"/>
            </a:endParaRPr>
          </a:p>
        </p:txBody>
      </p:sp>
      <p:sp>
        <p:nvSpPr>
          <p:cNvPr id="1049124"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中国电子科技行业在全球市场中的地位</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62" name="标题 1"/>
          <p:cNvSpPr>
            <a:spLocks noGrp="1"/>
          </p:cNvSpPr>
          <p:nvPr>
            <p:ph type="title"/>
          </p:nvPr>
        </p:nvSpPr>
        <p:spPr/>
        <p:txBody>
          <a:bodyPr/>
          <a:p>
            <a:r>
              <a:rPr altLang="en-US" lang="zh-CN"/>
              <a:t>行业主要产品与服务</a:t>
            </a:r>
            <a:endParaRPr altLang="en-US" lang="zh-CN"/>
          </a:p>
        </p:txBody>
      </p:sp>
      <p:sp>
        <p:nvSpPr>
          <p:cNvPr id="1049164" name="矩形 38"/>
          <p:cNvSpPr/>
          <p:nvPr>
            <p:custDataLst>
              <p:tags r:id="rId1"/>
            </p:custDataLst>
          </p:nvPr>
        </p:nvSpPr>
        <p:spPr>
          <a:xfrm rot="204112">
            <a:off x="551935" y="1779767"/>
            <a:ext cx="3292310" cy="1719185"/>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6" name="矩形 39"/>
          <p:cNvSpPr/>
          <p:nvPr>
            <p:custDataLst>
              <p:tags r:id="rId2"/>
            </p:custDataLst>
          </p:nvPr>
        </p:nvSpPr>
        <p:spPr>
          <a:xfrm>
            <a:off x="555826" y="1780415"/>
            <a:ext cx="3292310" cy="171918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8" name="TextBox 2"/>
          <p:cNvSpPr txBox="1"/>
          <p:nvPr>
            <p:custDataLst>
              <p:tags r:id="rId3"/>
            </p:custDataLst>
          </p:nvPr>
        </p:nvSpPr>
        <p:spPr>
          <a:xfrm>
            <a:off x="746486" y="1914656"/>
            <a:ext cx="2924917" cy="1419430"/>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200" lang="zh-CN" spc="150">
                <a:solidFill>
                  <a:srgbClr val="FFFFFF"/>
                </a:solidFill>
                <a:latin typeface="+mj-ea"/>
                <a:ea typeface="+mj-ea"/>
                <a:cs typeface="微软雅黑" panose="020B0503020204020204" charset="-122"/>
                <a:sym typeface="+mn-lt"/>
              </a:rPr>
              <a:t>集成电路</a:t>
            </a:r>
            <a:endParaRPr altLang="en-US" b="1" dirty="0" sz="3200" lang="zh-CN" spc="150">
              <a:solidFill>
                <a:srgbClr val="FFFFFF"/>
              </a:solidFill>
              <a:latin typeface="+mj-ea"/>
              <a:ea typeface="+mj-ea"/>
              <a:cs typeface="微软雅黑" panose="020B0503020204020204" charset="-122"/>
              <a:sym typeface="+mn-lt"/>
            </a:endParaRPr>
          </a:p>
        </p:txBody>
      </p:sp>
      <p:sp>
        <p:nvSpPr>
          <p:cNvPr id="1049170" name="矩形 100"/>
          <p:cNvSpPr/>
          <p:nvPr>
            <p:custDataLst>
              <p:tags r:id="rId4"/>
            </p:custDataLst>
          </p:nvPr>
        </p:nvSpPr>
        <p:spPr>
          <a:xfrm rot="204112">
            <a:off x="4448150" y="1779767"/>
            <a:ext cx="3292310" cy="1719185"/>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2" name="矩形 101"/>
          <p:cNvSpPr/>
          <p:nvPr>
            <p:custDataLst>
              <p:tags r:id="rId5"/>
            </p:custDataLst>
          </p:nvPr>
        </p:nvSpPr>
        <p:spPr>
          <a:xfrm>
            <a:off x="4452041" y="1780415"/>
            <a:ext cx="3292310" cy="1719185"/>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4" name="TextBox 2"/>
          <p:cNvSpPr txBox="1"/>
          <p:nvPr>
            <p:custDataLst>
              <p:tags r:id="rId6"/>
            </p:custDataLst>
          </p:nvPr>
        </p:nvSpPr>
        <p:spPr>
          <a:xfrm>
            <a:off x="4643350" y="1914656"/>
            <a:ext cx="2924917" cy="1419430"/>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200" lang="zh-CN" spc="150">
                <a:solidFill>
                  <a:srgbClr val="FFFFFF"/>
                </a:solidFill>
                <a:latin typeface="+mj-ea"/>
                <a:ea typeface="+mj-ea"/>
                <a:cs typeface="微软雅黑" panose="020B0503020204020204" charset="-122"/>
                <a:sym typeface="+mn-lt"/>
              </a:rPr>
              <a:t>电子元器件</a:t>
            </a:r>
            <a:endParaRPr altLang="en-US" b="1" dirty="0" sz="3200" lang="zh-CN" spc="150">
              <a:solidFill>
                <a:srgbClr val="FFFFFF"/>
              </a:solidFill>
              <a:latin typeface="+mj-ea"/>
              <a:ea typeface="+mj-ea"/>
              <a:cs typeface="微软雅黑" panose="020B0503020204020204" charset="-122"/>
              <a:sym typeface="+mn-lt"/>
            </a:endParaRPr>
          </a:p>
        </p:txBody>
      </p:sp>
      <p:sp>
        <p:nvSpPr>
          <p:cNvPr id="1049176" name="矩形 122"/>
          <p:cNvSpPr/>
          <p:nvPr>
            <p:custDataLst>
              <p:tags r:id="rId7"/>
            </p:custDataLst>
          </p:nvPr>
        </p:nvSpPr>
        <p:spPr>
          <a:xfrm rot="204112">
            <a:off x="8344365" y="1779767"/>
            <a:ext cx="3292310" cy="1719185"/>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8" name="矩形 123"/>
          <p:cNvSpPr/>
          <p:nvPr>
            <p:custDataLst>
              <p:tags r:id="rId8"/>
            </p:custDataLst>
          </p:nvPr>
        </p:nvSpPr>
        <p:spPr>
          <a:xfrm>
            <a:off x="8348256" y="1780415"/>
            <a:ext cx="3292310" cy="171918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0" name="TextBox 2"/>
          <p:cNvSpPr txBox="1"/>
          <p:nvPr>
            <p:custDataLst>
              <p:tags r:id="rId9"/>
            </p:custDataLst>
          </p:nvPr>
        </p:nvSpPr>
        <p:spPr>
          <a:xfrm>
            <a:off x="8538268" y="1914656"/>
            <a:ext cx="2924917" cy="1419430"/>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200" lang="zh-CN" spc="150">
                <a:solidFill>
                  <a:srgbClr val="FFFFFF"/>
                </a:solidFill>
                <a:latin typeface="+mj-ea"/>
                <a:ea typeface="+mj-ea"/>
                <a:cs typeface="微软雅黑" panose="020B0503020204020204" charset="-122"/>
                <a:sym typeface="+mn-lt"/>
              </a:rPr>
              <a:t>电子设备与仪器</a:t>
            </a:r>
            <a:endParaRPr altLang="en-US" b="1" dirty="0" sz="3200" lang="zh-CN" spc="150">
              <a:solidFill>
                <a:srgbClr val="FFFFFF"/>
              </a:solidFill>
              <a:latin typeface="+mj-ea"/>
              <a:ea typeface="+mj-ea"/>
              <a:cs typeface="微软雅黑" panose="020B0503020204020204" charset="-122"/>
              <a:sym typeface="+mn-lt"/>
            </a:endParaRPr>
          </a:p>
        </p:txBody>
      </p:sp>
      <p:sp>
        <p:nvSpPr>
          <p:cNvPr id="1049182" name="矩形 89"/>
          <p:cNvSpPr/>
          <p:nvPr>
            <p:custDataLst>
              <p:tags r:id="rId10"/>
            </p:custDataLst>
          </p:nvPr>
        </p:nvSpPr>
        <p:spPr>
          <a:xfrm rot="204112">
            <a:off x="551935" y="4043048"/>
            <a:ext cx="3292310" cy="1719185"/>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4" name="矩形 90"/>
          <p:cNvSpPr/>
          <p:nvPr>
            <p:custDataLst>
              <p:tags r:id="rId11"/>
            </p:custDataLst>
          </p:nvPr>
        </p:nvSpPr>
        <p:spPr>
          <a:xfrm>
            <a:off x="555826" y="4043696"/>
            <a:ext cx="3292310" cy="1719185"/>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6" name="TextBox 2"/>
          <p:cNvSpPr txBox="1"/>
          <p:nvPr>
            <p:custDataLst>
              <p:tags r:id="rId12"/>
            </p:custDataLst>
          </p:nvPr>
        </p:nvSpPr>
        <p:spPr>
          <a:xfrm>
            <a:off x="746486" y="4177937"/>
            <a:ext cx="2924917" cy="1419430"/>
          </a:xfrm>
          <a:prstGeom prst="rect"/>
          <a:noFill/>
        </p:spPr>
        <p:txBody>
          <a:bodyPr anchor="ctr" anchorCtr="0" bIns="46990" rtlCol="0" wrap="square">
            <a:normAutofit fontScale="95556"/>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600" lang="zh-CN" spc="150">
                <a:solidFill>
                  <a:srgbClr val="FFFFFF"/>
                </a:solidFill>
                <a:latin typeface="+mj-ea"/>
                <a:ea typeface="+mj-ea"/>
                <a:cs typeface="微软雅黑" panose="020B0503020204020204" charset="-122"/>
                <a:sym typeface="+mn-lt"/>
              </a:rPr>
              <a:t>人工智能与机器学习技术</a:t>
            </a:r>
            <a:endParaRPr altLang="en-US" b="1" dirty="0" sz="3600" lang="zh-CN" spc="150">
              <a:solidFill>
                <a:srgbClr val="FFFFFF"/>
              </a:solidFill>
              <a:latin typeface="+mj-ea"/>
              <a:ea typeface="+mj-ea"/>
              <a:cs typeface="微软雅黑" panose="020B0503020204020204" charset="-122"/>
              <a:sym typeface="+mn-lt"/>
            </a:endParaRPr>
          </a:p>
        </p:txBody>
      </p:sp>
      <p:sp>
        <p:nvSpPr>
          <p:cNvPr id="1049188" name="矩形 111"/>
          <p:cNvSpPr/>
          <p:nvPr>
            <p:custDataLst>
              <p:tags r:id="rId13"/>
            </p:custDataLst>
          </p:nvPr>
        </p:nvSpPr>
        <p:spPr>
          <a:xfrm rot="204112">
            <a:off x="4448150" y="4043048"/>
            <a:ext cx="3292310" cy="1719185"/>
          </a:xfrm>
          <a:prstGeom prst="rect"/>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0" name="矩形 112"/>
          <p:cNvSpPr/>
          <p:nvPr>
            <p:custDataLst>
              <p:tags r:id="rId14"/>
            </p:custDataLst>
          </p:nvPr>
        </p:nvSpPr>
        <p:spPr>
          <a:xfrm>
            <a:off x="4452041" y="4043696"/>
            <a:ext cx="3292310" cy="1719185"/>
          </a:xfrm>
          <a:prstGeom prst="rect"/>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lnSpc>
                <a:spcPct val="130000"/>
              </a:lnSpc>
            </a:pPr>
            <a:endParaRPr altLang="en-US" lang="zh-CN"/>
          </a:p>
        </p:txBody>
      </p:sp>
      <p:sp>
        <p:nvSpPr>
          <p:cNvPr id="1049192" name="TextBox 2"/>
          <p:cNvSpPr txBox="1"/>
          <p:nvPr>
            <p:custDataLst>
              <p:tags r:id="rId15"/>
            </p:custDataLst>
          </p:nvPr>
        </p:nvSpPr>
        <p:spPr>
          <a:xfrm>
            <a:off x="4643350" y="4177937"/>
            <a:ext cx="2924917" cy="1419430"/>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200" lang="zh-CN" spc="150">
                <a:solidFill>
                  <a:srgbClr val="FFFFFF"/>
                </a:solidFill>
                <a:latin typeface="+mj-ea"/>
                <a:ea typeface="+mj-ea"/>
                <a:cs typeface="微软雅黑" panose="020B0503020204020204" charset="-122"/>
                <a:sym typeface="+mn-lt"/>
              </a:rPr>
              <a:t>物联网与传感器技术</a:t>
            </a:r>
            <a:endParaRPr altLang="en-US" b="1" dirty="0" sz="3200" lang="zh-CN" spc="150">
              <a:solidFill>
                <a:srgbClr val="FFFFFF"/>
              </a:solidFill>
              <a:latin typeface="+mj-ea"/>
              <a:ea typeface="+mj-ea"/>
              <a:cs typeface="微软雅黑" panose="020B0503020204020204" charset="-122"/>
              <a:sym typeface="+mn-lt"/>
            </a:endParaRPr>
          </a:p>
        </p:txBody>
      </p:sp>
      <p:sp>
        <p:nvSpPr>
          <p:cNvPr id="1049194" name="矩形 8"/>
          <p:cNvSpPr/>
          <p:nvPr>
            <p:custDataLst>
              <p:tags r:id="rId16"/>
            </p:custDataLst>
          </p:nvPr>
        </p:nvSpPr>
        <p:spPr>
          <a:xfrm rot="204112">
            <a:off x="8344365" y="4043048"/>
            <a:ext cx="3292310" cy="1719185"/>
          </a:xfrm>
          <a:prstGeom prst="rect"/>
          <a:solidFill>
            <a:schemeClr val="accent6">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6" name="矩形 9"/>
          <p:cNvSpPr/>
          <p:nvPr>
            <p:custDataLst>
              <p:tags r:id="rId17"/>
            </p:custDataLst>
          </p:nvPr>
        </p:nvSpPr>
        <p:spPr>
          <a:xfrm>
            <a:off x="8348256" y="4043696"/>
            <a:ext cx="3292310" cy="1719185"/>
          </a:xfrm>
          <a:prstGeom prst="rect"/>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lnSpc>
                <a:spcPct val="130000"/>
              </a:lnSpc>
            </a:pPr>
            <a:endParaRPr altLang="en-US" lang="zh-CN"/>
          </a:p>
        </p:txBody>
      </p:sp>
      <p:sp>
        <p:nvSpPr>
          <p:cNvPr id="1049198" name="TextBox 2"/>
          <p:cNvSpPr txBox="1"/>
          <p:nvPr>
            <p:custDataLst>
              <p:tags r:id="rId18"/>
            </p:custDataLst>
          </p:nvPr>
        </p:nvSpPr>
        <p:spPr>
          <a:xfrm>
            <a:off x="8539565" y="4177937"/>
            <a:ext cx="2924917" cy="1419430"/>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3200" lang="zh-CN" spc="150">
                <a:solidFill>
                  <a:srgbClr val="FFFFFF"/>
                </a:solidFill>
                <a:latin typeface="+mj-ea"/>
                <a:ea typeface="+mj-ea"/>
                <a:cs typeface="微软雅黑" panose="020B0503020204020204" charset="-122"/>
                <a:sym typeface="+mn-lt"/>
              </a:rPr>
              <a:t>云计算与大数据服务</a:t>
            </a:r>
            <a:endParaRPr altLang="en-US" b="1" dirty="0" sz="3200" lang="zh-CN" spc="150">
              <a:solidFill>
                <a:srgbClr val="FFFFFF"/>
              </a:solidFill>
              <a:latin typeface="+mj-ea"/>
              <a:ea typeface="+mj-ea"/>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36" name="标题"/>
          <p:cNvSpPr>
            <a:spLocks noGrp="1"/>
          </p:cNvSpPr>
          <p:nvPr>
            <p:ph type="title"/>
            <p:custDataLst>
              <p:tags r:id="rId1"/>
            </p:custDataLst>
          </p:nvPr>
        </p:nvSpPr>
        <p:spPr>
          <a:xfrm>
            <a:off x="996464" y="3446585"/>
            <a:ext cx="8428889" cy="1152000"/>
          </a:xfrm>
        </p:spPr>
        <p:txBody>
          <a:bodyPr>
            <a:normAutofit fontScale="91852"/>
          </a:bodyPr>
          <a:p>
            <a:r>
              <a:rPr altLang="en-US" dirty="0" lang="zh-CN">
                <a:solidFill>
                  <a:schemeClr val="lt1">
                    <a:lumMod val="100000"/>
                  </a:schemeClr>
                </a:solidFill>
              </a:rPr>
              <a:t>2024年电子科技行业工作总结</a:t>
            </a:r>
            <a:endParaRPr altLang="en-US" dirty="0" lang="zh-CN">
              <a:solidFill>
                <a:schemeClr val="lt1">
                  <a:lumMod val="100000"/>
                </a:schemeClr>
              </a:solidFill>
            </a:endParaRPr>
          </a:p>
        </p:txBody>
      </p:sp>
      <p:sp>
        <p:nvSpPr>
          <p:cNvPr id="1049238"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12" name="标题 1"/>
          <p:cNvSpPr>
            <a:spLocks noGrp="1"/>
          </p:cNvSpPr>
          <p:nvPr>
            <p:ph type="title"/>
          </p:nvPr>
        </p:nvSpPr>
        <p:spPr/>
        <p:txBody>
          <a:bodyPr/>
          <a:p>
            <a:r>
              <a:rPr altLang="en-US" lang="zh-CN"/>
              <a:t>行业技术创新与突破</a:t>
            </a:r>
            <a:endParaRPr altLang="en-US" lang="zh-CN"/>
          </a:p>
        </p:txBody>
      </p:sp>
      <p:sp>
        <p:nvSpPr>
          <p:cNvPr id="104931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5G技术的广泛应用</a:t>
            </a:r>
            <a:endParaRPr altLang="en-US" dirty="0" sz="1200" lang="zh-CN" spc="150">
              <a:solidFill>
                <a:schemeClr val="tx1">
                  <a:lumMod val="65000"/>
                  <a:lumOff val="35000"/>
                </a:schemeClr>
              </a:solidFill>
              <a:latin typeface="+mn-ea"/>
              <a:sym typeface="+mn-ea"/>
            </a:endParaRPr>
          </a:p>
        </p:txBody>
      </p:sp>
      <p:sp>
        <p:nvSpPr>
          <p:cNvPr id="104931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人工智能技术的深度融合</a:t>
            </a:r>
            <a:endParaRPr altLang="en-US" dirty="0" sz="1200" lang="zh-CN" spc="150">
              <a:solidFill>
                <a:schemeClr val="tx1">
                  <a:lumMod val="65000"/>
                  <a:lumOff val="35000"/>
                </a:schemeClr>
              </a:solidFill>
              <a:latin typeface="+mn-ea"/>
              <a:sym typeface="+mn-ea"/>
            </a:endParaRPr>
          </a:p>
        </p:txBody>
      </p:sp>
      <p:sp>
        <p:nvSpPr>
          <p:cNvPr id="104931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物联网技术的普及推广</a:t>
            </a:r>
            <a:endParaRPr altLang="en-US" dirty="0" sz="1200" lang="zh-CN" spc="150">
              <a:solidFill>
                <a:schemeClr val="tx1">
                  <a:lumMod val="65000"/>
                  <a:lumOff val="35000"/>
                </a:schemeClr>
              </a:solidFill>
              <a:latin typeface="+mn-ea"/>
              <a:sym typeface="+mn-ea"/>
            </a:endParaRPr>
          </a:p>
        </p:txBody>
      </p:sp>
      <p:sp>
        <p:nvSpPr>
          <p:cNvPr id="104932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区块链技术的安全应用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58" name="标题 1"/>
          <p:cNvSpPr>
            <a:spLocks noGrp="1"/>
          </p:cNvSpPr>
          <p:nvPr>
            <p:ph type="title"/>
          </p:nvPr>
        </p:nvSpPr>
        <p:spPr/>
        <p:txBody>
          <a:bodyPr/>
          <a:p>
            <a:r>
              <a:rPr altLang="en-US" lang="zh-CN"/>
              <a:t>行业应用领域拓展与成果</a:t>
            </a:r>
            <a:endParaRPr altLang="en-US" lang="zh-CN"/>
          </a:p>
        </p:txBody>
      </p:sp>
      <p:sp>
        <p:nvSpPr>
          <p:cNvPr id="1049360" name="正文"/>
          <p:cNvSpPr txBox="1"/>
          <p:nvPr>
            <p:custDataLst>
              <p:tags r:id="rId1"/>
            </p:custDataLst>
          </p:nvPr>
        </p:nvSpPr>
        <p:spPr>
          <a:xfrm>
            <a:off x="2383177"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5G通信领域：5G网络覆盖范围扩大，电子科技行业在5G基站、终端设备等方面取得显著成果</a:t>
            </a:r>
            <a:endParaRPr altLang="en-US" dirty="0" sz="1200" lang="zh-CN" spc="150">
              <a:solidFill>
                <a:schemeClr val="tx1">
                  <a:lumMod val="65000"/>
                  <a:lumOff val="35000"/>
                </a:schemeClr>
              </a:solidFill>
              <a:latin typeface="+mn-ea"/>
              <a:sym typeface="+mn-ea"/>
            </a:endParaRPr>
          </a:p>
        </p:txBody>
      </p:sp>
      <p:sp>
        <p:nvSpPr>
          <p:cNvPr id="1049362" name="正文"/>
          <p:cNvSpPr txBox="1"/>
          <p:nvPr>
            <p:custDataLst>
              <p:tags r:id="rId2"/>
            </p:custDataLst>
          </p:nvPr>
        </p:nvSpPr>
        <p:spPr>
          <a:xfrm>
            <a:off x="2383177"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人工智能领域：电子科技行业在人工智能技术研发、应用等方面取得重要突破，助力智能家居、自动驾驶等领域发展</a:t>
            </a:r>
            <a:endParaRPr altLang="en-US" dirty="0" sz="1200" lang="zh-CN" spc="150">
              <a:solidFill>
                <a:schemeClr val="tx1">
                  <a:lumMod val="65000"/>
                  <a:lumOff val="35000"/>
                </a:schemeClr>
              </a:solidFill>
              <a:latin typeface="+mn-ea"/>
              <a:sym typeface="+mn-ea"/>
            </a:endParaRPr>
          </a:p>
        </p:txBody>
      </p:sp>
      <p:sp>
        <p:nvSpPr>
          <p:cNvPr id="1049364" name="正文"/>
          <p:cNvSpPr txBox="1"/>
          <p:nvPr>
            <p:custDataLst>
              <p:tags r:id="rId3"/>
            </p:custDataLst>
          </p:nvPr>
        </p:nvSpPr>
        <p:spPr>
          <a:xfrm>
            <a:off x="2383177"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物联网领域：电子科技行业在物联网技术研发、应用等方面取得重要进展，推动智能制造、智慧城市等领域发展</a:t>
            </a:r>
            <a:endParaRPr altLang="en-US" dirty="0" sz="1200" lang="zh-CN" spc="150">
              <a:solidFill>
                <a:schemeClr val="tx1">
                  <a:lumMod val="65000"/>
                  <a:lumOff val="35000"/>
                </a:schemeClr>
              </a:solidFill>
              <a:latin typeface="+mn-ea"/>
              <a:sym typeface="+mn-ea"/>
            </a:endParaRPr>
          </a:p>
        </p:txBody>
      </p:sp>
      <p:sp>
        <p:nvSpPr>
          <p:cNvPr id="1049366" name="正文"/>
          <p:cNvSpPr txBox="1"/>
          <p:nvPr>
            <p:custDataLst>
              <p:tags r:id="rId4"/>
            </p:custDataLst>
          </p:nvPr>
        </p:nvSpPr>
        <p:spPr>
          <a:xfrm>
            <a:off x="2383177"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新能源领域：电子科技行业在新能源技术研发、应用等方面取得重要成果，助力可再生能源、新能源汽车等领域发展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04" name="标题 1"/>
          <p:cNvSpPr>
            <a:spLocks noGrp="1"/>
          </p:cNvSpPr>
          <p:nvPr>
            <p:ph type="title"/>
          </p:nvPr>
        </p:nvSpPr>
        <p:spPr/>
        <p:txBody>
          <a:bodyPr/>
          <a:p>
            <a:r>
              <a:rPr altLang="en-US" lang="zh-CN"/>
              <a:t>行业政策法规与标准制定</a:t>
            </a:r>
            <a:endParaRPr altLang="en-US" lang="zh-CN"/>
          </a:p>
        </p:txBody>
      </p:sp>
      <p:sp>
        <p:nvSpPr>
          <p:cNvPr id="104940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政策法规与标准的关系：阐述政策法规与标准制定在推动电子科技行业发展中的相互关系</a:t>
            </a:r>
            <a:endParaRPr altLang="zh-CN" dirty="0" lang="en-US">
              <a:solidFill>
                <a:schemeClr val="dk1">
                  <a:lumMod val="80000"/>
                  <a:lumOff val="20000"/>
                </a:schemeClr>
              </a:solidFill>
              <a:latin typeface="+mn-ea"/>
              <a:sym typeface="+mn-ea"/>
            </a:endParaRPr>
          </a:p>
        </p:txBody>
      </p:sp>
      <p:sp>
        <p:nvSpPr>
          <p:cNvPr id="104941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政策法规：介绍2024年电子科技行业相关的政策法规及其对行业的影响</a:t>
            </a:r>
            <a:endParaRPr altLang="en-US" dirty="0" sz="1600" lang="zh-CN">
              <a:solidFill>
                <a:schemeClr val="dk1">
                  <a:lumMod val="80000"/>
                  <a:lumOff val="20000"/>
                </a:schemeClr>
              </a:solidFill>
              <a:latin typeface="+mn-ea"/>
              <a:sym typeface="+mn-ea"/>
            </a:endParaRPr>
          </a:p>
        </p:txBody>
      </p:sp>
      <p:sp>
        <p:nvSpPr>
          <p:cNvPr id="104942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标准制定：介绍2024年电子科技行业标准制定的情况及其对行业发展的推动作用</a:t>
            </a:r>
            <a:endParaRPr altLang="en-US" dirty="0" sz="1600" lang="zh-CN">
              <a:solidFill>
                <a:schemeClr val="dk1">
                  <a:lumMod val="80000"/>
                  <a:lumOff val="20000"/>
                </a:schemeClr>
              </a:solidFill>
              <a:latin typeface="+mn-ea"/>
              <a:sym typeface="+mn-ea"/>
            </a:endParaRPr>
          </a:p>
        </p:txBody>
      </p:sp>
      <p:sp>
        <p:nvSpPr>
          <p:cNvPr id="104943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未来展望：分析政策法规与标准制定在推动电子科技行业未来发展中的重要性及前景</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474" name="标题 1"/>
          <p:cNvSpPr>
            <a:spLocks noGrp="1"/>
          </p:cNvSpPr>
          <p:nvPr>
            <p:ph type="title"/>
          </p:nvPr>
        </p:nvSpPr>
        <p:spPr/>
        <p:txBody>
          <a:bodyPr/>
          <a:p>
            <a:r>
              <a:rPr altLang="en-US" lang="zh-CN"/>
              <a:t>行业人才培养与引进</a:t>
            </a:r>
            <a:endParaRPr altLang="en-US" lang="zh-CN"/>
          </a:p>
        </p:txBody>
      </p:sp>
      <p:sp>
        <p:nvSpPr>
          <p:cNvPr id="104947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人才储备需求：电子科技行业对高素质、专业化人才的需求不断增长</a:t>
            </a:r>
            <a:endParaRPr altLang="en-US" dirty="0" sz="2000" lang="zh-CN" spc="150">
              <a:solidFill>
                <a:schemeClr val="tx1">
                  <a:lumMod val="75000"/>
                  <a:lumOff val="25000"/>
                </a:schemeClr>
              </a:solidFill>
              <a:latin typeface="+mn-ea"/>
              <a:sym typeface="+mn-ea"/>
            </a:endParaRPr>
          </a:p>
        </p:txBody>
      </p:sp>
      <p:sp>
        <p:nvSpPr>
          <p:cNvPr id="104948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人才培养措施：企业加强内部培训，与高校合作开展定制化人才培养计划</a:t>
            </a:r>
            <a:endParaRPr altLang="en-US" dirty="0" sz="2000" lang="zh-CN" spc="150">
              <a:solidFill>
                <a:schemeClr val="tx1">
                  <a:lumMod val="75000"/>
                  <a:lumOff val="25000"/>
                </a:schemeClr>
              </a:solidFill>
              <a:latin typeface="+mn-ea"/>
              <a:sym typeface="+mn-ea"/>
            </a:endParaRPr>
          </a:p>
        </p:txBody>
      </p:sp>
      <p:sp>
        <p:nvSpPr>
          <p:cNvPr id="104948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人才引进策略：通过招聘、猎头等方式引进国内外优秀人才，提高企业核心竞争力</a:t>
            </a:r>
            <a:endParaRPr altLang="en-US" dirty="0" sz="2000" lang="zh-CN" spc="150">
              <a:solidFill>
                <a:schemeClr val="tx1">
                  <a:lumMod val="75000"/>
                  <a:lumOff val="25000"/>
                </a:schemeClr>
              </a:solidFill>
              <a:latin typeface="+mn-ea"/>
              <a:sym typeface="+mn-ea"/>
            </a:endParaRPr>
          </a:p>
        </p:txBody>
      </p:sp>
      <p:sp>
        <p:nvSpPr>
          <p:cNvPr id="1049492"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9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人才激励机制：建立完善的激励机制，包括薪酬、晋升、奖励等方面，吸引和留住优秀人才</a:t>
            </a:r>
            <a:endParaRPr altLang="en-US" dirty="0" sz="2000" lang="zh-CN" spc="150">
              <a:solidFill>
                <a:schemeClr val="tx1">
                  <a:lumMod val="75000"/>
                  <a:lumOff val="25000"/>
                </a:schemeClr>
              </a:solidFill>
              <a:latin typeface="+mn-ea"/>
              <a:sym typeface="+mn-ea"/>
            </a:endParaRPr>
          </a:p>
        </p:txBody>
      </p:sp>
      <p:sp>
        <p:nvSpPr>
          <p:cNvPr id="104949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53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电子科技行业面临的问题与挑战</a:t>
            </a:r>
            <a:endParaRPr altLang="en-US" dirty="0" lang="zh-CN">
              <a:solidFill>
                <a:schemeClr val="lt1">
                  <a:lumMod val="100000"/>
                </a:schemeClr>
              </a:solidFill>
            </a:endParaRPr>
          </a:p>
        </p:txBody>
      </p:sp>
      <p:sp>
        <p:nvSpPr>
          <p:cNvPr id="1049538"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12" name="标题 1"/>
          <p:cNvSpPr>
            <a:spLocks noGrp="1"/>
          </p:cNvSpPr>
          <p:nvPr>
            <p:ph type="title"/>
          </p:nvPr>
        </p:nvSpPr>
        <p:spPr/>
        <p:txBody>
          <a:bodyPr/>
          <a:p>
            <a:r>
              <a:rPr altLang="en-US" lang="zh-CN"/>
              <a:t>技术创新瓶颈与突破方向</a:t>
            </a:r>
            <a:endParaRPr altLang="en-US" lang="zh-CN"/>
          </a:p>
        </p:txBody>
      </p:sp>
      <p:sp>
        <p:nvSpPr>
          <p:cNvPr id="104961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政策支持：政府对电子科技行业技术创新的扶持政策</a:t>
            </a:r>
            <a:endParaRPr altLang="zh-CN" dirty="0" lang="en-US">
              <a:solidFill>
                <a:schemeClr val="dk1">
                  <a:lumMod val="80000"/>
                  <a:lumOff val="20000"/>
                </a:schemeClr>
              </a:solidFill>
              <a:latin typeface="+mn-ea"/>
              <a:sym typeface="+mn-ea"/>
            </a:endParaRPr>
          </a:p>
        </p:txBody>
      </p:sp>
      <p:sp>
        <p:nvSpPr>
          <p:cNvPr id="104962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技术创新瓶颈：当前电子科技行业面临的技术难题和挑战</a:t>
            </a:r>
            <a:endParaRPr altLang="en-US" dirty="0" lang="zh-CN">
              <a:solidFill>
                <a:schemeClr val="dk1">
                  <a:lumMod val="80000"/>
                  <a:lumOff val="20000"/>
                </a:schemeClr>
              </a:solidFill>
              <a:latin typeface="+mn-ea"/>
              <a:sym typeface="+mn-ea"/>
            </a:endParaRPr>
          </a:p>
        </p:txBody>
      </p:sp>
      <p:sp>
        <p:nvSpPr>
          <p:cNvPr id="104963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3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突破方向：未来电子科技行业技术创新的发展方向和趋势</a:t>
            </a:r>
            <a:endParaRPr altLang="en-US" dirty="0" lang="zh-CN">
              <a:solidFill>
                <a:schemeClr val="dk1">
                  <a:lumMod val="80000"/>
                  <a:lumOff val="20000"/>
                </a:schemeClr>
              </a:solidFill>
              <a:latin typeface="+mn-ea"/>
              <a:sym typeface="+mn-ea"/>
            </a:endParaRPr>
          </a:p>
        </p:txBody>
      </p:sp>
      <p:sp>
        <p:nvSpPr>
          <p:cNvPr id="104963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企业合作：企业间在技术创新方面的合作与交流</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682" name="标题 1"/>
          <p:cNvSpPr>
            <a:spLocks noGrp="1"/>
          </p:cNvSpPr>
          <p:nvPr>
            <p:ph type="title"/>
          </p:nvPr>
        </p:nvSpPr>
        <p:spPr/>
        <p:txBody>
          <a:bodyPr/>
          <a:p>
            <a:r>
              <a:rPr altLang="en-US" lang="zh-CN"/>
              <a:t>市场竞争激烈与应对策略</a:t>
            </a:r>
            <a:endParaRPr altLang="en-US" lang="zh-CN"/>
          </a:p>
        </p:txBody>
      </p:sp>
      <p:sp>
        <p:nvSpPr>
          <p:cNvPr id="1049684"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86"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88"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0"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92"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4"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96"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8"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0"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政策支持：政府加大对电子科技行业的支持力度，推动行业健康发展</a:t>
            </a:r>
            <a:endParaRPr altLang="en-US" dirty="0" sz="2400" lang="zh-CN">
              <a:latin typeface="+mn-ea"/>
              <a:ea typeface="+mn-ea"/>
            </a:endParaRPr>
          </a:p>
        </p:txBody>
      </p:sp>
      <p:sp>
        <p:nvSpPr>
          <p:cNvPr id="1049702"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行业合作：加强行业内部合作，共同应对市场挑战，实现共赢发展</a:t>
            </a:r>
            <a:endParaRPr altLang="en-US" dirty="0" sz="2400" lang="zh-CN">
              <a:latin typeface="+mn-ea"/>
              <a:ea typeface="+mn-ea"/>
            </a:endParaRPr>
          </a:p>
        </p:txBody>
      </p:sp>
      <p:sp>
        <p:nvSpPr>
          <p:cNvPr id="1049704"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市场竞争现状：电子科技行业面临国内外众多企业的竞争，市场份额争夺激烈</a:t>
            </a:r>
            <a:endParaRPr altLang="en-US" dirty="0" sz="2400" lang="zh-CN">
              <a:latin typeface="+mn-ea"/>
              <a:ea typeface="+mn-ea"/>
            </a:endParaRPr>
          </a:p>
        </p:txBody>
      </p:sp>
      <p:sp>
        <p:nvSpPr>
          <p:cNvPr id="1049706"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应对策略：加大技术研发和创新力度，提高产品质量和降低成本，增强品牌影响力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44" name="标题 1"/>
          <p:cNvSpPr>
            <a:spLocks noGrp="1"/>
          </p:cNvSpPr>
          <p:nvPr>
            <p:ph type="title"/>
          </p:nvPr>
        </p:nvSpPr>
        <p:spPr/>
        <p:txBody>
          <a:bodyPr/>
          <a:p>
            <a:r>
              <a:rPr altLang="en-US" lang="zh-CN"/>
              <a:t>政策法规变化与应对措施</a:t>
            </a:r>
            <a:endParaRPr altLang="en-US" lang="zh-CN"/>
          </a:p>
        </p:txBody>
      </p:sp>
      <p:sp>
        <p:nvSpPr>
          <p:cNvPr id="104974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行业影响：阐述政策法规变化对电子科技行业的影响，如市场竞争格局、企业利润等方面</a:t>
            </a:r>
            <a:endParaRPr altLang="zh-CN" dirty="0" lang="en-US">
              <a:solidFill>
                <a:schemeClr val="dk1">
                  <a:lumMod val="80000"/>
                  <a:lumOff val="20000"/>
                </a:schemeClr>
              </a:solidFill>
              <a:latin typeface="+mn-ea"/>
              <a:sym typeface="+mn-ea"/>
            </a:endParaRPr>
          </a:p>
        </p:txBody>
      </p:sp>
      <p:sp>
        <p:nvSpPr>
          <p:cNvPr id="104975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政策法规变化：介绍电子科技行业相关的政策法规变化，如环保政策、技术标准等</a:t>
            </a:r>
            <a:endParaRPr altLang="en-US" dirty="0" lang="zh-CN">
              <a:solidFill>
                <a:schemeClr val="dk1">
                  <a:lumMod val="80000"/>
                  <a:lumOff val="20000"/>
                </a:schemeClr>
              </a:solidFill>
              <a:latin typeface="+mn-ea"/>
              <a:sym typeface="+mn-ea"/>
            </a:endParaRPr>
          </a:p>
        </p:txBody>
      </p:sp>
      <p:sp>
        <p:nvSpPr>
          <p:cNvPr id="104976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应对措施：分析企业如何应对政策法规变化，包括技术研发、生产流程优化等方面</a:t>
            </a:r>
            <a:endParaRPr altLang="en-US" dirty="0" lang="zh-CN">
              <a:solidFill>
                <a:schemeClr val="dk1">
                  <a:lumMod val="80000"/>
                  <a:lumOff val="20000"/>
                </a:schemeClr>
              </a:solidFill>
              <a:latin typeface="+mn-ea"/>
              <a:sym typeface="+mn-ea"/>
            </a:endParaRPr>
          </a:p>
        </p:txBody>
      </p:sp>
      <p:sp>
        <p:nvSpPr>
          <p:cNvPr id="104977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未来趋势：预测政策法规变化的未来趋势，提出企业应对策略和方向</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14" name="标题 1"/>
          <p:cNvSpPr>
            <a:spLocks noGrp="1"/>
          </p:cNvSpPr>
          <p:nvPr>
            <p:ph type="title"/>
          </p:nvPr>
        </p:nvSpPr>
        <p:spPr/>
        <p:txBody>
          <a:bodyPr/>
          <a:p>
            <a:r>
              <a:rPr altLang="en-US" lang="zh-CN"/>
              <a:t>人才短缺与培养机制改革</a:t>
            </a:r>
            <a:endParaRPr altLang="en-US" lang="zh-CN"/>
          </a:p>
        </p:txBody>
      </p:sp>
      <p:sp>
        <p:nvSpPr>
          <p:cNvPr id="104981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1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人才短缺现状：电子科技行业人才需求量大，但供给不足</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2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2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培养机制问题：传统培养方式无法满足行业快速发展需求</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2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3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改革措施：加强校企合作，推动产学研一体化培养模式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3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3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政策支持：政府出台相关政策，鼓励企业加强人才培养</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876"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电子科技行业未来展望</a:t>
            </a:r>
            <a:endParaRPr altLang="en-US" dirty="0" lang="zh-CN">
              <a:solidFill>
                <a:schemeClr val="lt1">
                  <a:lumMod val="100000"/>
                </a:schemeClr>
              </a:solidFill>
            </a:endParaRPr>
          </a:p>
        </p:txBody>
      </p:sp>
      <p:sp>
        <p:nvSpPr>
          <p:cNvPr id="1049878"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52" name="标题 1"/>
          <p:cNvSpPr>
            <a:spLocks noGrp="1"/>
          </p:cNvSpPr>
          <p:nvPr>
            <p:ph type="title"/>
          </p:nvPr>
        </p:nvSpPr>
        <p:spPr/>
        <p:txBody>
          <a:bodyPr/>
          <a:p>
            <a:r>
              <a:rPr altLang="en-US" lang="zh-CN"/>
              <a:t>技术发展趋势与预测</a:t>
            </a:r>
            <a:endParaRPr altLang="en-US" lang="zh-CN"/>
          </a:p>
        </p:txBody>
      </p:sp>
      <p:sp>
        <p:nvSpPr>
          <p:cNvPr id="1049954"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6"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8"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0"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62"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5G与物联网技术：将促进智能家居、智能交通等领域的发展，实现更加智能化的生活和工作环境</a:t>
            </a:r>
            <a:endParaRPr altLang="en-US" sz="1400" lang="zh-CN" spc="150">
              <a:solidFill>
                <a:schemeClr val="tx1"/>
              </a:solidFill>
              <a:effectLst/>
              <a:latin typeface="+mn-ea"/>
              <a:sym typeface="+mn-ea"/>
            </a:endParaRPr>
          </a:p>
        </p:txBody>
      </p:sp>
      <p:sp>
        <p:nvSpPr>
          <p:cNvPr id="1049964"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人工智能与机器学习技术：在电子科技行业的应用将更加广泛，提高生产效率和产品质量</a:t>
            </a:r>
            <a:endParaRPr altLang="en-US" dirty="0" sz="1400" lang="zh-CN" spc="150">
              <a:solidFill>
                <a:schemeClr val="tx1"/>
              </a:solidFill>
              <a:effectLst/>
              <a:latin typeface="+mn-ea"/>
              <a:sym typeface="+mn-ea"/>
            </a:endParaRPr>
          </a:p>
        </p:txBody>
      </p:sp>
      <p:sp>
        <p:nvSpPr>
          <p:cNvPr id="1049966"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区块链技术：将应用于数据安全、数字货币等领域，提高数据的安全性和可信度</a:t>
            </a:r>
            <a:endParaRPr altLang="en-US" sz="1400" lang="zh-CN" spc="150">
              <a:solidFill>
                <a:schemeClr val="tx1"/>
              </a:solidFill>
              <a:effectLst/>
              <a:latin typeface="+mn-ea"/>
              <a:sym typeface="+mn-ea"/>
            </a:endParaRPr>
          </a:p>
        </p:txBody>
      </p:sp>
      <p:sp>
        <p:nvSpPr>
          <p:cNvPr id="1049968"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虚拟现实与增强现实技术：将应用于教育、娱乐、医疗等领域，提供更加沉浸式和交互式的体验</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06" name="标题 1"/>
          <p:cNvSpPr>
            <a:spLocks noGrp="1"/>
          </p:cNvSpPr>
          <p:nvPr>
            <p:ph type="title"/>
          </p:nvPr>
        </p:nvSpPr>
        <p:spPr/>
        <p:txBody>
          <a:bodyPr/>
          <a:p>
            <a:r>
              <a:rPr altLang="en-US" lang="zh-CN"/>
              <a:t>应用领域拓展与前景展望</a:t>
            </a:r>
            <a:endParaRPr altLang="en-US" lang="zh-CN"/>
          </a:p>
        </p:txBody>
      </p:sp>
      <p:sp>
        <p:nvSpPr>
          <p:cNvPr id="1050008"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0"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12"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4"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6"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8"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20"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2"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24"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电子科技行业在智能家居、智能制造等领域的创新发展</a:t>
            </a:r>
            <a:endParaRPr altLang="en-US" dirty="0" sz="2400" lang="zh-CN">
              <a:latin typeface="+mn-ea"/>
              <a:ea typeface="+mn-ea"/>
            </a:endParaRPr>
          </a:p>
        </p:txBody>
      </p:sp>
      <p:sp>
        <p:nvSpPr>
          <p:cNvPr id="1050026"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电子科技行业在环保、节能等领域的贡献与前景</a:t>
            </a:r>
            <a:endParaRPr altLang="en-US" dirty="0" sz="2400" lang="zh-CN">
              <a:latin typeface="+mn-ea"/>
              <a:ea typeface="+mn-ea"/>
            </a:endParaRPr>
          </a:p>
        </p:txBody>
      </p:sp>
      <p:sp>
        <p:nvSpPr>
          <p:cNvPr id="1050028"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5G、物联网、人工智能等技术的融合应用</a:t>
            </a:r>
            <a:endParaRPr altLang="en-US" dirty="0" sz="2400" lang="zh-CN">
              <a:latin typeface="+mn-ea"/>
              <a:ea typeface="+mn-ea"/>
            </a:endParaRPr>
          </a:p>
        </p:txBody>
      </p:sp>
      <p:sp>
        <p:nvSpPr>
          <p:cNvPr id="1050030"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电子科技行业在医疗、交通、教育等领域的拓展</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068" name="标题 1"/>
          <p:cNvSpPr>
            <a:spLocks noGrp="1"/>
          </p:cNvSpPr>
          <p:nvPr>
            <p:ph type="title"/>
          </p:nvPr>
        </p:nvSpPr>
        <p:spPr/>
        <p:txBody>
          <a:bodyPr/>
          <a:p>
            <a:r>
              <a:rPr altLang="en-US" lang="zh-CN"/>
              <a:t>政策法规变化趋势与影响分析</a:t>
            </a:r>
            <a:endParaRPr altLang="en-US" lang="zh-CN"/>
          </a:p>
        </p:txBody>
      </p:sp>
      <p:sp>
        <p:nvSpPr>
          <p:cNvPr id="1050070"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72"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74"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76"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78"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0"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82"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84"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6"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88"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90"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92"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4"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6"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98"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00"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02"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04"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06"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政策法规变化趋势：政策法规对电子科技行业的影响和推动作用</a:t>
            </a:r>
            <a:endParaRPr altLang="en-US" dirty="0" sz="1200" lang="zh-CN" spc="150">
              <a:solidFill>
                <a:schemeClr val="tx1">
                  <a:lumMod val="65000"/>
                  <a:lumOff val="35000"/>
                </a:schemeClr>
              </a:solidFill>
              <a:latin typeface="+mn-ea"/>
              <a:sym typeface="+mn-ea"/>
            </a:endParaRPr>
          </a:p>
        </p:txBody>
      </p:sp>
      <p:sp>
        <p:nvSpPr>
          <p:cNvPr id="1050108"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未来展望：政策法规变化趋势对电子科技行业未来发展的影响和预测</a:t>
            </a:r>
            <a:endParaRPr altLang="en-US" dirty="0" sz="1200" lang="zh-CN" spc="150">
              <a:solidFill>
                <a:schemeClr val="tx1">
                  <a:lumMod val="65000"/>
                  <a:lumOff val="35000"/>
                </a:schemeClr>
              </a:solidFill>
              <a:latin typeface="+mn-ea"/>
              <a:sym typeface="+mn-ea"/>
            </a:endParaRPr>
          </a:p>
        </p:txBody>
      </p:sp>
      <p:sp>
        <p:nvSpPr>
          <p:cNvPr id="1050110"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行业应对策略：企业如何应对政策法规变化，调整经营策略</a:t>
            </a:r>
            <a:endParaRPr altLang="en-US" dirty="0" sz="1200" lang="zh-CN" spc="150">
              <a:solidFill>
                <a:schemeClr val="tx1">
                  <a:lumMod val="65000"/>
                  <a:lumOff val="35000"/>
                </a:schemeClr>
              </a:solidFill>
              <a:latin typeface="+mn-ea"/>
              <a:sym typeface="+mn-ea"/>
            </a:endParaRPr>
          </a:p>
        </p:txBody>
      </p:sp>
      <p:sp>
        <p:nvSpPr>
          <p:cNvPr id="1050112"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政策法规对行业发展的影响：政策法规对电子科技行业发展的促进和限制作用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50" name="标题 1"/>
          <p:cNvSpPr>
            <a:spLocks noGrp="1"/>
          </p:cNvSpPr>
          <p:nvPr>
            <p:ph type="title"/>
          </p:nvPr>
        </p:nvSpPr>
        <p:spPr/>
        <p:txBody>
          <a:bodyPr/>
          <a:p>
            <a:r>
              <a:rPr altLang="en-US" lang="zh-CN"/>
              <a:t>人才培养与引进策略建议</a:t>
            </a:r>
            <a:endParaRPr altLang="en-US" lang="zh-CN"/>
          </a:p>
        </p:txBody>
      </p:sp>
      <p:sp>
        <p:nvSpPr>
          <p:cNvPr id="1050152"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54"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56" name="TextBox 2"/>
          <p:cNvSpPr txBox="1"/>
          <p:nvPr>
            <p:custDataLst>
              <p:tags r:id="rId3"/>
            </p:custDataLst>
          </p:nvPr>
        </p:nvSpPr>
        <p:spPr>
          <a:xfrm>
            <a:off x="708596" y="3030566"/>
            <a:ext cx="2303661" cy="186018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建立完善的人才培养机制：通过内部培训、外部进修等方式，提高员工的专业技能和综合素质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58"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60"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62" name="TextBox 2"/>
          <p:cNvSpPr txBox="1"/>
          <p:nvPr>
            <p:custDataLst>
              <p:tags r:id="rId6"/>
            </p:custDataLst>
          </p:nvPr>
        </p:nvSpPr>
        <p:spPr>
          <a:xfrm>
            <a:off x="3536878" y="3030566"/>
            <a:ext cx="2303661" cy="186018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引进优秀人才：通过招聘、猎头等方式，吸引更多的优秀人才加入公司，提高公司的核心竞争力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64"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66"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68"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建立激励机制：通过设立奖金、晋升机会等方式，激励员工积极工作，提高工作效率和质量</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70"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2"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4"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加强企业文化建设：通过举办文化活动、加强员工关怀等方式，增强员工的归属感和凝聚力</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212"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结论与建议</a:t>
            </a:r>
            <a:endParaRPr altLang="en-US" dirty="0" lang="zh-CN">
              <a:solidFill>
                <a:schemeClr val="lt1">
                  <a:lumMod val="100000"/>
                </a:schemeClr>
              </a:solidFill>
            </a:endParaRPr>
          </a:p>
        </p:txBody>
      </p:sp>
      <p:sp>
        <p:nvSpPr>
          <p:cNvPr id="1050214"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288" name="标题 1"/>
          <p:cNvSpPr>
            <a:spLocks noGrp="1"/>
          </p:cNvSpPr>
          <p:nvPr>
            <p:ph type="title"/>
          </p:nvPr>
        </p:nvSpPr>
        <p:spPr/>
        <p:txBody>
          <a:bodyPr/>
          <a:p>
            <a:r>
              <a:rPr altLang="en-US" lang="zh-CN"/>
              <a:t>对电子科技行业的总结评价</a:t>
            </a:r>
            <a:endParaRPr altLang="en-US" lang="zh-CN"/>
          </a:p>
        </p:txBody>
      </p:sp>
      <p:sp>
        <p:nvSpPr>
          <p:cNvPr id="105029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产业链不断完善，形成完整的生态系统</a:t>
            </a:r>
            <a:endParaRPr altLang="zh-CN" dirty="0" lang="en-US">
              <a:solidFill>
                <a:schemeClr val="dk1">
                  <a:lumMod val="80000"/>
                  <a:lumOff val="20000"/>
                </a:schemeClr>
              </a:solidFill>
              <a:latin typeface="+mn-ea"/>
              <a:sym typeface="+mn-ea"/>
            </a:endParaRPr>
          </a:p>
        </p:txBody>
      </p:sp>
      <p:sp>
        <p:nvSpPr>
          <p:cNvPr id="105029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行业规模不断扩大，成为经济增长的重要引擎</a:t>
            </a:r>
            <a:endParaRPr altLang="en-US" dirty="0" lang="zh-CN">
              <a:solidFill>
                <a:schemeClr val="dk1">
                  <a:lumMod val="80000"/>
                  <a:lumOff val="20000"/>
                </a:schemeClr>
              </a:solidFill>
              <a:latin typeface="+mn-ea"/>
              <a:sym typeface="+mn-ea"/>
            </a:endParaRPr>
          </a:p>
        </p:txBody>
      </p:sp>
      <p:sp>
        <p:nvSpPr>
          <p:cNvPr id="105030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技术创新不断涌现，推动行业快速发展</a:t>
            </a:r>
            <a:endParaRPr altLang="en-US" dirty="0" lang="zh-CN">
              <a:solidFill>
                <a:schemeClr val="dk1">
                  <a:lumMod val="80000"/>
                  <a:lumOff val="20000"/>
                </a:schemeClr>
              </a:solidFill>
              <a:latin typeface="+mn-ea"/>
              <a:sym typeface="+mn-ea"/>
            </a:endParaRPr>
          </a:p>
        </p:txBody>
      </p:sp>
      <p:sp>
        <p:nvSpPr>
          <p:cNvPr id="105031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国际化程度不断提高，全球竞争力不断提升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58" name="标题 1"/>
          <p:cNvSpPr>
            <a:spLocks noGrp="1"/>
          </p:cNvSpPr>
          <p:nvPr>
            <p:ph type="title"/>
          </p:nvPr>
        </p:nvSpPr>
        <p:spPr/>
        <p:txBody>
          <a:bodyPr/>
          <a:p>
            <a:r>
              <a:rPr altLang="en-US" lang="zh-CN"/>
              <a:t>对未来发展的建议与展望</a:t>
            </a:r>
            <a:endParaRPr altLang="en-US" lang="zh-CN"/>
          </a:p>
        </p:txBody>
      </p:sp>
      <p:sp>
        <p:nvSpPr>
          <p:cNvPr id="1050360"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62"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64"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66"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68"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推动产业升级和转型，拓展新的应用领域</a:t>
            </a:r>
            <a:endParaRPr altLang="en-US" sz="1400" lang="zh-CN" spc="150">
              <a:solidFill>
                <a:schemeClr val="tx1"/>
              </a:solidFill>
              <a:effectLst/>
              <a:latin typeface="+mn-ea"/>
              <a:sym typeface="+mn-ea"/>
            </a:endParaRPr>
          </a:p>
        </p:txBody>
      </p:sp>
      <p:sp>
        <p:nvSpPr>
          <p:cNvPr id="1050370"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加强技术研发和创新，提高核心竞争力</a:t>
            </a:r>
            <a:endParaRPr altLang="en-US" dirty="0" sz="1400" lang="zh-CN" spc="150">
              <a:solidFill>
                <a:schemeClr val="tx1"/>
              </a:solidFill>
              <a:effectLst/>
              <a:latin typeface="+mn-ea"/>
              <a:sym typeface="+mn-ea"/>
            </a:endParaRPr>
          </a:p>
        </p:txBody>
      </p:sp>
      <p:sp>
        <p:nvSpPr>
          <p:cNvPr id="1050372"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加强人才培养和引进，提高行业整体素质</a:t>
            </a:r>
            <a:endParaRPr altLang="en-US" sz="1400" lang="zh-CN" spc="150">
              <a:solidFill>
                <a:schemeClr val="tx1"/>
              </a:solidFill>
              <a:effectLst/>
              <a:latin typeface="+mn-ea"/>
              <a:sym typeface="+mn-ea"/>
            </a:endParaRPr>
          </a:p>
        </p:txBody>
      </p:sp>
      <p:sp>
        <p:nvSpPr>
          <p:cNvPr id="1050374"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加强国际合作与交流，推动全球电子科技发展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412"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414" name="副标题"/>
          <p:cNvSpPr>
            <a:spLocks noGrp="1"/>
          </p:cNvSpPr>
          <p:nvPr>
            <p:ph type="subTitle" idx="1"/>
            <p:custDataLst>
              <p:tags r:id="rId2"/>
            </p:custDataLst>
          </p:nvPr>
        </p:nvSpPr>
        <p:spPr>
          <a:xfrm>
            <a:off x="556847" y="3822506"/>
            <a:ext cx="10515000" cy="972000"/>
          </a:xfrm>
        </p:spPr>
        <p:txBody>
          <a:bodyPr/>
          <a:p>
            <a:r>
              <a:rPr altLang="zh-CN" dirty="0" lang="en-US" err="1"/>
              <a:t>xxx,a</a:t>
            </a:r>
            <a:r>
              <a:rPr altLang="zh-CN" dirty="0" lang="en-US"/>
              <a:t> click to unlimited possibilities</a:t>
            </a:r>
            <a:endParaRPr altLang="zh-CN" dirty="0" lang="en-US"/>
          </a:p>
        </p:txBody>
      </p:sp>
      <p:sp>
        <p:nvSpPr>
          <p:cNvPr id="1050416"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
        <p:nvSpPr>
          <p:cNvPr id="1050418"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5*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5*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5*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VALUE" val="12"/>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5*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5*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5*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5*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5*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5*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5*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5*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5*l_h_a*1_4_1"/>
  <p:tag name="KSO_WM_TEMPLATE_CATEGORY" val="diagram"/>
  <p:tag name="KSO_WM_TEMPLATE_INDEX" val="20231366"/>
  <p:tag name="KSO_WM_UNIT_LAYERLEVEL" val="1_1_1"/>
  <p:tag name="KSO_WM_TAG_VERSION" val="3.0"/>
  <p:tag name="KSO_WM_DIAGRAM_VERSION" val="3"/>
  <p:tag name="KSO_WM_DIAGRAM_COLOR_TEXT_CAN_REMOVE" val="n"/>
  <p:tag name="KSO_WM_UNIT_VALUE" val="12"/>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66_5*l_h_i*1_5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9"/>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9,&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66_5*l_h_i*1_5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9"/>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231366_5*l_h_a*1_5_1"/>
  <p:tag name="KSO_WM_TEMPLATE_CATEGORY" val="diagram"/>
  <p:tag name="KSO_WM_TEMPLATE_INDEX" val="20231366"/>
  <p:tag name="KSO_WM_UNIT_LAYERLEVEL" val="1_1_1"/>
  <p:tag name="KSO_WM_TAG_VERSION" val="3.0"/>
  <p:tag name="KSO_WM_DIAGRAM_VERSION" val="3"/>
  <p:tag name="KSO_WM_DIAGRAM_COLOR_TEXT_CAN_REMOVE" val="n"/>
  <p:tag name="KSO_WM_UNIT_VALUE" val="12"/>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66_5*l_h_i*1_6_2"/>
  <p:tag name="KSO_WM_TEMPLATE_CATEGORY" val="diagram"/>
  <p:tag name="KSO_WM_TEMPLATE_INDEX" val="20231366"/>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10,&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66_5*l_h_i*1_6_1"/>
  <p:tag name="KSO_WM_TEMPLATE_CATEGORY" val="diagram"/>
  <p:tag name="KSO_WM_TEMPLATE_INDEX" val="20231366"/>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6_1"/>
  <p:tag name="KSO_WM_UNIT_ID" val="diagram20231366_5*l_h_a*1_6_1"/>
  <p:tag name="KSO_WM_TEMPLATE_CATEGORY" val="diagram"/>
  <p:tag name="KSO_WM_TEMPLATE_INDEX" val="20231366"/>
  <p:tag name="KSO_WM_UNIT_LAYERLEVEL" val="1_1_1"/>
  <p:tag name="KSO_WM_TAG_VERSION" val="3.0"/>
  <p:tag name="KSO_WM_BEAUTIFY_FLAG" val="#wm#"/>
  <p:tag name="KSO_WM_DIAGRAM_VERSION" val="3"/>
  <p:tag name="KSO_WM_DIAGRAM_COLOR_TEXT_CAN_REMOVE" val="n"/>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7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12.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7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35.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64.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2023-12-17T10:28:07Z</dcterms:created>
  <dcterms:modified xsi:type="dcterms:W3CDTF">2023-12-17T10:28:07Z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4cdbe97567d1416ab088ca35afef9633_21</vt:lpwstr>
  </property>
</Properties>
</file>