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60" r:id="rId1"/>
    <p:sldMasterId id="2147484597" r:id="rId2"/>
  </p:sldMasterIdLst>
  <p:notesMasterIdLst>
    <p:notesMasterId r:id="rId3"/>
  </p:notesMasterIdLst>
  <p:sldIdLst>
    <p:sldId id="731" r:id="rId4"/>
    <p:sldId id="736" r:id="rId5"/>
    <p:sldId id="741" r:id="rId6"/>
    <p:sldId id="746" r:id="rId7"/>
    <p:sldId id="753" r:id="rId9"/>
    <p:sldId id="756" r:id="rId10"/>
    <p:sldId id="759" r:id="rId11"/>
    <p:sldId id="763" r:id="rId12"/>
    <p:sldId id="770" r:id="rId14"/>
    <p:sldId id="773" r:id="rId15"/>
    <p:sldId id="776" r:id="rId16"/>
    <p:sldId id="779" r:id="rId17"/>
    <p:sldId id="783" r:id="rId18"/>
    <p:sldId id="790" r:id="rId20"/>
    <p:sldId id="793" r:id="rId21"/>
    <p:sldId id="796" r:id="rId22"/>
    <p:sldId id="800" r:id="rId23"/>
    <p:sldId id="807" r:id="rId25"/>
    <p:sldId id="810" r:id="rId26"/>
    <p:sldId id="813" r:id="rId27"/>
    <p:sldId id="816" r:id="rId28"/>
    <p:sldId id="820" r:id="rId29"/>
    <p:sldId id="827" r:id="rId31"/>
    <p:sldId id="830" r:id="rId32"/>
    <p:sldId id="834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61" r:id="rId1"/>
    <p:sldLayoutId id="2147484562" r:id="rId2"/>
    <p:sldLayoutId id="2147484563" r:id="rId3"/>
    <p:sldLayoutId id="2147484564" r:id="rId4"/>
    <p:sldLayoutId id="2147484565" r:id="rId5"/>
    <p:sldLayoutId id="2147484566" r:id="rId6"/>
    <p:sldLayoutId id="2147484567" r:id="rId7"/>
    <p:sldLayoutId id="2147484568" r:id="rId8"/>
    <p:sldLayoutId id="2147484569" r:id="rId9"/>
    <p:sldLayoutId id="2147484570" r:id="rId10"/>
    <p:sldLayoutId id="214748457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98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2024年证券工作总结与展望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证券市场概述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2024年证券工作总结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证券市场存在的问题与挑战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2025年证券市场展望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证券市场概述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证券市场定义</a:t>
            </a:r>
            <a:endParaRPr altLang="en-US" lang="zh-CN"/>
          </a:p>
        </p:txBody>
      </p:sp>
      <p:sp>
        <p:nvSpPr>
          <p:cNvPr id="10489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0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证券市场的定义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6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证券市场的分类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证券市场的参与者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证券市场的功能与作用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证券市场发展历程</a:t>
            </a:r>
            <a:endParaRPr altLang="en-US" lang="zh-CN"/>
          </a:p>
        </p:txBody>
      </p:sp>
      <p:sp>
        <p:nvSpPr>
          <p:cNvPr id="1049016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证券市场的起源和早期发展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22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证券市场的形成和发展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28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证券市场的成熟和规范化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034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证券市场的创新和变革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证券市场重要性</a:t>
            </a:r>
            <a:endParaRPr altLang="en-US" lang="zh-CN"/>
          </a:p>
        </p:txBody>
      </p:sp>
      <p:sp>
        <p:nvSpPr>
          <p:cNvPr id="104907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资源配置：引导资金流向优质企业，优化资源配置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融资渠道：为企业提供融资渠道，促进经济发展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价格发现：通过市场供求关系，形成合理的证券价格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风险管理：提供多样化的投资工具，帮助投资者分散风险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2024年证券工作总结</a:t>
            </a:r>
            <a:endParaRPr altLang="en-US" lang="zh-CN"/>
          </a:p>
        </p:txBody>
      </p:sp>
      <p:sp>
        <p:nvSpPr>
          <p:cNvPr id="104914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证券市场运行情况</a:t>
            </a:r>
            <a:endParaRPr altLang="en-US" lang="zh-CN"/>
          </a:p>
        </p:txBody>
      </p:sp>
      <p:sp>
        <p:nvSpPr>
          <p:cNvPr id="104920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债券市场表现及特点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期货、期权等衍生品市场表现及特点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2024年证券市场整体运行情况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股票市场表现及特点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证券公司业绩表现</a:t>
            </a:r>
            <a:endParaRPr altLang="en-US" lang="zh-CN"/>
          </a:p>
        </p:txBody>
      </p:sp>
      <p:sp>
        <p:nvSpPr>
          <p:cNvPr id="104926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证券公司业绩与市场表现分析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证券公司整体业绩概述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证券公司业绩亮点与不足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证券公司业绩与行业发展趋势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证券市场监管情况</a:t>
            </a:r>
            <a:endParaRPr altLang="en-US" lang="zh-CN"/>
          </a:p>
        </p:txBody>
      </p:sp>
      <p:sp>
        <p:nvSpPr>
          <p:cNvPr id="104931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监管政策：概述2024年证券市场的监管政策及其变化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监管机构：介绍2024年证券市场的监管机构及其职责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监管效果：分析2024年证券市场监管的效果及存在的问题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未来展望：对2024年证券市场监管的未来发展进行展望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证券市场创新情况</a:t>
            </a:r>
            <a:endParaRPr altLang="en-US" lang="zh-CN"/>
          </a:p>
        </p:txBody>
      </p:sp>
      <p:sp>
        <p:nvSpPr>
          <p:cNvPr id="1049362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4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4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6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2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证券市场创新概述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2024年证券市场创新技术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8"/>
            </p:custDataLst>
          </p:nvPr>
        </p:nvSpPr>
        <p:spPr>
          <a:xfrm>
            <a:off x="7063330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2024年证券市场创新产品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9"/>
            </p:custDataLst>
          </p:nvPr>
        </p:nvSpPr>
        <p:spPr>
          <a:xfrm>
            <a:off x="2964336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2024年证券市场创新政策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证券市场存在的问题与挑战</a:t>
            </a:r>
            <a:endParaRPr altLang="en-US" lang="zh-CN"/>
          </a:p>
        </p:txBody>
      </p:sp>
      <p:sp>
        <p:nvSpPr>
          <p:cNvPr id="104944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证券市场存在的问题</a:t>
            </a:r>
            <a:endParaRPr altLang="en-US" lang="zh-CN"/>
          </a:p>
        </p:txBody>
      </p:sp>
      <p:sp>
        <p:nvSpPr>
          <p:cNvPr id="10495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证券市场监管不力：监管机构对证券市场的监管存在漏洞，导致市场存在不规范行为。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投资者结构不合理：目前证券市场以散户为主，机构投资者比例较低，市场波动较大。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法律法规不完善：证券市场的法律法规体系尚不完善，存在法律漏洞和监管空白。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信息披露不透明：部分上市公司信息披露不充分，投资者难以了解公司的真实情况。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证券市场面临的挑战</a:t>
            </a:r>
            <a:endParaRPr altLang="en-US" lang="zh-CN"/>
          </a:p>
        </p:txBody>
      </p:sp>
      <p:sp>
        <p:nvSpPr>
          <p:cNvPr id="1049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市场竞争激烈：随着金融市场的不断开放，证券公司数量不断增加，市场竞争日益激烈。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技术创新：随着互联网技术的发展，证券市场需要不断适应新的技术环境，提高交易效率和安全性。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投资者素质参差不齐：投资者素质参差不齐，需要加强投资者教育和保护。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监管政策变化：监管政策的变化对证券市场的影响非常大，需要不断适应新的监管要求。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证券市场风险分析</a:t>
            </a:r>
            <a:endParaRPr altLang="en-US" lang="zh-CN"/>
          </a:p>
        </p:txBody>
      </p:sp>
      <p:sp>
        <p:nvSpPr>
          <p:cNvPr id="104965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流动性风险：由于市场交易不活跃导致证券持有人无法及时卖出证券的风险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市场风险：由于市场波动导致证券价格波动的风险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信用风险：由于债务人违约导致证券持有人无法收回本金的风险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法律风险：由于法律变化或监管政策调整导致证券持有人面临损失的风险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2025年证券市场展望</a:t>
            </a:r>
            <a:endParaRPr altLang="en-US" lang="zh-CN"/>
          </a:p>
        </p:txBody>
      </p:sp>
      <p:sp>
        <p:nvSpPr>
          <p:cNvPr id="104971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证券市场发展趋势预测</a:t>
            </a:r>
            <a:endParaRPr altLang="en-US" lang="zh-CN"/>
          </a:p>
        </p:txBody>
      </p:sp>
      <p:sp>
        <p:nvSpPr>
          <p:cNvPr id="1049782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市场规模持续扩大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88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0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行业集中度提高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794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6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创新业务模式涌现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00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2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国际化程度提升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证券公司业绩预期</a:t>
            </a:r>
            <a:endParaRPr altLang="en-US" lang="zh-CN"/>
          </a:p>
        </p:txBody>
      </p:sp>
      <p:sp>
        <p:nvSpPr>
          <p:cNvPr id="104984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风险管理：加强风险管理，确保业务稳健发展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国际化进程：加快国际化进程，拓展海外市场，提高国际竞争力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业绩增长：随着市场环境的改善，证券公司业绩有望实现稳步增长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6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业务创新：加大业务创新力度，拓展新的业务领域，提高盈利能力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证券市场监管政策展望</a:t>
            </a:r>
            <a:endParaRPr altLang="en-US" lang="zh-CN"/>
          </a:p>
        </p:txBody>
      </p:sp>
      <p:sp>
        <p:nvSpPr>
          <p:cNvPr id="104989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加强对证券市场的监管力度，提高市场透明度和公正性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推动证券市场法制建设，完善相关法律法规和规章制度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加强证券市场基础设施建设，提高市场运行效率和安全性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加强对投资者的保护，提高投资者信心和满意度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证券市场创新方向预测</a:t>
            </a:r>
            <a:endParaRPr altLang="en-US" lang="zh-CN"/>
          </a:p>
        </p:txBody>
      </p:sp>
      <p:sp>
        <p:nvSpPr>
          <p:cNvPr id="1049940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2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4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数字化转型：利用大数据、人工智能等技术提升证券市场的交易效率和风险管理能力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8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0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区块链技术应用：探索区块链技术在证券发行、交易、清算等方面的应用，提高市场透明度和效率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4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绿色金融发展：推动绿色金融产品和服务创新，支持可持续发展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2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跨境合作与监管：加强国际间的证券市场合作和监管，促进全球资本市场的稳定和发展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99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对2024年证券工作的总结评价</a:t>
            </a:r>
            <a:endParaRPr altLang="en-US" lang="zh-CN"/>
          </a:p>
        </p:txBody>
      </p:sp>
      <p:sp>
        <p:nvSpPr>
          <p:cNvPr id="105006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证券公司业务创新及成果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2024年证券市场表现及特点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证券行业发展趋势及挑战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监管政策对证券市场的影响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对2025年证券市场的展望和建议</a:t>
            </a:r>
            <a:endParaRPr altLang="en-US" lang="zh-CN"/>
          </a:p>
        </p:txBody>
      </p:sp>
      <p:sp>
        <p:nvSpPr>
          <p:cNvPr id="10501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市场规模将继续扩大，投资者数量也将增加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监管政策将更加完善，市场规范程度将提高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创新业务将不断涌现，为市场带来新的活力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投资者教育和保护工作将得到进一步加强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18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5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7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1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34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34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2023-12-17T08:49:25Z</dcterms:created>
  <dcterms:modified xsi:type="dcterms:W3CDTF">2023-12-17T08:49:25Z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756895f296b943589d820ccf9e3ab04a_21</vt:lpwstr>
  </property>
</Properties>
</file>