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gif" ContentType="image/gif"/>
  <Default Extension="wav" ContentType="audio/x-wav"/>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7.6-->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72" r:id="rId3"/>
    <p:sldId id="275" r:id="rId4"/>
    <p:sldId id="278" r:id="rId5"/>
    <p:sldId id="281" r:id="rId6"/>
    <p:sldId id="284" r:id="rId7"/>
    <p:sldId id="287" r:id="rId8"/>
    <p:sldId id="290" r:id="rId9"/>
    <p:sldId id="293" r:id="rId10"/>
    <p:sldId id="296" r:id="rId11"/>
    <p:sldId id="299" r:id="rId12"/>
    <p:sldId id="302" r:id="rId13"/>
    <p:sldId id="305" r:id="rId14"/>
    <p:sldId id="308" r:id="rId15"/>
    <p:sldId id="311" r:id="rId16"/>
    <p:sldId id="314" r:id="rId17"/>
    <p:sldId id="317" r:id="rId18"/>
    <p:sldId id="320" r:id="rId19"/>
    <p:sldId id="323" r:id="rId20"/>
    <p:sldId id="326" r:id="rId21"/>
    <p:sldId id="329" r:id="rId22"/>
    <p:sldId id="332" r:id="rId23"/>
    <p:sldId id="335" r:id="rId24"/>
    <p:sldId id="338" r:id="rId25"/>
    <p:sldId id="341" r:id="rId26"/>
    <p:sldId id="344" r:id="rId27"/>
    <p:sldId id="347" r:id="rId28"/>
    <p:sldId id="350" r:id="rId29"/>
    <p:sldId id="353" r:id="rId30"/>
    <p:sldId id="356" r:id="rId31"/>
    <p:sldId id="359" r:id="rId32"/>
    <p:sldId id="362" r:id="rId33"/>
    <p:sldId id="365" r:id="rId34"/>
    <p:sldId id="368" r:id="rId35"/>
    <p:sldId id="371" r:id="rId36"/>
    <p:sldId id="374" r:id="rId37"/>
    <p:sldId id="377" r:id="rId38"/>
    <p:sldId id="380" r:id="rId39"/>
    <p:sldId id="383" r:id="rId40"/>
    <p:sldId id="386" r:id="rId41"/>
    <p:sldId id="389" r:id="rId42"/>
    <p:sldId id="392" r:id="rId43"/>
    <p:sldId id="395" r:id="rId44"/>
    <p:sldId id="398" r:id="rId45"/>
    <p:sldId id="401" r:id="rId46"/>
    <p:sldId id="404" r:id="rId47"/>
    <p:sldId id="407" r:id="rId48"/>
    <p:sldId id="410" r:id="rId49"/>
    <p:sldId id="413" r:id="rId50"/>
  </p:sldIdLst>
  <p:sldSz cx="12192000" cy="6858000"/>
  <p:notesSz cx="6858000" cy="9144000"/>
  <p:custDataLst>
    <p:tags r:id="rId51"/>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59"/>
    <a:srgbClr val="1405D1"/>
    <a:srgbClr val="202E4A"/>
    <a:srgbClr val="FF7124"/>
    <a:srgbClr val="EF7509"/>
    <a:srgbClr val="8CC5B1"/>
    <a:srgbClr val="68BC9E"/>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lastCol>
    <a:firstCol>
      <a:tcTxStyle b="on"/>
    </a:firstCol>
    <a:lastRow>
      <a:tcTxStyle b="on"/>
      <a:tcStyle>
        <a:tcBdr>
          <a:top>
            <a:ln w="25400" cmpd="sng">
              <a:solidFill>
                <a:schemeClr val="accent5"/>
              </a:solidFill>
            </a:ln>
          </a:top>
        </a:tcBdr>
        <a:fill>
          <a:solidFill>
            <a:schemeClr val="accent5">
              <a:tint val="20000"/>
            </a:schemeClr>
          </a:solidFill>
        </a:fill>
      </a:tcStyle>
    </a:lastRow>
    <a:firstRow>
      <a:tcTxStyle b="on"/>
      <a:tcStyle>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939"/>
    <p:restoredTop sz="94676"/>
  </p:normalViewPr>
  <p:slideViewPr>
    <p:cSldViewPr snapToGrid="0" showGuides="1">
      <p:cViewPr>
        <p:scale>
          <a:sx n="70" d="100"/>
          <a:sy n="70" d="100"/>
        </p:scale>
        <p:origin x="2100" y="984"/>
      </p:cViewPr>
      <p:guideLst>
        <p:guide orient="horz" pos="2173"/>
        <p:guide pos="3836"/>
      </p:guideLst>
    </p:cSldViewPr>
  </p:slideViewPr>
  <p:notesTextViewPr>
    <p:cViewPr>
      <p:scale>
        <a:sx n="1" d="1"/>
        <a:sy n="1" d="1"/>
      </p:scale>
      <p:origin x="0" y="0"/>
    </p:cViewPr>
  </p:notesTextViewPr>
  <p:sorterViewPr showFormatting="0">
    <p:cViewPr varScale="1">
      <p:scale>
        <a:sx n="100" d="100"/>
        <a:sy n="100" d="100"/>
      </p:scale>
      <p:origin x="0" y="0"/>
    </p:cViewPr>
  </p:sorterViewPr>
  <p:notesViewPr>
    <p:cSldViewPr>
      <p:cViewPr>
        <p:scale>
          <a:sx n="1" d="100"/>
          <a:sy n="1" d="100"/>
        </p:scale>
        <p:origin x="0" y="0"/>
      </p:cViewPr>
    </p:cSldViewPr>
  </p:notesViewPr>
  <p:gridSpacing cx="72005" cy="72005"/>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 Type="http://schemas.openxmlformats.org/officeDocument/2006/relationships/slide" Target="slides/slide2.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 Type="http://schemas.openxmlformats.org/officeDocument/2006/relationships/slide" Target="slides/slide3.xml" /><Relationship Id="rId50" Type="http://schemas.openxmlformats.org/officeDocument/2006/relationships/slide" Target="slides/slide48.xml" /><Relationship Id="rId51" Type="http://schemas.openxmlformats.org/officeDocument/2006/relationships/tags" Target="tags/tag1.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heme" Target="theme/theme1.xml" /><Relationship Id="rId55" Type="http://schemas.openxmlformats.org/officeDocument/2006/relationships/tableStyles" Target="tableStyles.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0" hangingPunct="0">
              <a:buFontTx/>
              <a:buNone/>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FAE1C94-68AE-4C4D-B303-6922BB66EEB0}" type="slidenum">
              <a:rPr kumimoji="0"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rPr>
              <a:t/>
            </a:fld>
            <a:endParaRPr kumimoji="0" lang="zh-CN" altLang="en-US" sz="1200"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空白">
    <p:bg>
      <p:bgPr>
        <a:solidFill>
          <a:schemeClr val="accent1">
            <a:lumMod val="40000"/>
            <a:lumOff val="60000"/>
          </a:schemeClr>
        </a:solidFill>
        <a:effectLst/>
      </p:bgPr>
    </p:bg>
    <p:spTree>
      <p:nvGrpSpPr>
        <p:cNvPr id="1" name=""/>
        <p:cNvGrpSpPr/>
        <p:nvPr/>
      </p:nvGrpSpPr>
      <p:grpSpPr>
        <a:xfrm>
          <a:off x="0" y="0"/>
          <a:ext cx="0" cy="0"/>
        </a:xfrm>
      </p:grpSpPr>
      <p:sp>
        <p:nvSpPr>
          <p:cNvPr id="2" name="矩形 1"/>
          <p:cNvSpPr/>
          <p:nvPr userDrawn="1"/>
        </p:nvSpPr>
        <p:spPr>
          <a:xfrm>
            <a:off x="135890" y="107950"/>
            <a:ext cx="11920220" cy="66421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solidFill>
          <a:schemeClr val="bg1"/>
        </a:solidFill>
        <a:effectLst/>
      </p:bgPr>
    </p:bg>
    <p:spTree>
      <p:nvGrpSpPr>
        <p:cNvPr id="1" name=""/>
        <p:cNvGrpSpPr/>
        <p:nvPr/>
      </p:nvGrpSpPr>
      <p:grpSpPr/>
      <p:grpSp>
        <p:nvGrpSpPr>
          <p:cNvPr id="1026" name="组合 3"/>
          <p:cNvGrpSpPr/>
          <p:nvPr userDrawn="1"/>
        </p:nvGrpSpPr>
        <p:grpSpPr>
          <a:xfrm>
            <a:off x="0" y="0"/>
            <a:ext cx="12192000" cy="6858000"/>
            <a:chExt cx="12192001" cy="6837402"/>
          </a:xfrm>
        </p:grpSpPr>
        <p:sp>
          <p:nvSpPr>
            <p:cNvPr id="8" name="矩形 7"/>
            <p:cNvSpPr/>
            <p:nvPr/>
          </p:nvSpPr>
          <p:spPr>
            <a:xfrm>
              <a:off x="0" y="2988198"/>
              <a:ext cx="12192001" cy="38492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grpSp>
          <p:nvGrpSpPr>
            <p:cNvPr id="1028" name="组合 2"/>
            <p:cNvGrpSpPr/>
            <p:nvPr/>
          </p:nvGrpSpPr>
          <p:grpSpPr>
            <a:xfrm>
              <a:off x="0" y="0"/>
              <a:ext cx="12192000" cy="6608763"/>
              <a:chExt cx="12192000" cy="6608763"/>
            </a:xfrm>
          </p:grpSpPr>
          <p:sp>
            <p:nvSpPr>
              <p:cNvPr id="10" name="矩形 9"/>
              <p:cNvSpPr/>
              <p:nvPr/>
            </p:nvSpPr>
            <p:spPr>
              <a:xfrm>
                <a:off x="0" y="0"/>
                <a:ext cx="12192001" cy="3535823"/>
              </a:xfrm>
              <a:prstGeom prst="rect">
                <a:avLst/>
              </a:prstGeom>
              <a:solidFill>
                <a:srgbClr val="0094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1" name="圆角矩形 1"/>
              <p:cNvSpPr/>
              <p:nvPr/>
            </p:nvSpPr>
            <p:spPr>
              <a:xfrm>
                <a:off x="234950" y="216835"/>
                <a:ext cx="11722101" cy="6392654"/>
              </a:xfrm>
              <a:prstGeom prst="roundRect">
                <a:avLst>
                  <a:gd name="adj" fmla="val 1474"/>
                </a:avLst>
              </a:prstGeom>
              <a:blipFill dpi="0" rotWithShape="1">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sp>
            <p:nvSpPr>
              <p:cNvPr id="12" name="圆角矩形 1"/>
              <p:cNvSpPr/>
              <p:nvPr/>
            </p:nvSpPr>
            <p:spPr>
              <a:xfrm>
                <a:off x="384175" y="375108"/>
                <a:ext cx="11423651" cy="6077691"/>
              </a:xfrm>
              <a:prstGeom prst="roundRect">
                <a:avLst>
                  <a:gd name="adj" fmla="val 1474"/>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prstClr val="black"/>
                  </a:solidFill>
                  <a:effectLst/>
                  <a:uLnTx/>
                  <a:uFillTx/>
                  <a:latin typeface="+mn-lt"/>
                  <a:ea typeface="+mn-ea"/>
                  <a:cs typeface="+mn-ea"/>
                  <a:sym typeface="+mn-lt"/>
                </a:endParaRPr>
              </a:p>
            </p:txBody>
          </p:sp>
        </p:grpSp>
      </p:grpSp>
    </p:spTree>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7330" indent="-22733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530" indent="-22733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7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9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6130" indent="-22733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hyperlink" Target="&#21335;&#26497;.mp4" TargetMode="External" /><Relationship Id="rId4" Type="http://schemas.openxmlformats.org/officeDocument/2006/relationships/image" Target="../media/image3.gif" /><Relationship Id="rId5"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audio" Target="../media/media1.wav"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image" Target="../media/image3.gif"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1.png" /><Relationship Id="rId3" Type="http://schemas.openxmlformats.org/officeDocument/2006/relationships/hyperlink" Target="&#20255;&#22823;&#30340;&#24754;&#21095;%20&#31867;&#25991;&#38405;&#35835;.pdf" TargetMode="Externa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2.png" /><Relationship Id="rId3" Type="http://schemas.openxmlformats.org/officeDocument/2006/relationships/hyperlink" Target="&#12298;&#20255;&#22823;&#30340;&#24754;&#21095;&#12299;&#35838;&#21518;&#20064;&#39064;&#21442;&#32771;&#31572;&#26696;.doc" TargetMode="Externa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8194" name="组合 5"/>
          <p:cNvGrpSpPr/>
          <p:nvPr/>
        </p:nvGrpSpPr>
        <p:grpSpPr>
          <a:xfrm>
            <a:off x="80435" y="266700"/>
            <a:ext cx="3210983" cy="814918"/>
            <a:chOff x="6757439" y="2105903"/>
            <a:chExt cx="2451950" cy="654102"/>
          </a:xfrm>
        </p:grpSpPr>
        <p:sp>
          <p:nvSpPr>
            <p:cNvPr id="7"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8"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8195"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新课导入</a:t>
            </a:r>
          </a:p>
        </p:txBody>
      </p:sp>
      <p:pic>
        <p:nvPicPr>
          <p:cNvPr id="5123" name="图片 2">
            <a:hlinkClick r:id="rId3" action="ppaction://hlinkfile"/>
          </p:cNvPr>
          <p:cNvPicPr>
            <a:picLocks noChangeAspect="1"/>
          </p:cNvPicPr>
          <p:nvPr/>
        </p:nvPicPr>
        <p:blipFill>
          <a:blip r:embed="rId2"/>
          <a:stretch>
            <a:fillRect/>
          </a:stretch>
        </p:blipFill>
        <p:spPr bwMode="auto">
          <a:xfrm>
            <a:off x="1492327" y="1444411"/>
            <a:ext cx="8235950" cy="42735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7" name="图片 22">
            <a:hlinkClick r:id="rId3" action="ppaction://hlinkfile"/>
          </p:cNvPr>
          <p:cNvPicPr>
            <a:picLocks noChangeAspect="1"/>
          </p:cNvPicPr>
          <p:nvPr/>
        </p:nvPicPr>
        <p:blipFill>
          <a:blip r:embed="rId4"/>
          <a:stretch>
            <a:fillRect/>
          </a:stretch>
        </p:blipFill>
        <p:spPr>
          <a:xfrm>
            <a:off x="8627533" y="4900084"/>
            <a:ext cx="891117" cy="895349"/>
          </a:xfrm>
          <a:prstGeom prst="rect">
            <a:avLst/>
          </a:prstGeom>
          <a:noFill/>
          <a:ln w="9525">
            <a:noFill/>
          </a:ln>
        </p:spPr>
      </p:pic>
      <p:pic>
        <p:nvPicPr>
          <p:cNvPr id="8198" name="图片 8"/>
          <p:cNvPicPr>
            <a:picLocks noChangeAspect="1"/>
          </p:cNvPicPr>
          <p:nvPr/>
        </p:nvPicPr>
        <p:blipFill>
          <a:blip r:embed="rId5"/>
          <a:srcRect l="36806" t="74619" r="33562" b="-1031"/>
          <a:stretch>
            <a:fillRect/>
          </a:stretch>
        </p:blipFill>
        <p:spPr>
          <a:xfrm>
            <a:off x="196851" y="3943351"/>
            <a:ext cx="3155949" cy="2810933"/>
          </a:xfrm>
          <a:prstGeom prst="rect">
            <a:avLst/>
          </a:prstGeom>
          <a:noFill/>
          <a:ln w="9525">
            <a:noFill/>
          </a:ln>
        </p:spPr>
      </p:pic>
      <p:sp>
        <p:nvSpPr>
          <p:cNvPr id="8199" name="TextBox 4"/>
          <p:cNvSpPr txBox="1"/>
          <p:nvPr/>
        </p:nvSpPr>
        <p:spPr>
          <a:xfrm>
            <a:off x="882651" y="4900084"/>
            <a:ext cx="2137833" cy="721783"/>
          </a:xfrm>
          <a:prstGeom prst="rect">
            <a:avLst/>
          </a:prstGeom>
          <a:noFill/>
          <a:ln w="9525">
            <a:noFill/>
          </a:ln>
        </p:spPr>
        <p:txBody>
          <a:bodyPr>
            <a:spAutoFit/>
          </a:bodyPr>
          <a:lstStyle>
            <a:defPPr>
              <a:defRPr lang="zh-CN"/>
            </a:defPPr>
          </a:lstStyle>
          <a:p>
            <a:pPr algn="ctr" eaLnBrk="1" hangingPunct="1">
              <a:lnSpc>
                <a:spcPct val="120000"/>
              </a:lnSpc>
            </a:pPr>
            <a:r>
              <a:rPr lang="zh-CN" altLang="en-US" sz="3733" b="1">
                <a:latin typeface="楷体" panose="02010609060101010101" pitchFamily="49" charset="-122"/>
                <a:ea typeface="楷体" panose="02010609060101010101" pitchFamily="49" charset="-122"/>
              </a:rPr>
              <a:t>南 极</a:t>
            </a: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218" name="TextBox 4"/>
          <p:cNvSpPr txBox="1"/>
          <p:nvPr/>
        </p:nvSpPr>
        <p:spPr>
          <a:xfrm>
            <a:off x="1799167" y="4155018"/>
            <a:ext cx="5204884" cy="1202267"/>
          </a:xfrm>
          <a:prstGeom prst="rect">
            <a:avLst/>
          </a:prstGeom>
          <a:noFill/>
          <a:ln w="12700">
            <a:noFill/>
          </a:ln>
        </p:spPr>
        <p:txBody>
          <a:bodyPr/>
          <a:lstStyle>
            <a:defPPr>
              <a:defRPr lang="zh-CN"/>
            </a:defPPr>
          </a:lstStyle>
          <a:p>
            <a:pPr algn="ctr" eaLnBrk="1" hangingPunct="1"/>
            <a:r>
              <a:rPr lang="en-US" altLang="zh-CN" sz="5867" b="1">
                <a:latin typeface="楷体" panose="02010609060101010101" pitchFamily="49" charset="-122"/>
                <a:ea typeface="楷体" panose="02010609060101010101" pitchFamily="49" charset="-122"/>
              </a:rPr>
              <a:t>22 </a:t>
            </a:r>
            <a:r>
              <a:rPr lang="zh-CN" altLang="en-US" sz="5867" b="1">
                <a:latin typeface="楷体" panose="02010609060101010101" pitchFamily="49" charset="-122"/>
                <a:ea typeface="楷体" panose="02010609060101010101" pitchFamily="49" charset="-122"/>
              </a:rPr>
              <a:t>伟大的悲剧</a:t>
            </a:r>
          </a:p>
        </p:txBody>
      </p:sp>
      <p:pic>
        <p:nvPicPr>
          <p:cNvPr id="9219" name="图片 1"/>
          <p:cNvPicPr>
            <a:picLocks noChangeAspect="1"/>
          </p:cNvPicPr>
          <p:nvPr/>
        </p:nvPicPr>
        <p:blipFill>
          <a:blip r:embed="rId2"/>
          <a:srcRect l="34929"/>
          <a:stretch>
            <a:fillRect/>
          </a:stretch>
        </p:blipFill>
        <p:spPr>
          <a:xfrm>
            <a:off x="321733" y="78317"/>
            <a:ext cx="3278718" cy="649816"/>
          </a:xfrm>
          <a:prstGeom prst="rect">
            <a:avLst/>
          </a:prstGeom>
          <a:noFill/>
          <a:ln w="9525">
            <a:noFill/>
          </a:ln>
        </p:spPr>
      </p:pic>
    </p:spTree>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242" name="TextBox 4"/>
          <p:cNvSpPr txBox="1"/>
          <p:nvPr/>
        </p:nvSpPr>
        <p:spPr>
          <a:xfrm>
            <a:off x="412750" y="1172636"/>
            <a:ext cx="11366500" cy="5079852"/>
          </a:xfrm>
          <a:prstGeom prst="rect">
            <a:avLst/>
          </a:prstGeom>
          <a:noFill/>
          <a:ln w="9525">
            <a:noFill/>
          </a:ln>
        </p:spPr>
        <p:txBody>
          <a:bodyPr>
            <a:spAutoFit/>
          </a:bodyPr>
          <a:lstStyle>
            <a:defPPr>
              <a:defRPr lang="zh-CN"/>
            </a:defPPr>
          </a:lstStyle>
          <a:p>
            <a:pPr marL="383540" indent="-383540" eaLnBrk="1" latinLnBrk="1" hangingPunct="1">
              <a:lnSpc>
                <a:spcPct val="120000"/>
              </a:lnSpc>
              <a:spcBef>
                <a:spcPts val="800"/>
              </a:spcBef>
            </a:pPr>
            <a:r>
              <a:rPr lang="en-US" altLang="zh-CN" sz="3200" b="1">
                <a:latin typeface="楷体" panose="02010609060101010101" pitchFamily="49" charset="-122"/>
                <a:ea typeface="楷体" panose="02010609060101010101" pitchFamily="49" charset="-122"/>
              </a:rPr>
              <a:t>1.</a:t>
            </a:r>
            <a:r>
              <a:rPr lang="zh-CN" altLang="en-US" sz="3200" b="1">
                <a:latin typeface="楷体" panose="02010609060101010101" pitchFamily="49" charset="-122"/>
                <a:ea typeface="楷体" panose="02010609060101010101" pitchFamily="49" charset="-122"/>
              </a:rPr>
              <a:t>了解作者及传记文学的特点，积累“拽”“凛冽”“姗姗来迟”“海市蜃楼”等常考字词。</a:t>
            </a:r>
          </a:p>
          <a:p>
            <a:pPr marL="383540" indent="-383540" eaLnBrk="1" latinLnBrk="1" hangingPunct="1">
              <a:lnSpc>
                <a:spcPct val="120000"/>
              </a:lnSpc>
              <a:spcBef>
                <a:spcPts val="800"/>
              </a:spcBef>
            </a:pPr>
            <a:r>
              <a:rPr lang="en-US" altLang="zh-CN" sz="3200" b="1">
                <a:latin typeface="楷体" panose="02010609060101010101" pitchFamily="49" charset="-122"/>
                <a:ea typeface="楷体" panose="02010609060101010101" pitchFamily="49" charset="-122"/>
              </a:rPr>
              <a:t>2.</a:t>
            </a:r>
            <a:r>
              <a:rPr lang="zh-CN" altLang="en-US" sz="3200" b="1">
                <a:latin typeface="楷体" panose="02010609060101010101" pitchFamily="49" charset="-122"/>
                <a:ea typeface="楷体" panose="02010609060101010101" pitchFamily="49" charset="-122"/>
              </a:rPr>
              <a:t>学习浏览的阅读方式，提高自己的阅读速度；概括内容要点，厘清故事情节</a:t>
            </a:r>
            <a:r>
              <a:rPr lang="zh-CN" altLang="en-US" sz="3200" b="1">
                <a:solidFill>
                  <a:srgbClr val="FF0000"/>
                </a:solidFill>
                <a:latin typeface="楷体" panose="02010609060101010101" pitchFamily="49" charset="-122"/>
                <a:ea typeface="楷体" panose="02010609060101010101" pitchFamily="49" charset="-122"/>
              </a:rPr>
              <a:t>（重点）</a:t>
            </a:r>
          </a:p>
          <a:p>
            <a:pPr marL="383540" indent="-383540" eaLnBrk="1" latinLnBrk="1" hangingPunct="1">
              <a:lnSpc>
                <a:spcPct val="120000"/>
              </a:lnSpc>
              <a:spcBef>
                <a:spcPts val="800"/>
              </a:spcBef>
            </a:pPr>
            <a:r>
              <a:rPr lang="en-US" altLang="zh-CN" sz="3200" b="1">
                <a:latin typeface="楷体" panose="02010609060101010101" pitchFamily="49" charset="-122"/>
                <a:ea typeface="楷体" panose="02010609060101010101" pitchFamily="49" charset="-122"/>
              </a:rPr>
              <a:t>3.</a:t>
            </a:r>
            <a:r>
              <a:rPr lang="zh-CN" altLang="en-US" sz="3200" b="1">
                <a:latin typeface="楷体" panose="02010609060101010101" pitchFamily="49" charset="-122"/>
                <a:ea typeface="楷体" panose="02010609060101010101" pitchFamily="49" charset="-122"/>
              </a:rPr>
              <a:t>把握作者表达的思想感情，体会“伟大的悲剧”的含义。</a:t>
            </a:r>
            <a:r>
              <a:rPr lang="zh-CN" altLang="en-US" sz="3200" b="1">
                <a:solidFill>
                  <a:srgbClr val="FF0000"/>
                </a:solidFill>
                <a:latin typeface="楷体" panose="02010609060101010101" pitchFamily="49" charset="-122"/>
                <a:ea typeface="楷体" panose="02010609060101010101" pitchFamily="49" charset="-122"/>
              </a:rPr>
              <a:t>（难点）</a:t>
            </a:r>
          </a:p>
          <a:p>
            <a:pPr marL="383540" indent="-383540" eaLnBrk="1" latinLnBrk="1" hangingPunct="1">
              <a:lnSpc>
                <a:spcPct val="120000"/>
              </a:lnSpc>
              <a:spcBef>
                <a:spcPts val="800"/>
              </a:spcBef>
            </a:pPr>
            <a:r>
              <a:rPr lang="en-US" altLang="zh-CN" sz="3200" b="1">
                <a:latin typeface="楷体" panose="02010609060101010101" pitchFamily="49" charset="-122"/>
                <a:ea typeface="楷体" panose="02010609060101010101" pitchFamily="49" charset="-122"/>
              </a:rPr>
              <a:t>4.</a:t>
            </a:r>
            <a:r>
              <a:rPr lang="zh-CN" altLang="en-US" sz="3200" b="1">
                <a:latin typeface="楷体" panose="02010609060101010101" pitchFamily="49" charset="-122"/>
                <a:ea typeface="楷体" panose="02010609060101010101" pitchFamily="49" charset="-122"/>
              </a:rPr>
              <a:t>理解课文所表现的人物崇高的精神品质，以及人类探求未知的科学精神。</a:t>
            </a:r>
            <a:r>
              <a:rPr lang="zh-CN" altLang="en-US" sz="3200" b="1">
                <a:solidFill>
                  <a:srgbClr val="FF0000"/>
                </a:solidFill>
                <a:latin typeface="楷体" panose="02010609060101010101" pitchFamily="49" charset="-122"/>
                <a:ea typeface="楷体" panose="02010609060101010101" pitchFamily="49" charset="-122"/>
              </a:rPr>
              <a:t>（重点）</a:t>
            </a:r>
            <a:endParaRPr lang="en-US" altLang="zh-CN" sz="3200" b="1">
              <a:solidFill>
                <a:srgbClr val="FF0000"/>
              </a:solidFill>
              <a:latin typeface="楷体" panose="02010609060101010101" pitchFamily="49" charset="-122"/>
              <a:ea typeface="楷体" panose="02010609060101010101" pitchFamily="49" charset="-122"/>
            </a:endParaRPr>
          </a:p>
        </p:txBody>
      </p:sp>
      <p:grpSp>
        <p:nvGrpSpPr>
          <p:cNvPr id="10243" name="组合 3"/>
          <p:cNvGrpSpPr/>
          <p:nvPr/>
        </p:nvGrpSpPr>
        <p:grpSpPr>
          <a:xfrm>
            <a:off x="80435" y="266700"/>
            <a:ext cx="3210983" cy="814918"/>
            <a:chOff x="6757439" y="2105903"/>
            <a:chExt cx="2451950" cy="654102"/>
          </a:xfrm>
        </p:grpSpPr>
        <p:sp>
          <p:nvSpPr>
            <p:cNvPr id="5"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6"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10244"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学习目标</a:t>
            </a: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Box 4"/>
          <p:cNvSpPr txBox="1"/>
          <p:nvPr/>
        </p:nvSpPr>
        <p:spPr>
          <a:xfrm>
            <a:off x="3681763" y="1674951"/>
            <a:ext cx="7988300" cy="4168065"/>
          </a:xfrm>
          <a:prstGeom prst="rect">
            <a:avLst/>
          </a:prstGeom>
          <a:noFill/>
          <a:ln w="9525">
            <a:noFill/>
          </a:ln>
        </p:spPr>
        <p:txBody>
          <a:bodyPr>
            <a:spAutoFit/>
          </a:bodyPr>
          <a:lstStyle>
            <a:defPPr>
              <a:defRPr lang="zh-CN"/>
            </a:defPPr>
          </a:lstStyle>
          <a:p>
            <a:pPr eaLnBrk="1" hangingPunct="1">
              <a:lnSpc>
                <a:spcPct val="120000"/>
              </a:lnSpc>
            </a:pPr>
            <a:r>
              <a:rPr lang="zh-CN" altLang="en-US" sz="3733" b="1">
                <a:latin typeface="楷体" panose="02010609060101010101" pitchFamily="49" charset="-122"/>
                <a:ea typeface="楷体" panose="02010609060101010101" pitchFamily="49" charset="-122"/>
              </a:rPr>
              <a:t>    茨威格（</a:t>
            </a:r>
            <a:r>
              <a:rPr lang="en-US" altLang="zh-CN" sz="3733" b="1">
                <a:latin typeface="楷体" panose="02010609060101010101" pitchFamily="49" charset="-122"/>
                <a:ea typeface="楷体" panose="02010609060101010101" pitchFamily="49" charset="-122"/>
              </a:rPr>
              <a:t>1881—1942</a:t>
            </a:r>
            <a:r>
              <a:rPr lang="zh-CN" altLang="en-US" sz="3733" b="1">
                <a:latin typeface="楷体" panose="02010609060101010101" pitchFamily="49" charset="-122"/>
                <a:ea typeface="楷体" panose="02010609060101010101" pitchFamily="49" charset="-122"/>
              </a:rPr>
              <a:t>），</a:t>
            </a:r>
            <a:r>
              <a:rPr lang="zh-CN" altLang="en-US" sz="3733" b="1">
                <a:solidFill>
                  <a:srgbClr val="FF0000"/>
                </a:solidFill>
                <a:latin typeface="楷体" panose="02010609060101010101" pitchFamily="49" charset="-122"/>
                <a:ea typeface="楷体" panose="02010609060101010101" pitchFamily="49" charset="-122"/>
              </a:rPr>
              <a:t>奥地利作家</a:t>
            </a:r>
            <a:r>
              <a:rPr lang="zh-CN" altLang="en-US" sz="3733" b="1">
                <a:latin typeface="楷体" panose="02010609060101010101" pitchFamily="49" charset="-122"/>
                <a:ea typeface="楷体" panose="02010609060101010101" pitchFamily="49" charset="-122"/>
              </a:rPr>
              <a:t>。他的主要成就体现在传记文学和小说创作方面。他的传记作品不拘泥于史实，着重表现人物性格。代表作有小说</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象棋的故事</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、传记</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三大师</a:t>
            </a:r>
            <a:r>
              <a:rPr lang="en-US" altLang="zh-CN" sz="3733" b="1">
                <a:latin typeface="楷体" panose="02010609060101010101" pitchFamily="49" charset="-122"/>
                <a:ea typeface="楷体" panose="02010609060101010101" pitchFamily="49" charset="-122"/>
              </a:rPr>
              <a:t>》</a:t>
            </a:r>
            <a:r>
              <a:rPr lang="zh-CN" altLang="en-US" sz="3733" b="1">
                <a:latin typeface="楷体" panose="02010609060101010101" pitchFamily="49" charset="-122"/>
                <a:ea typeface="楷体" panose="02010609060101010101" pitchFamily="49" charset="-122"/>
              </a:rPr>
              <a:t>等。</a:t>
            </a:r>
          </a:p>
        </p:txBody>
      </p:sp>
      <p:pic>
        <p:nvPicPr>
          <p:cNvPr id="11267" name="图片 1"/>
          <p:cNvPicPr>
            <a:picLocks noChangeAspect="1"/>
          </p:cNvPicPr>
          <p:nvPr/>
        </p:nvPicPr>
        <p:blipFill>
          <a:blip r:embed="rId2"/>
          <a:stretch>
            <a:fillRect/>
          </a:stretch>
        </p:blipFill>
        <p:spPr>
          <a:xfrm>
            <a:off x="632884" y="1877484"/>
            <a:ext cx="2601383" cy="3272367"/>
          </a:xfrm>
          <a:prstGeom prst="rect">
            <a:avLst/>
          </a:prstGeom>
          <a:noFill/>
          <a:ln w="9525">
            <a:noFill/>
          </a:ln>
        </p:spPr>
      </p:pic>
      <p:grpSp>
        <p:nvGrpSpPr>
          <p:cNvPr id="11270" name="组合 6"/>
          <p:cNvGrpSpPr/>
          <p:nvPr/>
        </p:nvGrpSpPr>
        <p:grpSpPr>
          <a:xfrm>
            <a:off x="80435" y="266700"/>
            <a:ext cx="3210983" cy="814918"/>
            <a:chOff x="6757439" y="2105903"/>
            <a:chExt cx="2451950" cy="654102"/>
          </a:xfrm>
        </p:grpSpPr>
        <p:sp>
          <p:nvSpPr>
            <p:cNvPr id="8"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9"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11271"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作者简介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12290" name="组合 3"/>
          <p:cNvGrpSpPr/>
          <p:nvPr/>
        </p:nvGrpSpPr>
        <p:grpSpPr>
          <a:xfrm>
            <a:off x="427567" y="1214966"/>
            <a:ext cx="1428751" cy="880533"/>
            <a:chOff x="548375" y="1215037"/>
            <a:chExt cx="1429408" cy="880167"/>
          </a:xfrm>
        </p:grpSpPr>
        <p:sp>
          <p:nvSpPr>
            <p:cNvPr id="5" name="矩形标注 4"/>
            <p:cNvSpPr/>
            <p:nvPr/>
          </p:nvSpPr>
          <p:spPr>
            <a:xfrm>
              <a:off x="548375" y="1348332"/>
              <a:ext cx="1429408" cy="746872"/>
            </a:xfrm>
            <a:prstGeom prst="wedgeRectCallout">
              <a:avLst>
                <a:gd name="adj1" fmla="val 67402"/>
                <a:gd name="adj2" fmla="val -11029"/>
              </a:avLst>
            </a:prstGeom>
            <a:gradFill>
              <a:gsLst>
                <a:gs pos="0">
                  <a:srgbClr val="91CEE3"/>
                </a:gs>
                <a:gs pos="100000">
                  <a:srgbClr val="92BAE7"/>
                </a:gs>
                <a:gs pos="73000">
                  <a:srgbClr val="92BFE7"/>
                </a:gs>
              </a:gsLst>
              <a:lin ang="5400000" scaled="1"/>
            </a:gra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2303" name="Text Box 2"/>
            <p:cNvSpPr txBox="1"/>
            <p:nvPr/>
          </p:nvSpPr>
          <p:spPr>
            <a:xfrm>
              <a:off x="608394" y="1215037"/>
              <a:ext cx="1309369" cy="861775"/>
            </a:xfrm>
            <a:prstGeom prst="rect">
              <a:avLst/>
            </a:prstGeom>
            <a:noFill/>
            <a:ln w="9525">
              <a:noFill/>
            </a:ln>
          </p:spPr>
          <p:txBody>
            <a:bodyPr anchor="ctr" anchorCtr="0">
              <a:spAutoFit/>
            </a:bodyPr>
            <a:lstStyle>
              <a:defPPr>
                <a:defRPr lang="zh-CN"/>
              </a:defPPr>
            </a:lstStyle>
            <a:p>
              <a:pPr algn="ctr" hangingPunct="1">
                <a:lnSpc>
                  <a:spcPct val="150000"/>
                </a:lnSpc>
              </a:pPr>
              <a:r>
                <a:rPr lang="zh-CN" altLang="en-US" sz="3200" b="1">
                  <a:latin typeface="楷体" panose="02010609060101010101" pitchFamily="49" charset="-122"/>
                  <a:ea typeface="楷体" panose="02010609060101010101" pitchFamily="49" charset="-122"/>
                </a:rPr>
                <a:t>出处</a:t>
              </a:r>
            </a:p>
          </p:txBody>
        </p:sp>
      </p:grpSp>
      <p:sp>
        <p:nvSpPr>
          <p:cNvPr id="7" name="Text Box 2"/>
          <p:cNvSpPr txBox="1">
            <a:spLocks noChangeArrowheads="1"/>
          </p:cNvSpPr>
          <p:nvPr/>
        </p:nvSpPr>
        <p:spPr bwMode="auto">
          <a:xfrm>
            <a:off x="2129367" y="1238251"/>
            <a:ext cx="9647767" cy="884767"/>
          </a:xfrm>
          <a:prstGeom prst="rect">
            <a:avLst/>
          </a:prstGeom>
          <a:noFill/>
          <a:ln w="9525">
            <a:solidFill>
              <a:schemeClr val="tx1">
                <a:lumMod val="95000"/>
                <a:lumOff val="5000"/>
              </a:schemeClr>
            </a:solidFill>
            <a:miter lim="800000"/>
          </a:ln>
        </p:spPr>
        <p:txBody>
          <a:bodyPr anchor="ct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1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本文节选自</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夺取南极的斗争</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人类的群星闪耀</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时</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，生活</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读书</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新知三联书店</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1986</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年版）。舒昌善</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译。</a:t>
            </a:r>
            <a:endPar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endParaRPr>
          </a:p>
        </p:txBody>
      </p:sp>
      <p:sp>
        <p:nvSpPr>
          <p:cNvPr id="9" name="矩形标注 8"/>
          <p:cNvSpPr/>
          <p:nvPr/>
        </p:nvSpPr>
        <p:spPr bwMode="auto">
          <a:xfrm>
            <a:off x="427567" y="3278718"/>
            <a:ext cx="1428751" cy="747184"/>
          </a:xfrm>
          <a:prstGeom prst="wedgeRectCallout">
            <a:avLst>
              <a:gd name="adj1" fmla="val 67402"/>
              <a:gd name="adj2" fmla="val -11029"/>
            </a:avLst>
          </a:prstGeom>
          <a:gradFill>
            <a:gsLst>
              <a:gs pos="0">
                <a:srgbClr val="91CEE3"/>
              </a:gs>
              <a:gs pos="100000">
                <a:srgbClr val="92BAE7"/>
              </a:gs>
              <a:gs pos="73000">
                <a:srgbClr val="92BFE7"/>
              </a:gs>
            </a:gsLst>
            <a:lin ang="5400000" scaled="1"/>
          </a:gra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2293" name="Text Box 2"/>
          <p:cNvSpPr txBox="1"/>
          <p:nvPr/>
        </p:nvSpPr>
        <p:spPr>
          <a:xfrm>
            <a:off x="427567" y="3202518"/>
            <a:ext cx="1308100" cy="747183"/>
          </a:xfrm>
          <a:prstGeom prst="rect">
            <a:avLst/>
          </a:prstGeom>
          <a:noFill/>
          <a:ln w="9525">
            <a:noFill/>
          </a:ln>
        </p:spPr>
        <p:txBody>
          <a:bodyPr anchor="ctr" anchorCtr="0">
            <a:spAutoFit/>
          </a:bodyPr>
          <a:lstStyle>
            <a:defPPr>
              <a:defRPr lang="zh-CN"/>
            </a:defPPr>
          </a:lstStyle>
          <a:p>
            <a:pPr algn="ctr" hangingPunct="1">
              <a:lnSpc>
                <a:spcPct val="150000"/>
              </a:lnSpc>
            </a:pPr>
            <a:r>
              <a:rPr lang="zh-CN" altLang="en-US" sz="3200" b="1">
                <a:latin typeface="楷体" panose="02010609060101010101" pitchFamily="49" charset="-122"/>
                <a:ea typeface="楷体" panose="02010609060101010101" pitchFamily="49" charset="-122"/>
              </a:rPr>
              <a:t>事件</a:t>
            </a:r>
          </a:p>
        </p:txBody>
      </p:sp>
      <p:sp>
        <p:nvSpPr>
          <p:cNvPr id="11" name="Text Box 2"/>
          <p:cNvSpPr txBox="1">
            <a:spLocks noChangeArrowheads="1"/>
          </p:cNvSpPr>
          <p:nvPr/>
        </p:nvSpPr>
        <p:spPr bwMode="auto">
          <a:xfrm>
            <a:off x="2129367" y="2397852"/>
            <a:ext cx="9647767" cy="2511029"/>
          </a:xfrm>
          <a:prstGeom prst="rect">
            <a:avLst/>
          </a:prstGeom>
          <a:noFill/>
          <a:ln w="9525">
            <a:solidFill>
              <a:schemeClr val="tx1">
                <a:lumMod val="95000"/>
                <a:lumOff val="5000"/>
              </a:schemeClr>
            </a:solidFill>
            <a:miter lim="800000"/>
          </a:ln>
        </p:spPr>
        <p:txBody>
          <a:bodyPr anchor="ct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10000"/>
              </a:lnSpc>
              <a:defRPr/>
            </a:pP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1910</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年</a:t>
            </a:r>
            <a:r>
              <a:rPr kumimoji="0" lang="en-US" altLang="zh-CN"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6</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月，英国探险家斯科特带领探险队前往南极。途中</a:t>
            </a:r>
            <a:r>
              <a:rPr lang="zh-CN" altLang="en-US" sz="2400" b="1">
                <a:latin typeface="楷体" panose="02010609060101010101" pitchFamily="49" charset="-122"/>
                <a:ea typeface="楷体" panose="02010609060101010101" pitchFamily="49" charset="-122"/>
              </a:rPr>
              <a:t>他们知挪威</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人</a:t>
            </a:r>
            <a:r>
              <a:rPr lang="zh-CN" altLang="en-US" sz="2400" b="1">
                <a:latin typeface="楷体" panose="02010609060101010101" pitchFamily="49" charset="-122"/>
                <a:ea typeface="楷体" panose="02010609060101010101" pitchFamily="49" charset="-122"/>
              </a:rPr>
              <a:t>阿蒙森等人也</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正向南极进发，要“和他争夺第一个揭开冥顽的地球的秘密的荣誉”。经过一番激烈的角逐，阿蒙森队捷足先登</a:t>
            </a:r>
            <a:r>
              <a:rPr lang="zh-CN" altLang="en-US" sz="2400" b="1">
                <a:latin typeface="楷体" panose="02010609060101010101" pitchFamily="49" charset="-122"/>
                <a:ea typeface="楷体" panose="02010609060101010101" pitchFamily="49" charset="-122"/>
              </a:rPr>
              <a:t>，胜利而归，</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而斯科特队则晚了将近五个星期</a:t>
            </a:r>
            <a:r>
              <a:rPr lang="zh-CN" altLang="en-US" sz="2400" b="1">
                <a:latin typeface="楷体" panose="02010609060101010101" pitchFamily="49" charset="-122"/>
                <a:ea typeface="楷体" panose="02010609060101010101" pitchFamily="49" charset="-122"/>
              </a:rPr>
              <a:t>。他们因南极</a:t>
            </a:r>
            <a:r>
              <a:rPr kumimoji="0" lang="zh-CN" altLang="en-US" sz="24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寒冷天气的提前到来，饥寒交迫，体力不支，在返回的路上与严寒搏斗了两个多月，最后长眠在茫茫冰雪之中。</a:t>
            </a:r>
          </a:p>
        </p:txBody>
      </p:sp>
      <p:sp>
        <p:nvSpPr>
          <p:cNvPr id="13" name="矩形标注 12"/>
          <p:cNvSpPr/>
          <p:nvPr/>
        </p:nvSpPr>
        <p:spPr bwMode="auto">
          <a:xfrm>
            <a:off x="427567" y="5310717"/>
            <a:ext cx="1428751" cy="745067"/>
          </a:xfrm>
          <a:prstGeom prst="wedgeRectCallout">
            <a:avLst>
              <a:gd name="adj1" fmla="val 67402"/>
              <a:gd name="adj2" fmla="val -11029"/>
            </a:avLst>
          </a:prstGeom>
          <a:gradFill>
            <a:gsLst>
              <a:gs pos="0">
                <a:srgbClr val="91CEE3"/>
              </a:gs>
              <a:gs pos="100000">
                <a:srgbClr val="92BAE7"/>
              </a:gs>
              <a:gs pos="73000">
                <a:srgbClr val="92BFE7"/>
              </a:gs>
            </a:gsLst>
            <a:lin ang="5400000" scaled="1"/>
          </a:gra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2296" name="Text Box 2"/>
          <p:cNvSpPr txBox="1"/>
          <p:nvPr/>
        </p:nvSpPr>
        <p:spPr>
          <a:xfrm>
            <a:off x="427567" y="5249333"/>
            <a:ext cx="1308100" cy="745067"/>
          </a:xfrm>
          <a:prstGeom prst="rect">
            <a:avLst/>
          </a:prstGeom>
          <a:noFill/>
          <a:ln w="9525">
            <a:noFill/>
          </a:ln>
        </p:spPr>
        <p:txBody>
          <a:bodyPr anchor="ctr" anchorCtr="0">
            <a:spAutoFit/>
          </a:bodyPr>
          <a:lstStyle>
            <a:defPPr>
              <a:defRPr lang="zh-CN"/>
            </a:defPPr>
          </a:lstStyle>
          <a:p>
            <a:pPr algn="ctr" hangingPunct="1">
              <a:lnSpc>
                <a:spcPct val="150000"/>
              </a:lnSpc>
            </a:pPr>
            <a:r>
              <a:rPr lang="zh-CN" altLang="en-US" sz="3200" b="1">
                <a:latin typeface="楷体" panose="02010609060101010101" pitchFamily="49" charset="-122"/>
                <a:ea typeface="楷体" panose="02010609060101010101" pitchFamily="49" charset="-122"/>
              </a:rPr>
              <a:t>背景</a:t>
            </a:r>
          </a:p>
        </p:txBody>
      </p:sp>
      <p:sp>
        <p:nvSpPr>
          <p:cNvPr id="15" name="Text Box 2"/>
          <p:cNvSpPr txBox="1">
            <a:spLocks noChangeArrowheads="1"/>
          </p:cNvSpPr>
          <p:nvPr/>
        </p:nvSpPr>
        <p:spPr bwMode="auto">
          <a:xfrm>
            <a:off x="2129367" y="5198533"/>
            <a:ext cx="9647767" cy="971551"/>
          </a:xfrm>
          <a:prstGeom prst="rect">
            <a:avLst/>
          </a:prstGeom>
          <a:noFill/>
          <a:ln w="9525">
            <a:solidFill>
              <a:schemeClr val="tx1">
                <a:lumMod val="95000"/>
                <a:lumOff val="5000"/>
              </a:schemeClr>
            </a:solidFill>
            <a:miter lim="800000"/>
          </a:ln>
        </p:spPr>
        <p:txBody>
          <a:bodyPr anchor="ct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10000"/>
              </a:lnSpc>
              <a:spcBef>
                <a:spcPct val="0"/>
              </a:spcBef>
              <a:spcAft>
                <a:spcPct val="0"/>
              </a:spcAft>
              <a:buClrTx/>
              <a:buSzTx/>
              <a:buFontTx/>
              <a:buNone/>
              <a:defRPr/>
            </a:pPr>
            <a:r>
              <a:rPr kumimoji="0" lang="zh-CN" altLang="en-US" sz="2667"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rPr>
              <a:t>茨威格根据斯科特遗留下来的一些底片、电影胶卷、书信和遗书，发挥文学想象，创作了这篇传记。</a:t>
            </a:r>
          </a:p>
        </p:txBody>
      </p:sp>
      <p:grpSp>
        <p:nvGrpSpPr>
          <p:cNvPr id="12298" name="组合 15"/>
          <p:cNvGrpSpPr/>
          <p:nvPr/>
        </p:nvGrpSpPr>
        <p:grpSpPr>
          <a:xfrm>
            <a:off x="80435" y="266700"/>
            <a:ext cx="3210983" cy="814918"/>
            <a:chOff x="6757439" y="2105903"/>
            <a:chExt cx="2451950" cy="654102"/>
          </a:xfrm>
        </p:grpSpPr>
        <p:sp>
          <p:nvSpPr>
            <p:cNvPr id="17"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18"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12299"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背景链接</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8" fill="hold" grpId="1"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8" fill="hold" grpId="2"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1"/>
      <p:bldP spid="15" grpId="2"/>
    </p:bldLst>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3314" name="TextBox 2"/>
          <p:cNvSpPr txBox="1"/>
          <p:nvPr/>
        </p:nvSpPr>
        <p:spPr>
          <a:xfrm>
            <a:off x="4373033" y="567267"/>
            <a:ext cx="2785533" cy="696384"/>
          </a:xfrm>
          <a:prstGeom prst="rect">
            <a:avLst/>
          </a:prstGeom>
          <a:noFill/>
          <a:ln w="9525">
            <a:noFill/>
          </a:ln>
        </p:spPr>
        <p:txBody>
          <a:bodyPr wrap="none">
            <a:spAutoFit/>
          </a:bodyPr>
          <a:lstStyle>
            <a:defPPr>
              <a:defRPr lang="zh-CN"/>
            </a:defPPr>
          </a:lstStyle>
          <a:p>
            <a:pPr marL="609600" indent="-609600" eaLnBrk="1" hangingPunct="1">
              <a:buFont typeface="Wingdings" panose="05000000000000000000" pitchFamily="2" charset="2"/>
              <a:buChar char="l"/>
            </a:pPr>
            <a:r>
              <a:rPr lang="zh-CN" altLang="en-US" sz="3733" b="1">
                <a:latin typeface="楷体" panose="02010609060101010101" pitchFamily="49" charset="-122"/>
                <a:ea typeface="楷体" panose="02010609060101010101" pitchFamily="49" charset="-122"/>
              </a:rPr>
              <a:t>读读写写</a:t>
            </a:r>
          </a:p>
        </p:txBody>
      </p:sp>
      <p:grpSp>
        <p:nvGrpSpPr>
          <p:cNvPr id="13315" name="组合 3"/>
          <p:cNvGrpSpPr/>
          <p:nvPr/>
        </p:nvGrpSpPr>
        <p:grpSpPr>
          <a:xfrm>
            <a:off x="639233" y="1392768"/>
            <a:ext cx="10795000" cy="4948767"/>
            <a:chOff x="638872" y="1392108"/>
            <a:chExt cx="10795000" cy="4949047"/>
          </a:xfrm>
        </p:grpSpPr>
        <p:sp>
          <p:nvSpPr>
            <p:cNvPr id="3" name="矩形 2"/>
            <p:cNvSpPr/>
            <p:nvPr/>
          </p:nvSpPr>
          <p:spPr>
            <a:xfrm>
              <a:off x="7659856" y="2230356"/>
              <a:ext cx="537633" cy="535548"/>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5" name="矩形 54"/>
            <p:cNvSpPr/>
            <p:nvPr/>
          </p:nvSpPr>
          <p:spPr>
            <a:xfrm>
              <a:off x="1168039" y="2911959"/>
              <a:ext cx="537633" cy="533431"/>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6" name="矩形 55"/>
            <p:cNvSpPr/>
            <p:nvPr/>
          </p:nvSpPr>
          <p:spPr>
            <a:xfrm>
              <a:off x="4622439" y="2911959"/>
              <a:ext cx="537633" cy="533431"/>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9" name="矩形 58"/>
            <p:cNvSpPr/>
            <p:nvPr/>
          </p:nvSpPr>
          <p:spPr>
            <a:xfrm>
              <a:off x="4984390" y="5659550"/>
              <a:ext cx="537633" cy="533431"/>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3348" name="TextBox 5"/>
            <p:cNvSpPr txBox="1"/>
            <p:nvPr/>
          </p:nvSpPr>
          <p:spPr>
            <a:xfrm>
              <a:off x="638872" y="1392108"/>
              <a:ext cx="10795000" cy="4949047"/>
            </a:xfrm>
            <a:prstGeom prst="rect">
              <a:avLst/>
            </a:prstGeom>
            <a:noFill/>
            <a:ln w="9525">
              <a:noFill/>
            </a:ln>
          </p:spPr>
          <p:txBody>
            <a:bodyPr>
              <a:spAutoFit/>
            </a:bodyPr>
            <a:lstStyle>
              <a:defPPr>
                <a:defRPr lang="zh-CN"/>
              </a:defPPr>
            </a:lstStyle>
            <a:p>
              <a:pPr eaLnBrk="1" hangingPunct="1">
                <a:lnSpc>
                  <a:spcPct val="140000"/>
                </a:lnSpc>
              </a:pPr>
              <a:r>
                <a:rPr lang="zh-CN" altLang="en-US" sz="3200" b="1">
                  <a:solidFill>
                    <a:srgbClr val="FF0000"/>
                  </a:solidFill>
                  <a:latin typeface="楷体" panose="02010609060101010101" pitchFamily="49" charset="-122"/>
                  <a:ea typeface="楷体" panose="02010609060101010101" pitchFamily="49" charset="-122"/>
                </a:rPr>
                <a:t>拽</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绑               </a:t>
              </a:r>
              <a:r>
                <a:rPr lang="zh-CN" altLang="en-US" sz="3200" b="1">
                  <a:solidFill>
                    <a:srgbClr val="FF0000"/>
                  </a:solidFill>
                  <a:latin typeface="楷体" panose="02010609060101010101" pitchFamily="49" charset="-122"/>
                  <a:ea typeface="楷体" panose="02010609060101010101" pitchFamily="49" charset="-122"/>
                </a:rPr>
                <a:t>搂</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endParaRPr lang="en-US" altLang="zh-CN" sz="3200" b="1">
                <a:latin typeface="楷体" panose="02010609060101010101" pitchFamily="49" charset="-122"/>
                <a:ea typeface="楷体" panose="02010609060101010101" pitchFamily="49" charset="-122"/>
              </a:endParaRPr>
            </a:p>
            <a:p>
              <a:pPr eaLnBrk="1" hangingPunct="1">
                <a:lnSpc>
                  <a:spcPct val="140000"/>
                </a:lnSpc>
              </a:pPr>
              <a:r>
                <a:rPr lang="zh-CN" altLang="en-US" sz="3200" b="1">
                  <a:latin typeface="楷体" panose="02010609060101010101" pitchFamily="49" charset="-122"/>
                  <a:ea typeface="楷体" panose="02010609060101010101" pitchFamily="49" charset="-122"/>
                </a:rPr>
                <a:t>昔日             堡</a:t>
              </a:r>
              <a:r>
                <a:rPr lang="zh-CN" altLang="en-US" sz="3200" b="1">
                  <a:solidFill>
                    <a:srgbClr val="FF0000"/>
                  </a:solidFill>
                  <a:latin typeface="楷体" panose="02010609060101010101" pitchFamily="49" charset="-122"/>
                  <a:ea typeface="楷体" panose="02010609060101010101" pitchFamily="49" charset="-122"/>
                </a:rPr>
                <a:t>垒</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a:t>
              </a:r>
              <a:r>
                <a:rPr lang="zh-CN" altLang="en-US" sz="3200" b="1">
                  <a:solidFill>
                    <a:srgbClr val="FF0000"/>
                  </a:solidFill>
                  <a:latin typeface="楷体" panose="02010609060101010101" pitchFamily="49" charset="-122"/>
                  <a:ea typeface="楷体" panose="02010609060101010101" pitchFamily="49" charset="-122"/>
                </a:rPr>
                <a:t>辜</a:t>
              </a:r>
              <a:r>
                <a:rPr lang="zh-CN" altLang="en-US" sz="3200" b="1">
                  <a:latin typeface="楷体" panose="02010609060101010101" pitchFamily="49" charset="-122"/>
                  <a:ea typeface="楷体" panose="02010609060101010101" pitchFamily="49" charset="-122"/>
                </a:rPr>
                <a:t>负（</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p>
            <a:p>
              <a:pPr eaLnBrk="1" hangingPunct="1">
                <a:lnSpc>
                  <a:spcPct val="140000"/>
                </a:lnSpc>
              </a:pPr>
              <a:r>
                <a:rPr lang="zh-CN" altLang="en-US" sz="3200" b="1">
                  <a:solidFill>
                    <a:srgbClr val="FF0000"/>
                  </a:solidFill>
                  <a:latin typeface="楷体" panose="02010609060101010101" pitchFamily="49" charset="-122"/>
                  <a:ea typeface="楷体" panose="02010609060101010101" pitchFamily="49" charset="-122"/>
                </a:rPr>
                <a:t>凛冽</a:t>
              </a:r>
              <a:r>
                <a:rPr lang="zh-CN" altLang="en-US" sz="3200" b="1">
                  <a:latin typeface="楷体" panose="02010609060101010101" pitchFamily="49" charset="-122"/>
                  <a:ea typeface="楷体" panose="02010609060101010101" pitchFamily="49" charset="-122"/>
                </a:rPr>
                <a:t>（  </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吞</a:t>
              </a:r>
              <a:r>
                <a:rPr lang="zh-CN" altLang="en-US" sz="3200" b="1">
                  <a:solidFill>
                    <a:srgbClr val="FF0000"/>
                  </a:solidFill>
                  <a:latin typeface="楷体" panose="02010609060101010101" pitchFamily="49" charset="-122"/>
                  <a:ea typeface="楷体" panose="02010609060101010101" pitchFamily="49" charset="-122"/>
                </a:rPr>
                <a:t>噬</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疲惫</a:t>
              </a:r>
              <a:endParaRPr lang="en-US" altLang="zh-CN" sz="3200" b="1">
                <a:latin typeface="楷体" panose="02010609060101010101" pitchFamily="49" charset="-122"/>
                <a:ea typeface="楷体" panose="02010609060101010101" pitchFamily="49" charset="-122"/>
              </a:endParaRPr>
            </a:p>
            <a:p>
              <a:pPr eaLnBrk="1" hangingPunct="1">
                <a:lnSpc>
                  <a:spcPct val="140000"/>
                </a:lnSpc>
              </a:pPr>
              <a:r>
                <a:rPr lang="zh-CN" altLang="en-US" sz="3200" b="1">
                  <a:solidFill>
                    <a:srgbClr val="FF0000"/>
                  </a:solidFill>
                  <a:latin typeface="楷体" panose="02010609060101010101" pitchFamily="49" charset="-122"/>
                  <a:ea typeface="楷体" panose="02010609060101010101" pitchFamily="49" charset="-122"/>
                </a:rPr>
                <a:t>钦</a:t>
              </a:r>
              <a:r>
                <a:rPr lang="zh-CN" altLang="en-US" sz="3200" b="1">
                  <a:latin typeface="楷体" panose="02010609060101010101" pitchFamily="49" charset="-122"/>
                  <a:ea typeface="楷体" panose="02010609060101010101" pitchFamily="49" charset="-122"/>
                </a:rPr>
                <a:t>佩（</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鲁</a:t>
              </a:r>
              <a:r>
                <a:rPr lang="zh-CN" altLang="en-US" sz="3200" b="1">
                  <a:solidFill>
                    <a:srgbClr val="FF0000"/>
                  </a:solidFill>
                  <a:latin typeface="楷体" panose="02010609060101010101" pitchFamily="49" charset="-122"/>
                  <a:ea typeface="楷体" panose="02010609060101010101" pitchFamily="49" charset="-122"/>
                </a:rPr>
                <a:t>莽</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a:t>
              </a:r>
              <a:r>
                <a:rPr lang="zh-CN" altLang="en-US" sz="3200" b="1">
                  <a:solidFill>
                    <a:srgbClr val="FF0000"/>
                  </a:solidFill>
                  <a:latin typeface="楷体" panose="02010609060101010101" pitchFamily="49" charset="-122"/>
                  <a:ea typeface="楷体" panose="02010609060101010101" pitchFamily="49" charset="-122"/>
                </a:rPr>
                <a:t>毡</a:t>
              </a:r>
              <a:r>
                <a:rPr lang="zh-CN" altLang="en-US" sz="3200" b="1">
                  <a:latin typeface="楷体" panose="02010609060101010101" pitchFamily="49" charset="-122"/>
                  <a:ea typeface="楷体" panose="02010609060101010101" pitchFamily="49" charset="-122"/>
                </a:rPr>
                <a:t>鞋（</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p>
            <a:p>
              <a:pPr eaLnBrk="1" hangingPunct="1">
                <a:lnSpc>
                  <a:spcPct val="140000"/>
                </a:lnSpc>
              </a:pPr>
              <a:r>
                <a:rPr lang="zh-CN" altLang="en-US" sz="3200" b="1">
                  <a:latin typeface="楷体" panose="02010609060101010101" pitchFamily="49" charset="-122"/>
                  <a:ea typeface="楷体" panose="02010609060101010101" pitchFamily="49" charset="-122"/>
                </a:rPr>
                <a:t>保</a:t>
              </a:r>
              <a:r>
                <a:rPr lang="zh-CN" altLang="en-US" sz="3200" b="1">
                  <a:solidFill>
                    <a:srgbClr val="FF0000"/>
                  </a:solidFill>
                  <a:latin typeface="楷体" panose="02010609060101010101" pitchFamily="49" charset="-122"/>
                  <a:ea typeface="楷体" panose="02010609060101010101" pitchFamily="49" charset="-122"/>
                </a:rPr>
                <a:t>佑</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a:t>
              </a:r>
              <a:r>
                <a:rPr lang="zh-CN" altLang="en-US" sz="3200" b="1">
                  <a:solidFill>
                    <a:srgbClr val="FF0000"/>
                  </a:solidFill>
                  <a:latin typeface="楷体" panose="02010609060101010101" pitchFamily="49" charset="-122"/>
                  <a:ea typeface="楷体" panose="02010609060101010101" pitchFamily="49" charset="-122"/>
                </a:rPr>
                <a:t>厄</a:t>
              </a:r>
              <a:r>
                <a:rPr lang="zh-CN" altLang="en-US" sz="3200" b="1">
                  <a:latin typeface="楷体" panose="02010609060101010101" pitchFamily="49" charset="-122"/>
                  <a:ea typeface="楷体" panose="02010609060101010101" pitchFamily="49" charset="-122"/>
                </a:rPr>
                <a:t>运（</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    </a:t>
              </a:r>
              <a:r>
                <a:rPr lang="zh-CN" altLang="en-US" sz="3200" b="1">
                  <a:solidFill>
                    <a:srgbClr val="FF0000"/>
                  </a:solidFill>
                  <a:latin typeface="楷体" panose="02010609060101010101" pitchFamily="49" charset="-122"/>
                  <a:ea typeface="楷体" panose="02010609060101010101" pitchFamily="49" charset="-122"/>
                </a:rPr>
                <a:t>拯</a:t>
              </a:r>
              <a:r>
                <a:rPr lang="zh-CN" altLang="en-US" sz="3200" b="1">
                  <a:latin typeface="楷体" panose="02010609060101010101" pitchFamily="49" charset="-122"/>
                  <a:ea typeface="楷体" panose="02010609060101010101" pitchFamily="49" charset="-122"/>
                </a:rPr>
                <a:t>救（</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endParaRPr lang="en-US" altLang="zh-CN" sz="3200" b="1">
                <a:latin typeface="楷体" panose="02010609060101010101" pitchFamily="49" charset="-122"/>
                <a:ea typeface="楷体" panose="02010609060101010101" pitchFamily="49" charset="-122"/>
              </a:endParaRPr>
            </a:p>
            <a:p>
              <a:pPr eaLnBrk="1" hangingPunct="1">
                <a:lnSpc>
                  <a:spcPct val="140000"/>
                </a:lnSpc>
              </a:pPr>
              <a:r>
                <a:rPr lang="zh-CN" altLang="en-US" sz="3200" b="1">
                  <a:latin typeface="楷体" panose="02010609060101010101" pitchFamily="49" charset="-122"/>
                  <a:ea typeface="楷体" panose="02010609060101010101" pitchFamily="49" charset="-122"/>
                </a:rPr>
                <a:t>耀武扬威         姗姗来迟         忧心</a:t>
              </a:r>
              <a:r>
                <a:rPr lang="zh-CN" altLang="en-US" sz="3200" b="1">
                  <a:solidFill>
                    <a:srgbClr val="FF0000"/>
                  </a:solidFill>
                  <a:latin typeface="楷体" panose="02010609060101010101" pitchFamily="49" charset="-122"/>
                  <a:ea typeface="楷体" panose="02010609060101010101" pitchFamily="49" charset="-122"/>
                </a:rPr>
                <a:t>忡</a:t>
              </a:r>
              <a:r>
                <a:rPr lang="zh-CN" altLang="en-US" sz="3200" b="1">
                  <a:latin typeface="楷体" panose="02010609060101010101" pitchFamily="49" charset="-122"/>
                  <a:ea typeface="楷体" panose="02010609060101010101" pitchFamily="49" charset="-122"/>
                </a:rPr>
                <a:t>忡（</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p>
            <a:p>
              <a:pPr eaLnBrk="1" hangingPunct="1">
                <a:lnSpc>
                  <a:spcPct val="140000"/>
                </a:lnSpc>
              </a:pPr>
              <a:r>
                <a:rPr lang="zh-CN" altLang="en-US" sz="3200" b="1">
                  <a:latin typeface="楷体" panose="02010609060101010101" pitchFamily="49" charset="-122"/>
                  <a:ea typeface="楷体" panose="02010609060101010101" pitchFamily="49" charset="-122"/>
                </a:rPr>
                <a:t>语无伦次         海市</a:t>
              </a:r>
              <a:r>
                <a:rPr lang="zh-CN" altLang="en-US" sz="3200" b="1">
                  <a:solidFill>
                    <a:srgbClr val="FF0000"/>
                  </a:solidFill>
                  <a:latin typeface="楷体" panose="02010609060101010101" pitchFamily="49" charset="-122"/>
                  <a:ea typeface="楷体" panose="02010609060101010101" pitchFamily="49" charset="-122"/>
                </a:rPr>
                <a:t>蜃</a:t>
              </a:r>
              <a:r>
                <a:rPr lang="zh-CN" altLang="en-US" sz="3200" b="1">
                  <a:latin typeface="楷体" panose="02010609060101010101" pitchFamily="49" charset="-122"/>
                  <a:ea typeface="楷体" panose="02010609060101010101" pitchFamily="49" charset="-122"/>
                </a:rPr>
                <a:t>楼（</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a:t>
              </a:r>
              <a:endParaRPr lang="en-US" altLang="zh-CN" sz="3200" b="1">
                <a:latin typeface="楷体" panose="02010609060101010101" pitchFamily="49" charset="-122"/>
                <a:ea typeface="楷体" panose="02010609060101010101" pitchFamily="49" charset="-122"/>
              </a:endParaRPr>
            </a:p>
          </p:txBody>
        </p:sp>
      </p:grpSp>
      <p:sp>
        <p:nvSpPr>
          <p:cNvPr id="35" name="TextBox 37"/>
          <p:cNvSpPr txBox="1"/>
          <p:nvPr/>
        </p:nvSpPr>
        <p:spPr>
          <a:xfrm>
            <a:off x="1435100" y="1458384"/>
            <a:ext cx="1356784" cy="615949"/>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zhuài</a:t>
            </a:r>
            <a:endParaRPr lang="zh-CN" altLang="en-US" sz="3200" b="1">
              <a:solidFill>
                <a:srgbClr val="0033CC"/>
              </a:solidFill>
              <a:latin typeface="宋体" panose="02010600030101010101" pitchFamily="2" charset="-122"/>
            </a:endParaRPr>
          </a:p>
        </p:txBody>
      </p:sp>
      <p:sp>
        <p:nvSpPr>
          <p:cNvPr id="30" name="TextBox 37"/>
          <p:cNvSpPr txBox="1"/>
          <p:nvPr/>
        </p:nvSpPr>
        <p:spPr>
          <a:xfrm>
            <a:off x="8382000" y="1458384"/>
            <a:ext cx="1354667" cy="615949"/>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lǒu</a:t>
            </a:r>
            <a:endParaRPr lang="zh-CN" altLang="en-US" sz="3200" b="1">
              <a:solidFill>
                <a:srgbClr val="0033CC"/>
              </a:solidFill>
              <a:latin typeface="宋体" panose="02010600030101010101" pitchFamily="2" charset="-122"/>
            </a:endParaRPr>
          </a:p>
        </p:txBody>
      </p:sp>
      <p:sp>
        <p:nvSpPr>
          <p:cNvPr id="31" name="TextBox 37"/>
          <p:cNvSpPr txBox="1"/>
          <p:nvPr/>
        </p:nvSpPr>
        <p:spPr>
          <a:xfrm>
            <a:off x="5312833" y="2133600"/>
            <a:ext cx="1354667"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lěi</a:t>
            </a:r>
            <a:endParaRPr lang="zh-CN" altLang="en-US" sz="3200" b="1">
              <a:solidFill>
                <a:srgbClr val="0033CC"/>
              </a:solidFill>
              <a:latin typeface="宋体" panose="02010600030101010101" pitchFamily="2" charset="-122"/>
            </a:endParaRPr>
          </a:p>
        </p:txBody>
      </p:sp>
      <p:sp>
        <p:nvSpPr>
          <p:cNvPr id="32" name="TextBox 37"/>
          <p:cNvSpPr txBox="1"/>
          <p:nvPr/>
        </p:nvSpPr>
        <p:spPr>
          <a:xfrm>
            <a:off x="8792634" y="2133600"/>
            <a:ext cx="1356784"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ɡū</a:t>
            </a:r>
            <a:endParaRPr lang="zh-CN" altLang="en-US" sz="3200" b="1">
              <a:solidFill>
                <a:srgbClr val="0033CC"/>
              </a:solidFill>
              <a:latin typeface="宋体" panose="02010600030101010101" pitchFamily="2" charset="-122"/>
            </a:endParaRPr>
          </a:p>
        </p:txBody>
      </p:sp>
      <p:grpSp>
        <p:nvGrpSpPr>
          <p:cNvPr id="5" name="组合 4"/>
          <p:cNvGrpSpPr/>
          <p:nvPr/>
        </p:nvGrpSpPr>
        <p:grpSpPr>
          <a:xfrm>
            <a:off x="1839384" y="2829984"/>
            <a:ext cx="1691216" cy="615949"/>
            <a:chOff x="1839607" y="2829911"/>
            <a:chExt cx="1691598" cy="615553"/>
          </a:xfrm>
        </p:grpSpPr>
        <p:sp>
          <p:nvSpPr>
            <p:cNvPr id="62" name="矩形 61"/>
            <p:cNvSpPr/>
            <p:nvPr/>
          </p:nvSpPr>
          <p:spPr>
            <a:xfrm>
              <a:off x="1932761" y="2889139"/>
              <a:ext cx="724063" cy="533057"/>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3343" name="TextBox 37"/>
            <p:cNvSpPr txBox="1"/>
            <p:nvPr/>
          </p:nvSpPr>
          <p:spPr>
            <a:xfrm>
              <a:off x="1839607" y="2829911"/>
              <a:ext cx="1691598" cy="615553"/>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lǐn liè</a:t>
              </a:r>
              <a:endParaRPr lang="zh-CN" altLang="en-US" sz="3200" b="1">
                <a:solidFill>
                  <a:srgbClr val="0033CC"/>
                </a:solidFill>
                <a:latin typeface="宋体" panose="02010600030101010101" pitchFamily="2" charset="-122"/>
              </a:endParaRPr>
            </a:p>
          </p:txBody>
        </p:sp>
      </p:grpSp>
      <p:sp>
        <p:nvSpPr>
          <p:cNvPr id="34" name="TextBox 37"/>
          <p:cNvSpPr txBox="1"/>
          <p:nvPr/>
        </p:nvSpPr>
        <p:spPr>
          <a:xfrm>
            <a:off x="5312833" y="2815167"/>
            <a:ext cx="1354667" cy="613833"/>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shì</a:t>
            </a:r>
            <a:endParaRPr lang="zh-CN" altLang="en-US" sz="3200" b="1">
              <a:solidFill>
                <a:srgbClr val="0033CC"/>
              </a:solidFill>
              <a:latin typeface="宋体" panose="02010600030101010101" pitchFamily="2" charset="-122"/>
            </a:endParaRPr>
          </a:p>
        </p:txBody>
      </p:sp>
      <p:sp>
        <p:nvSpPr>
          <p:cNvPr id="36" name="TextBox 37"/>
          <p:cNvSpPr txBox="1"/>
          <p:nvPr/>
        </p:nvSpPr>
        <p:spPr>
          <a:xfrm>
            <a:off x="1813984" y="3522133"/>
            <a:ext cx="1356783"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qīn</a:t>
            </a:r>
            <a:endParaRPr lang="zh-CN" altLang="en-US" sz="3200" b="1">
              <a:solidFill>
                <a:srgbClr val="0033CC"/>
              </a:solidFill>
              <a:latin typeface="宋体" panose="02010600030101010101" pitchFamily="2" charset="-122"/>
            </a:endParaRPr>
          </a:p>
        </p:txBody>
      </p:sp>
      <p:sp>
        <p:nvSpPr>
          <p:cNvPr id="40" name="TextBox 37"/>
          <p:cNvSpPr txBox="1"/>
          <p:nvPr/>
        </p:nvSpPr>
        <p:spPr>
          <a:xfrm>
            <a:off x="5312833" y="3522133"/>
            <a:ext cx="1354667"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mǎnɡ</a:t>
            </a:r>
            <a:endParaRPr lang="zh-CN" altLang="en-US" sz="3200" b="1">
              <a:solidFill>
                <a:srgbClr val="0033CC"/>
              </a:solidFill>
              <a:latin typeface="宋体" panose="02010600030101010101" pitchFamily="2" charset="-122"/>
            </a:endParaRPr>
          </a:p>
        </p:txBody>
      </p:sp>
      <p:sp>
        <p:nvSpPr>
          <p:cNvPr id="43" name="TextBox 37"/>
          <p:cNvSpPr txBox="1"/>
          <p:nvPr/>
        </p:nvSpPr>
        <p:spPr>
          <a:xfrm>
            <a:off x="8792634" y="3522133"/>
            <a:ext cx="1356784"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zhān</a:t>
            </a:r>
            <a:endParaRPr lang="zh-CN" altLang="en-US" sz="3200" b="1">
              <a:solidFill>
                <a:srgbClr val="0033CC"/>
              </a:solidFill>
              <a:latin typeface="宋体" panose="02010600030101010101" pitchFamily="2" charset="-122"/>
            </a:endParaRPr>
          </a:p>
        </p:txBody>
      </p:sp>
      <p:sp>
        <p:nvSpPr>
          <p:cNvPr id="44" name="TextBox 37"/>
          <p:cNvSpPr txBox="1"/>
          <p:nvPr/>
        </p:nvSpPr>
        <p:spPr>
          <a:xfrm>
            <a:off x="1813984" y="4201584"/>
            <a:ext cx="1356783" cy="615949"/>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yòu</a:t>
            </a:r>
            <a:endParaRPr lang="zh-CN" altLang="en-US" sz="3200" b="1">
              <a:solidFill>
                <a:srgbClr val="0033CC"/>
              </a:solidFill>
              <a:latin typeface="宋体" panose="02010600030101010101" pitchFamily="2" charset="-122"/>
            </a:endParaRPr>
          </a:p>
        </p:txBody>
      </p:sp>
      <p:sp>
        <p:nvSpPr>
          <p:cNvPr id="46" name="TextBox 37"/>
          <p:cNvSpPr txBox="1"/>
          <p:nvPr/>
        </p:nvSpPr>
        <p:spPr>
          <a:xfrm>
            <a:off x="5312833" y="4201584"/>
            <a:ext cx="1354667" cy="615949"/>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è</a:t>
            </a:r>
            <a:endParaRPr lang="zh-CN" altLang="en-US" sz="3200" b="1">
              <a:solidFill>
                <a:srgbClr val="0033CC"/>
              </a:solidFill>
              <a:latin typeface="宋体" panose="02010600030101010101" pitchFamily="2" charset="-122"/>
            </a:endParaRPr>
          </a:p>
        </p:txBody>
      </p:sp>
      <p:sp>
        <p:nvSpPr>
          <p:cNvPr id="47" name="TextBox 37"/>
          <p:cNvSpPr txBox="1"/>
          <p:nvPr/>
        </p:nvSpPr>
        <p:spPr>
          <a:xfrm>
            <a:off x="8792634" y="4201584"/>
            <a:ext cx="1356784" cy="615949"/>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zhěnɡ</a:t>
            </a:r>
            <a:endParaRPr lang="zh-CN" altLang="en-US" sz="3200" b="1">
              <a:solidFill>
                <a:srgbClr val="0033CC"/>
              </a:solidFill>
              <a:latin typeface="宋体" panose="02010600030101010101" pitchFamily="2" charset="-122"/>
            </a:endParaRPr>
          </a:p>
        </p:txBody>
      </p:sp>
      <p:grpSp>
        <p:nvGrpSpPr>
          <p:cNvPr id="6" name="组合 5"/>
          <p:cNvGrpSpPr/>
          <p:nvPr/>
        </p:nvGrpSpPr>
        <p:grpSpPr>
          <a:xfrm>
            <a:off x="9609667" y="4855632"/>
            <a:ext cx="1354667" cy="639237"/>
            <a:chOff x="9611261" y="4855893"/>
            <a:chExt cx="1355936" cy="639169"/>
          </a:xfrm>
        </p:grpSpPr>
        <p:sp>
          <p:nvSpPr>
            <p:cNvPr id="63" name="矩形 62"/>
            <p:cNvSpPr/>
            <p:nvPr/>
          </p:nvSpPr>
          <p:spPr>
            <a:xfrm>
              <a:off x="9740498" y="4961719"/>
              <a:ext cx="1108053" cy="533343"/>
            </a:xfrm>
            <a:prstGeom prst="rect">
              <a:avLst/>
            </a:prstGeom>
            <a:solidFill>
              <a:srgbClr val="FEEEAF"/>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3341" name="TextBox 37"/>
            <p:cNvSpPr txBox="1"/>
            <p:nvPr/>
          </p:nvSpPr>
          <p:spPr>
            <a:xfrm>
              <a:off x="9611261" y="4855893"/>
              <a:ext cx="1355936" cy="615553"/>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chōnɡ</a:t>
              </a:r>
              <a:endParaRPr lang="zh-CN" altLang="en-US" sz="3200" b="1">
                <a:solidFill>
                  <a:srgbClr val="0033CC"/>
                </a:solidFill>
                <a:latin typeface="宋体" panose="02010600030101010101" pitchFamily="2" charset="-122"/>
              </a:endParaRPr>
            </a:p>
          </p:txBody>
        </p:sp>
      </p:grpSp>
      <p:sp>
        <p:nvSpPr>
          <p:cNvPr id="52" name="TextBox 37"/>
          <p:cNvSpPr txBox="1"/>
          <p:nvPr/>
        </p:nvSpPr>
        <p:spPr>
          <a:xfrm>
            <a:off x="6155267" y="5549900"/>
            <a:ext cx="1356784" cy="615951"/>
          </a:xfrm>
          <a:prstGeom prst="rect">
            <a:avLst/>
          </a:prstGeom>
          <a:noFill/>
          <a:ln w="9525">
            <a:noFill/>
          </a:ln>
        </p:spPr>
        <p:txBody>
          <a:bodyPr>
            <a:spAutoFit/>
          </a:bodyPr>
          <a:lstStyle>
            <a:defPPr>
              <a:defRPr lang="zh-CN"/>
            </a:defPPr>
          </a:lstStyle>
          <a:p>
            <a:pPr algn="ctr" eaLnBrk="1" hangingPunct="1"/>
            <a:r>
              <a:rPr lang="en-US" altLang="zh-CN" sz="3200" b="1">
                <a:solidFill>
                  <a:srgbClr val="0033CC"/>
                </a:solidFill>
                <a:latin typeface="宋体" panose="02010600030101010101" pitchFamily="2" charset="-122"/>
              </a:rPr>
              <a:t>shèn</a:t>
            </a:r>
            <a:endParaRPr lang="zh-CN" altLang="en-US" sz="3200" b="1">
              <a:solidFill>
                <a:srgbClr val="0033CC"/>
              </a:solidFill>
              <a:latin typeface="宋体" panose="02010600030101010101" pitchFamily="2" charset="-122"/>
            </a:endParaRPr>
          </a:p>
        </p:txBody>
      </p:sp>
      <p:sp>
        <p:nvSpPr>
          <p:cNvPr id="64" name="椭圆 63"/>
          <p:cNvSpPr/>
          <p:nvPr/>
        </p:nvSpPr>
        <p:spPr>
          <a:xfrm>
            <a:off x="738717" y="1530351"/>
            <a:ext cx="556684" cy="56938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5" name="矩形 64"/>
          <p:cNvSpPr/>
          <p:nvPr/>
        </p:nvSpPr>
        <p:spPr>
          <a:xfrm>
            <a:off x="311151" y="1079500"/>
            <a:ext cx="4747683" cy="440120"/>
          </a:xfrm>
          <a:prstGeom prst="rect">
            <a:avLst/>
          </a:prstGeom>
          <a:noFill/>
          <a:ln w="9525">
            <a:noFill/>
          </a:ln>
        </p:spPr>
        <p:txBody>
          <a:bodyPr>
            <a:spAutoFit/>
          </a:bodyPr>
          <a:lstStyle>
            <a:defPPr>
              <a:defRPr lang="zh-CN"/>
            </a:defPPr>
          </a:lstStyle>
          <a:p>
            <a:pPr eaLnBrk="1" hangingPunct="1">
              <a:lnSpc>
                <a:spcPct val="110000"/>
              </a:lnSpc>
            </a:pPr>
            <a:r>
              <a:rPr lang="zh-CN" altLang="en-US" sz="2133" b="1">
                <a:solidFill>
                  <a:srgbClr val="FF0000"/>
                </a:solidFill>
                <a:latin typeface="宋体" panose="02010600030101010101" pitchFamily="2" charset="-122"/>
              </a:rPr>
              <a:t>注意右边是“曳”，右上角没有一点。</a:t>
            </a:r>
          </a:p>
        </p:txBody>
      </p:sp>
      <p:sp>
        <p:nvSpPr>
          <p:cNvPr id="66" name="椭圆 65"/>
          <p:cNvSpPr/>
          <p:nvPr/>
        </p:nvSpPr>
        <p:spPr>
          <a:xfrm>
            <a:off x="8915400" y="4275667"/>
            <a:ext cx="1115484" cy="56938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7" name="矩形 66"/>
          <p:cNvSpPr/>
          <p:nvPr/>
        </p:nvSpPr>
        <p:spPr>
          <a:xfrm>
            <a:off x="9696452" y="3981451"/>
            <a:ext cx="2072216" cy="484716"/>
          </a:xfrm>
          <a:prstGeom prst="rect">
            <a:avLst/>
          </a:prstGeom>
          <a:noFill/>
          <a:ln w="9525">
            <a:noFill/>
          </a:ln>
        </p:spPr>
        <p:txBody>
          <a:bodyPr>
            <a:spAutoFit/>
          </a:bodyPr>
          <a:lstStyle>
            <a:defPPr>
              <a:defRPr lang="zh-CN"/>
            </a:defPPr>
          </a:lstStyle>
          <a:p>
            <a:pPr eaLnBrk="1" hangingPunct="1">
              <a:lnSpc>
                <a:spcPct val="110000"/>
              </a:lnSpc>
            </a:pPr>
            <a:r>
              <a:rPr lang="zh-CN" altLang="en-US" sz="2133" b="1">
                <a:solidFill>
                  <a:srgbClr val="FF0000"/>
                </a:solidFill>
                <a:latin typeface="宋体" panose="02010600030101010101" pitchFamily="2" charset="-122"/>
              </a:rPr>
              <a:t>注意读后鼻音。</a:t>
            </a:r>
          </a:p>
        </p:txBody>
      </p:sp>
      <p:sp>
        <p:nvSpPr>
          <p:cNvPr id="68" name="椭圆 67"/>
          <p:cNvSpPr/>
          <p:nvPr/>
        </p:nvSpPr>
        <p:spPr>
          <a:xfrm>
            <a:off x="4203700" y="4940300"/>
            <a:ext cx="558800" cy="56938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9" name="矩形 68"/>
          <p:cNvSpPr/>
          <p:nvPr/>
        </p:nvSpPr>
        <p:spPr>
          <a:xfrm>
            <a:off x="4783667" y="4650317"/>
            <a:ext cx="2819400" cy="484716"/>
          </a:xfrm>
          <a:prstGeom prst="rect">
            <a:avLst/>
          </a:prstGeom>
          <a:noFill/>
          <a:ln w="9525">
            <a:noFill/>
          </a:ln>
        </p:spPr>
        <p:txBody>
          <a:bodyPr>
            <a:spAutoFit/>
          </a:bodyPr>
          <a:lstStyle>
            <a:defPPr>
              <a:defRPr lang="zh-CN"/>
            </a:defPPr>
          </a:lstStyle>
          <a:p>
            <a:pPr eaLnBrk="1" hangingPunct="1">
              <a:lnSpc>
                <a:spcPct val="110000"/>
              </a:lnSpc>
            </a:pPr>
            <a:r>
              <a:rPr lang="zh-CN" altLang="en-US" sz="2133" b="1">
                <a:solidFill>
                  <a:srgbClr val="FF0000"/>
                </a:solidFill>
                <a:latin typeface="宋体" panose="02010600030101010101" pitchFamily="2" charset="-122"/>
              </a:rPr>
              <a:t>注意左边是“女”。</a:t>
            </a:r>
          </a:p>
        </p:txBody>
      </p:sp>
      <p:grpSp>
        <p:nvGrpSpPr>
          <p:cNvPr id="13336" name="组合 36"/>
          <p:cNvGrpSpPr/>
          <p:nvPr/>
        </p:nvGrpSpPr>
        <p:grpSpPr>
          <a:xfrm>
            <a:off x="80435" y="266700"/>
            <a:ext cx="3210983" cy="814918"/>
            <a:chOff x="6757439" y="2105903"/>
            <a:chExt cx="2451950" cy="654102"/>
          </a:xfrm>
        </p:grpSpPr>
        <p:sp>
          <p:nvSpPr>
            <p:cNvPr id="38"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39"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13337"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字词清单</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2" presetClass="entr" presetSubtype="4" fill="hold" grpId="1" nodeType="afterEffec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nodeType="withGroup">
                            <p:stCondLst>
                              <p:cond delay="1000"/>
                            </p:stCondLst>
                            <p:childTnLst>
                              <p:par>
                                <p:cTn id="15" presetID="2" presetClass="entr" presetSubtype="4" fill="hold" grpId="2" nodeType="afterEffec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nodeType="withGroup">
                            <p:stCondLst>
                              <p:cond delay="1500"/>
                            </p:stCondLst>
                            <p:childTnLst>
                              <p:par>
                                <p:cTn id="20" presetID="2" presetClass="entr" presetSubtype="4" fill="hold" grpId="3" nodeType="afterEffec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nodeType="withGroup">
                            <p:stCondLst>
                              <p:cond delay="2000"/>
                            </p:stCondLst>
                            <p:childTnLst>
                              <p:par>
                                <p:cTn id="25" presetID="2" presetClass="entr" presetSubtype="4" fill="hold" nodeType="afterEffec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nodeType="withGroup">
                            <p:stCondLst>
                              <p:cond delay="2500"/>
                            </p:stCondLst>
                            <p:childTnLst>
                              <p:par>
                                <p:cTn id="30" presetID="2" presetClass="entr" presetSubtype="4" fill="hold" grpId="4" nodeType="afterEffec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par>
                          <p:cTn id="34" fill="hold" nodeType="withGroup">
                            <p:stCondLst>
                              <p:cond delay="3000"/>
                            </p:stCondLst>
                            <p:childTnLst>
                              <p:par>
                                <p:cTn id="35" presetID="2" presetClass="entr" presetSubtype="4" fill="hold" grpId="5" nodeType="afterEffec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nodeType="withGroup">
                            <p:stCondLst>
                              <p:cond delay="3500"/>
                            </p:stCondLst>
                            <p:childTnLst>
                              <p:par>
                                <p:cTn id="40" presetID="2" presetClass="entr" presetSubtype="4" fill="hold" grpId="6" nodeType="afterEffec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nodeType="withGroup">
                            <p:stCondLst>
                              <p:cond delay="4000"/>
                            </p:stCondLst>
                            <p:childTnLst>
                              <p:par>
                                <p:cTn id="45" presetID="2" presetClass="entr" presetSubtype="4" fill="hold" grpId="7" nodeType="afterEffec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fill="hold"/>
                                        <p:tgtEl>
                                          <p:spTgt spid="43"/>
                                        </p:tgtEl>
                                        <p:attrNameLst>
                                          <p:attrName>ppt_x</p:attrName>
                                        </p:attrNameLst>
                                      </p:cBhvr>
                                      <p:tavLst>
                                        <p:tav tm="0">
                                          <p:val>
                                            <p:strVal val="#ppt_x"/>
                                          </p:val>
                                        </p:tav>
                                        <p:tav tm="100000">
                                          <p:val>
                                            <p:strVal val="#ppt_x"/>
                                          </p:val>
                                        </p:tav>
                                      </p:tavLst>
                                    </p:anim>
                                    <p:anim calcmode="lin" valueType="num">
                                      <p:cBhvr additive="base">
                                        <p:cTn id="48" dur="500" fill="hold"/>
                                        <p:tgtEl>
                                          <p:spTgt spid="43"/>
                                        </p:tgtEl>
                                        <p:attrNameLst>
                                          <p:attrName>ppt_y</p:attrName>
                                        </p:attrNameLst>
                                      </p:cBhvr>
                                      <p:tavLst>
                                        <p:tav tm="0">
                                          <p:val>
                                            <p:strVal val="1+#ppt_h/2"/>
                                          </p:val>
                                        </p:tav>
                                        <p:tav tm="100000">
                                          <p:val>
                                            <p:strVal val="#ppt_y"/>
                                          </p:val>
                                        </p:tav>
                                      </p:tavLst>
                                    </p:anim>
                                  </p:childTnLst>
                                </p:cTn>
                              </p:par>
                            </p:childTnLst>
                          </p:cTn>
                        </p:par>
                        <p:par>
                          <p:cTn id="49" fill="hold" nodeType="withGroup">
                            <p:stCondLst>
                              <p:cond delay="4500"/>
                            </p:stCondLst>
                            <p:childTnLst>
                              <p:par>
                                <p:cTn id="50" presetID="2" presetClass="entr" presetSubtype="4" fill="hold" grpId="8" nodeType="afterEffec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nodeType="withGroup">
                            <p:stCondLst>
                              <p:cond delay="5000"/>
                            </p:stCondLst>
                            <p:childTnLst>
                              <p:par>
                                <p:cTn id="55" presetID="2" presetClass="entr" presetSubtype="4" fill="hold" grpId="9" nodeType="afterEffec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ppt_x"/>
                                          </p:val>
                                        </p:tav>
                                        <p:tav tm="100000">
                                          <p:val>
                                            <p:strVal val="#ppt_x"/>
                                          </p:val>
                                        </p:tav>
                                      </p:tavLst>
                                    </p:anim>
                                    <p:anim calcmode="lin" valueType="num">
                                      <p:cBhvr additive="base">
                                        <p:cTn id="58" dur="500" fill="hold"/>
                                        <p:tgtEl>
                                          <p:spTgt spid="46"/>
                                        </p:tgtEl>
                                        <p:attrNameLst>
                                          <p:attrName>ppt_y</p:attrName>
                                        </p:attrNameLst>
                                      </p:cBhvr>
                                      <p:tavLst>
                                        <p:tav tm="0">
                                          <p:val>
                                            <p:strVal val="1+#ppt_h/2"/>
                                          </p:val>
                                        </p:tav>
                                        <p:tav tm="100000">
                                          <p:val>
                                            <p:strVal val="#ppt_y"/>
                                          </p:val>
                                        </p:tav>
                                      </p:tavLst>
                                    </p:anim>
                                  </p:childTnLst>
                                </p:cTn>
                              </p:par>
                            </p:childTnLst>
                          </p:cTn>
                        </p:par>
                        <p:par>
                          <p:cTn id="59" fill="hold" nodeType="withGroup">
                            <p:stCondLst>
                              <p:cond delay="5500"/>
                            </p:stCondLst>
                            <p:childTnLst>
                              <p:par>
                                <p:cTn id="60" presetID="2" presetClass="entr" presetSubtype="4" fill="hold" grpId="10" nodeType="afterEffect">
                                  <p:childTnLst>
                                    <p:set>
                                      <p:cBhvr>
                                        <p:cTn id="61" dur="1" fill="hold">
                                          <p:stCondLst>
                                            <p:cond delay="0"/>
                                          </p:stCondLst>
                                        </p:cTn>
                                        <p:tgtEl>
                                          <p:spTgt spid="47"/>
                                        </p:tgtEl>
                                        <p:attrNameLst>
                                          <p:attrName>style.visibility</p:attrName>
                                        </p:attrNameLst>
                                      </p:cBhvr>
                                      <p:to>
                                        <p:strVal val="visible"/>
                                      </p:to>
                                    </p:set>
                                    <p:anim calcmode="lin" valueType="num">
                                      <p:cBhvr additive="base">
                                        <p:cTn id="62" dur="500" fill="hold"/>
                                        <p:tgtEl>
                                          <p:spTgt spid="47"/>
                                        </p:tgtEl>
                                        <p:attrNameLst>
                                          <p:attrName>ppt_x</p:attrName>
                                        </p:attrNameLst>
                                      </p:cBhvr>
                                      <p:tavLst>
                                        <p:tav tm="0">
                                          <p:val>
                                            <p:strVal val="#ppt_x"/>
                                          </p:val>
                                        </p:tav>
                                        <p:tav tm="100000">
                                          <p:val>
                                            <p:strVal val="#ppt_x"/>
                                          </p:val>
                                        </p:tav>
                                      </p:tavLst>
                                    </p:anim>
                                    <p:anim calcmode="lin" valueType="num">
                                      <p:cBhvr additive="base">
                                        <p:cTn id="63" dur="500" fill="hold"/>
                                        <p:tgtEl>
                                          <p:spTgt spid="47"/>
                                        </p:tgtEl>
                                        <p:attrNameLst>
                                          <p:attrName>ppt_y</p:attrName>
                                        </p:attrNameLst>
                                      </p:cBhvr>
                                      <p:tavLst>
                                        <p:tav tm="0">
                                          <p:val>
                                            <p:strVal val="1+#ppt_h/2"/>
                                          </p:val>
                                        </p:tav>
                                        <p:tav tm="100000">
                                          <p:val>
                                            <p:strVal val="#ppt_y"/>
                                          </p:val>
                                        </p:tav>
                                      </p:tavLst>
                                    </p:anim>
                                  </p:childTnLst>
                                </p:cTn>
                              </p:par>
                            </p:childTnLst>
                          </p:cTn>
                        </p:par>
                        <p:par>
                          <p:cTn id="64" fill="hold" nodeType="withGroup">
                            <p:stCondLst>
                              <p:cond delay="6000"/>
                            </p:stCondLst>
                            <p:childTnLst>
                              <p:par>
                                <p:cTn id="65" presetID="2" presetClass="entr" presetSubtype="4" fill="hold" nodeType="afterEffec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par>
                          <p:cTn id="69" fill="hold" nodeType="withGroup">
                            <p:stCondLst>
                              <p:cond delay="6500"/>
                            </p:stCondLst>
                            <p:childTnLst>
                              <p:par>
                                <p:cTn id="70" presetID="2" presetClass="entr" presetSubtype="4" fill="hold" grpId="11" nodeType="afterEffec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fill="hold"/>
                                        <p:tgtEl>
                                          <p:spTgt spid="52"/>
                                        </p:tgtEl>
                                        <p:attrNameLst>
                                          <p:attrName>ppt_x</p:attrName>
                                        </p:attrNameLst>
                                      </p:cBhvr>
                                      <p:tavLst>
                                        <p:tav tm="0">
                                          <p:val>
                                            <p:strVal val="#ppt_x"/>
                                          </p:val>
                                        </p:tav>
                                        <p:tav tm="100000">
                                          <p:val>
                                            <p:strVal val="#ppt_x"/>
                                          </p:val>
                                        </p:tav>
                                      </p:tavLst>
                                    </p:anim>
                                    <p:anim calcmode="lin" valueType="num">
                                      <p:cBhvr additive="base">
                                        <p:cTn id="73"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22" presetClass="entr" presetSubtype="4" fill="hold" grpId="12" nodeType="click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wipe(down)">
                                      <p:cBhvr>
                                        <p:cTn id="79" dur="500"/>
                                        <p:tgtEl>
                                          <p:spTgt spid="64"/>
                                        </p:tgtEl>
                                      </p:cBhvr>
                                    </p:animEffect>
                                  </p:childTnLst>
                                </p:cTn>
                              </p:par>
                            </p:childTnLst>
                          </p:cTn>
                        </p:par>
                        <p:par>
                          <p:cTn id="80" fill="hold" nodeType="withGroup">
                            <p:stCondLst>
                              <p:cond delay="500"/>
                            </p:stCondLst>
                            <p:childTnLst>
                              <p:par>
                                <p:cTn id="81" presetID="10" presetClass="entr" presetSubtype="0" fill="hold" grpId="13" nodeType="afterEffect">
                                  <p:childTnLst>
                                    <p:set>
                                      <p:cBhvr>
                                        <p:cTn id="82" dur="1" fill="hold">
                                          <p:stCondLst>
                                            <p:cond delay="0"/>
                                          </p:stCondLst>
                                        </p:cTn>
                                        <p:tgtEl>
                                          <p:spTgt spid="65"/>
                                        </p:tgtEl>
                                        <p:attrNameLst>
                                          <p:attrName>style.visibility</p:attrName>
                                        </p:attrNameLst>
                                      </p:cBhvr>
                                      <p:to>
                                        <p:strVal val="visible"/>
                                      </p:to>
                                    </p:set>
                                    <p:animEffect transition="in" filter="fade">
                                      <p:cBhvr>
                                        <p:cTn id="83" dur="500"/>
                                        <p:tgtEl>
                                          <p:spTgt spid="65"/>
                                        </p:tgtEl>
                                      </p:cBhvr>
                                    </p:animEffect>
                                  </p:childTnLst>
                                </p:cTn>
                              </p:par>
                            </p:childTnLst>
                          </p:cTn>
                        </p:par>
                      </p:childTnLst>
                    </p:cTn>
                  </p:par>
                  <p:par>
                    <p:cTn id="84" fill="hold" nodeType="clickPar">
                      <p:stCondLst>
                        <p:cond delay="indefinite"/>
                      </p:stCondLst>
                      <p:childTnLst>
                        <p:par>
                          <p:cTn id="85" fill="hold" nodeType="withGroup">
                            <p:stCondLst>
                              <p:cond delay="indefinite"/>
                            </p:stCondLst>
                          </p:cTn>
                        </p:par>
                        <p:par>
                          <p:cTn id="86" fill="hold" nodeType="afterGroup">
                            <p:stCondLst>
                              <p:cond delay="0"/>
                            </p:stCondLst>
                            <p:childTnLst>
                              <p:par>
                                <p:cTn id="87" presetID="22" presetClass="entr" presetSubtype="4" fill="hold" grpId="14" nodeType="click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wipe(down)">
                                      <p:cBhvr>
                                        <p:cTn id="89" dur="500"/>
                                        <p:tgtEl>
                                          <p:spTgt spid="66"/>
                                        </p:tgtEl>
                                      </p:cBhvr>
                                    </p:animEffect>
                                  </p:childTnLst>
                                </p:cTn>
                              </p:par>
                            </p:childTnLst>
                          </p:cTn>
                        </p:par>
                        <p:par>
                          <p:cTn id="90" fill="hold" nodeType="withGroup">
                            <p:stCondLst>
                              <p:cond delay="500"/>
                            </p:stCondLst>
                            <p:childTnLst>
                              <p:par>
                                <p:cTn id="91" presetID="10" presetClass="entr" presetSubtype="0" fill="hold" grpId="15" nodeType="afterEffect">
                                  <p:childTnLst>
                                    <p:set>
                                      <p:cBhvr>
                                        <p:cTn id="92" dur="1" fill="hold">
                                          <p:stCondLst>
                                            <p:cond delay="0"/>
                                          </p:stCondLst>
                                        </p:cTn>
                                        <p:tgtEl>
                                          <p:spTgt spid="67"/>
                                        </p:tgtEl>
                                        <p:attrNameLst>
                                          <p:attrName>style.visibility</p:attrName>
                                        </p:attrNameLst>
                                      </p:cBhvr>
                                      <p:to>
                                        <p:strVal val="visible"/>
                                      </p:to>
                                    </p:set>
                                    <p:animEffect transition="in" filter="fade">
                                      <p:cBhvr>
                                        <p:cTn id="93" dur="500"/>
                                        <p:tgtEl>
                                          <p:spTgt spid="67"/>
                                        </p:tgtEl>
                                      </p:cBhvr>
                                    </p:animEffect>
                                  </p:childTnLst>
                                </p:cTn>
                              </p:par>
                            </p:childTnLst>
                          </p:cTn>
                        </p:par>
                      </p:childTnLst>
                    </p:cTn>
                  </p:par>
                  <p:par>
                    <p:cTn id="94" fill="hold" nodeType="clickPar">
                      <p:stCondLst>
                        <p:cond delay="indefinite"/>
                      </p:stCondLst>
                      <p:childTnLst>
                        <p:par>
                          <p:cTn id="95" fill="hold" nodeType="withGroup">
                            <p:stCondLst>
                              <p:cond delay="indefinite"/>
                            </p:stCondLst>
                          </p:cTn>
                        </p:par>
                        <p:par>
                          <p:cTn id="96" fill="hold" nodeType="afterGroup">
                            <p:stCondLst>
                              <p:cond delay="0"/>
                            </p:stCondLst>
                            <p:childTnLst>
                              <p:par>
                                <p:cTn id="97" presetID="22" presetClass="entr" presetSubtype="4" fill="hold" grpId="16" nodeType="click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wipe(down)">
                                      <p:cBhvr>
                                        <p:cTn id="99" dur="500"/>
                                        <p:tgtEl>
                                          <p:spTgt spid="68"/>
                                        </p:tgtEl>
                                      </p:cBhvr>
                                    </p:animEffect>
                                  </p:childTnLst>
                                </p:cTn>
                              </p:par>
                            </p:childTnLst>
                          </p:cTn>
                        </p:par>
                        <p:par>
                          <p:cTn id="100" fill="hold" nodeType="withGroup">
                            <p:stCondLst>
                              <p:cond delay="500"/>
                            </p:stCondLst>
                            <p:childTnLst>
                              <p:par>
                                <p:cTn id="101" presetID="10" presetClass="entr" presetSubtype="0" fill="hold" grpId="17" nodeType="afterEffec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0" grpId="1"/>
      <p:bldP spid="31" grpId="2"/>
      <p:bldP spid="32" grpId="3"/>
      <p:bldP spid="34" grpId="4"/>
      <p:bldP spid="36" grpId="5"/>
      <p:bldP spid="40" grpId="6"/>
      <p:bldP spid="43" grpId="7"/>
      <p:bldP spid="44" grpId="8"/>
      <p:bldP spid="46" grpId="9"/>
      <p:bldP spid="47" grpId="10"/>
      <p:bldP spid="52" grpId="11"/>
      <p:bldP spid="64" grpId="12"/>
      <p:bldP spid="65" grpId="13"/>
      <p:bldP spid="66" grpId="14"/>
      <p:bldP spid="67" grpId="15"/>
      <p:bldP spid="68" grpId="16"/>
      <p:bldP spid="69" grpId="17"/>
    </p:bldLst>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14539479-EF16-44FC-8D61-26359337A496}"/>
              </a:ext>
            </a:extLst>
          </p:cNvPr>
          <p:cNvSpPr/>
          <p:nvPr/>
        </p:nvSpPr>
        <p:spPr>
          <a:xfrm>
            <a:off x="602073" y="944975"/>
            <a:ext cx="10987853" cy="4968051"/>
          </a:xfrm>
          <a:prstGeom prst="rect">
            <a:avLst/>
          </a:prstGeom>
          <a:solidFill>
            <a:srgbClr val="EA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zh-CN" altLang="en-US" sz="2400"/>
          </a:p>
        </p:txBody>
      </p:sp>
      <p:sp>
        <p:nvSpPr>
          <p:cNvPr id="3" name="矩形 2">
            <a:extLst>
              <a:ext uri="{FF2B5EF4-FFF2-40B4-BE49-F238E27FC236}">
                <a16:creationId xmlns:a16="http://schemas.microsoft.com/office/drawing/2014/main" id="{F2FB68CC-43B1-4CCF-85FF-9204EC977FA3}"/>
              </a:ext>
            </a:extLst>
          </p:cNvPr>
          <p:cNvSpPr/>
          <p:nvPr/>
        </p:nvSpPr>
        <p:spPr>
          <a:xfrm>
            <a:off x="3568383" y="944975"/>
            <a:ext cx="5055231" cy="697627"/>
          </a:xfrm>
          <a:prstGeom prst="rect">
            <a:avLst/>
          </a:prstGeom>
        </p:spPr>
        <p:txBody>
          <a:bodyPr wrap="none">
            <a:spAutoFit/>
          </a:bodyPr>
          <a:lstStyle>
            <a:defPPr>
              <a:defRPr lang="zh-CN"/>
            </a:defPPr>
          </a:lstStyle>
          <a:p>
            <a:pPr algn="ctr"/>
            <a:r>
              <a:rPr lang="zh-CN" altLang="en-US" sz="3733" b="1">
                <a:solidFill>
                  <a:srgbClr val="0070C0"/>
                </a:solidFill>
              </a:rPr>
              <a:t>建议识记字词补充归纳</a:t>
            </a:r>
          </a:p>
        </p:txBody>
      </p:sp>
      <p:sp>
        <p:nvSpPr>
          <p:cNvPr id="4" name="矩形 3">
            <a:extLst>
              <a:ext uri="{FF2B5EF4-FFF2-40B4-BE49-F238E27FC236}">
                <a16:creationId xmlns:a16="http://schemas.microsoft.com/office/drawing/2014/main" id="{FC6F7E9A-837C-4989-9B7E-C957D971A92D}"/>
              </a:ext>
            </a:extLst>
          </p:cNvPr>
          <p:cNvSpPr/>
          <p:nvPr/>
        </p:nvSpPr>
        <p:spPr>
          <a:xfrm>
            <a:off x="591722" y="1654985"/>
            <a:ext cx="10972802" cy="4161910"/>
          </a:xfrm>
          <a:prstGeom prst="rect">
            <a:avLst/>
          </a:prstGeom>
          <a:noFill/>
          <a:ln w="9525">
            <a:noFill/>
          </a:ln>
        </p:spPr>
        <p:txBody>
          <a:bodyPr wrap="square">
            <a:spAutoFit/>
          </a:bodyPr>
          <a:lstStyle>
            <a:defPPr>
              <a:defRPr lang="zh-CN"/>
            </a:defPPr>
          </a:lstStyle>
          <a:p>
            <a:pPr eaLnBrk="1" hangingPunct="1">
              <a:lnSpc>
                <a:spcPct val="130000"/>
              </a:lnSpc>
              <a:spcBef>
                <a:spcPts val="800"/>
              </a:spcBef>
              <a:buFont typeface="Arial" panose="020b0604020202020204" pitchFamily="34" charset="0"/>
            </a:pPr>
            <a:r>
              <a:rPr lang="zh-CN" altLang="en-US" sz="3733" b="1">
                <a:latin typeface="楷体" panose="02010609060101010101" pitchFamily="49" charset="-122"/>
                <a:ea typeface="楷体" panose="02010609060101010101" pitchFamily="49" charset="-122"/>
              </a:rPr>
              <a:t>战</a:t>
            </a:r>
            <a:r>
              <a:rPr lang="zh-CN" altLang="en-US" sz="3733" b="1">
                <a:solidFill>
                  <a:srgbClr val="FF0000"/>
                </a:solidFill>
                <a:latin typeface="楷体" panose="02010609060101010101" pitchFamily="49" charset="-122"/>
                <a:ea typeface="楷体" panose="02010609060101010101" pitchFamily="49" charset="-122"/>
              </a:rPr>
              <a:t>栗</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latin typeface="楷体" panose="02010609060101010101" pitchFamily="49" charset="-122"/>
                <a:ea typeface="楷体" panose="02010609060101010101" pitchFamily="49" charset="-122"/>
              </a:rPr>
              <a:t>履</a:t>
            </a:r>
            <a:r>
              <a:rPr lang="zh-CN" altLang="en-US" sz="3733" b="1">
                <a:latin typeface="楷体" panose="02010609060101010101" pitchFamily="49" charset="-122"/>
                <a:ea typeface="楷体" panose="02010609060101010101" pitchFamily="49" charset="-122"/>
              </a:rPr>
              <a:t>行（    ）   </a:t>
            </a:r>
            <a:r>
              <a:rPr lang="zh-CN" altLang="en-US" sz="3733" b="1">
                <a:solidFill>
                  <a:srgbClr val="FF0000"/>
                </a:solidFill>
                <a:latin typeface="楷体" panose="02010609060101010101" pitchFamily="49" charset="-122"/>
                <a:ea typeface="楷体" panose="02010609060101010101" pitchFamily="49" charset="-122"/>
              </a:rPr>
              <a:t>贮</a:t>
            </a:r>
            <a:r>
              <a:rPr lang="zh-CN" altLang="en-US" sz="3733" b="1">
                <a:latin typeface="楷体" panose="02010609060101010101" pitchFamily="49" charset="-122"/>
                <a:ea typeface="楷体" panose="02010609060101010101" pitchFamily="49" charset="-122"/>
              </a:rPr>
              <a:t>藏（    ）</a:t>
            </a:r>
            <a:endParaRPr lang="en-US" altLang="zh-CN" sz="3733" b="1">
              <a:latin typeface="楷体" panose="02010609060101010101" pitchFamily="49" charset="-122"/>
              <a:ea typeface="楷体" panose="02010609060101010101" pitchFamily="49" charset="-122"/>
            </a:endParaRPr>
          </a:p>
          <a:p>
            <a:pPr eaLnBrk="1" hangingPunct="1">
              <a:lnSpc>
                <a:spcPct val="130000"/>
              </a:lnSpc>
              <a:spcBef>
                <a:spcPts val="800"/>
              </a:spcBef>
              <a:buFont typeface="Arial" panose="020b0604020202020204" pitchFamily="34" charset="0"/>
            </a:pPr>
            <a:r>
              <a:rPr lang="zh-CN" altLang="en-US" sz="3733" b="1">
                <a:solidFill>
                  <a:srgbClr val="FF0000"/>
                </a:solidFill>
                <a:latin typeface="楷体" panose="02010609060101010101" pitchFamily="49" charset="-122"/>
                <a:ea typeface="楷体" panose="02010609060101010101" pitchFamily="49" charset="-122"/>
              </a:rPr>
              <a:t>毋</a:t>
            </a:r>
            <a:r>
              <a:rPr lang="zh-CN" altLang="en-US" sz="3733" b="1">
                <a:latin typeface="楷体" panose="02010609060101010101" pitchFamily="49" charset="-122"/>
                <a:ea typeface="楷体" panose="02010609060101010101" pitchFamily="49" charset="-122"/>
              </a:rPr>
              <a:t>宁（    ）   雪</a:t>
            </a:r>
            <a:r>
              <a:rPr lang="zh-CN" altLang="en-US" sz="3733" b="1">
                <a:solidFill>
                  <a:srgbClr val="FF0000"/>
                </a:solidFill>
                <a:latin typeface="楷体" panose="02010609060101010101" pitchFamily="49" charset="-122"/>
                <a:ea typeface="楷体" panose="02010609060101010101" pitchFamily="49" charset="-122"/>
              </a:rPr>
              <a:t>橇</a:t>
            </a:r>
            <a:r>
              <a:rPr lang="zh-CN" altLang="en-US" sz="3733" b="1">
                <a:latin typeface="楷体" panose="02010609060101010101" pitchFamily="49" charset="-122"/>
                <a:ea typeface="楷体" panose="02010609060101010101" pitchFamily="49" charset="-122"/>
              </a:rPr>
              <a:t>（    ）   销</a:t>
            </a:r>
            <a:r>
              <a:rPr lang="zh-CN" altLang="en-US" sz="3733" b="1">
                <a:solidFill>
                  <a:srgbClr val="FF0000"/>
                </a:solidFill>
                <a:latin typeface="楷体" panose="02010609060101010101" pitchFamily="49" charset="-122"/>
                <a:ea typeface="楷体" panose="02010609060101010101" pitchFamily="49" charset="-122"/>
              </a:rPr>
              <a:t>蚀</a:t>
            </a:r>
            <a:r>
              <a:rPr lang="zh-CN" altLang="en-US" sz="3733" b="1">
                <a:latin typeface="楷体" panose="02010609060101010101" pitchFamily="49" charset="-122"/>
                <a:ea typeface="楷体" panose="02010609060101010101" pitchFamily="49" charset="-122"/>
              </a:rPr>
              <a:t>（    ）</a:t>
            </a:r>
            <a:endParaRPr lang="en-US" altLang="zh-CN" sz="3733" b="1">
              <a:latin typeface="楷体" panose="02010609060101010101" pitchFamily="49" charset="-122"/>
              <a:ea typeface="楷体" panose="02010609060101010101" pitchFamily="49" charset="-122"/>
            </a:endParaRPr>
          </a:p>
          <a:p>
            <a:pPr eaLnBrk="1" hangingPunct="1">
              <a:lnSpc>
                <a:spcPct val="130000"/>
              </a:lnSpc>
              <a:spcBef>
                <a:spcPts val="800"/>
              </a:spcBef>
              <a:buFont typeface="Arial" panose="020b0604020202020204" pitchFamily="34" charset="0"/>
            </a:pPr>
            <a:r>
              <a:rPr lang="zh-CN" altLang="en-US" sz="3733" b="1">
                <a:latin typeface="楷体" panose="02010609060101010101" pitchFamily="49" charset="-122"/>
                <a:ea typeface="楷体" panose="02010609060101010101" pitchFamily="49" charset="-122"/>
              </a:rPr>
              <a:t>遗</a:t>
            </a:r>
            <a:r>
              <a:rPr lang="zh-CN" altLang="en-US" sz="3733" b="1">
                <a:solidFill>
                  <a:srgbClr val="FF0000"/>
                </a:solidFill>
                <a:latin typeface="楷体" panose="02010609060101010101" pitchFamily="49" charset="-122"/>
                <a:ea typeface="楷体" panose="02010609060101010101" pitchFamily="49" charset="-122"/>
              </a:rPr>
              <a:t>孀</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highlight>
                  <a:srgbClr val="FEEEAF"/>
                </a:highlight>
                <a:latin typeface="楷体" panose="02010609060101010101" pitchFamily="49" charset="-122"/>
                <a:ea typeface="楷体" panose="02010609060101010101" pitchFamily="49" charset="-122"/>
              </a:rPr>
              <a:t>蹒跚</a:t>
            </a:r>
            <a:r>
              <a:rPr lang="zh-CN" altLang="en-US" sz="3733" b="1">
                <a:latin typeface="楷体" panose="02010609060101010101" pitchFamily="49" charset="-122"/>
                <a:ea typeface="楷体" panose="02010609060101010101" pitchFamily="49" charset="-122"/>
              </a:rPr>
              <a:t>（          ）</a:t>
            </a:r>
            <a:endParaRPr lang="en-US" altLang="zh-CN" sz="3733" b="1">
              <a:latin typeface="楷体" panose="02010609060101010101" pitchFamily="49" charset="-122"/>
              <a:ea typeface="楷体" panose="02010609060101010101" pitchFamily="49" charset="-122"/>
            </a:endParaRPr>
          </a:p>
          <a:p>
            <a:pPr eaLnBrk="1" hangingPunct="1">
              <a:lnSpc>
                <a:spcPct val="130000"/>
              </a:lnSpc>
              <a:spcBef>
                <a:spcPts val="800"/>
              </a:spcBef>
              <a:buFont typeface="Arial" panose="020b0604020202020204" pitchFamily="34" charset="0"/>
            </a:pPr>
            <a:r>
              <a:rPr lang="zh-CN" altLang="en-US" sz="3733" b="1">
                <a:latin typeface="楷体" panose="02010609060101010101" pitchFamily="49" charset="-122"/>
                <a:ea typeface="楷体" panose="02010609060101010101" pitchFamily="49" charset="-122"/>
              </a:rPr>
              <a:t>告</a:t>
            </a:r>
            <a:r>
              <a:rPr lang="zh-CN" altLang="en-US" sz="3733" b="1">
                <a:solidFill>
                  <a:srgbClr val="FF0000"/>
                </a:solidFill>
                <a:latin typeface="楷体" panose="02010609060101010101" pitchFamily="49" charset="-122"/>
                <a:ea typeface="楷体" panose="02010609060101010101" pitchFamily="49" charset="-122"/>
              </a:rPr>
              <a:t>罄</a:t>
            </a:r>
            <a:r>
              <a:rPr lang="zh-CN" altLang="en-US" sz="3733" b="1">
                <a:latin typeface="楷体" panose="02010609060101010101" pitchFamily="49" charset="-122"/>
                <a:ea typeface="楷体" panose="02010609060101010101" pitchFamily="49" charset="-122"/>
              </a:rPr>
              <a:t>（    ）   </a:t>
            </a:r>
            <a:r>
              <a:rPr lang="zh-CN" altLang="en-US" sz="3733" b="1">
                <a:solidFill>
                  <a:srgbClr val="FF0000"/>
                </a:solidFill>
                <a:highlight>
                  <a:srgbClr val="FEEEAF"/>
                </a:highlight>
                <a:latin typeface="楷体" panose="02010609060101010101" pitchFamily="49" charset="-122"/>
                <a:ea typeface="楷体" panose="02010609060101010101" pitchFamily="49" charset="-122"/>
              </a:rPr>
              <a:t>羸</a:t>
            </a:r>
            <a:r>
              <a:rPr lang="zh-CN" altLang="en-US" sz="3733" b="1">
                <a:latin typeface="楷体" panose="02010609060101010101" pitchFamily="49" charset="-122"/>
                <a:ea typeface="楷体" panose="02010609060101010101" pitchFamily="49" charset="-122"/>
              </a:rPr>
              <a:t>弱（    ）   毛骨</a:t>
            </a:r>
            <a:r>
              <a:rPr lang="zh-CN" altLang="en-US" sz="3733" b="1">
                <a:solidFill>
                  <a:srgbClr val="FF0000"/>
                </a:solidFill>
                <a:latin typeface="楷体" panose="02010609060101010101" pitchFamily="49" charset="-122"/>
                <a:ea typeface="楷体" panose="02010609060101010101" pitchFamily="49" charset="-122"/>
              </a:rPr>
              <a:t>悚</a:t>
            </a:r>
            <a:r>
              <a:rPr lang="zh-CN" altLang="en-US" sz="3733" b="1">
                <a:latin typeface="楷体" panose="02010609060101010101" pitchFamily="49" charset="-122"/>
                <a:ea typeface="楷体" panose="02010609060101010101" pitchFamily="49" charset="-122"/>
              </a:rPr>
              <a:t>然（    ）</a:t>
            </a:r>
            <a:endParaRPr lang="en-US" altLang="zh-CN" sz="3733" b="1">
              <a:latin typeface="楷体" panose="02010609060101010101" pitchFamily="49" charset="-122"/>
              <a:ea typeface="楷体" panose="02010609060101010101" pitchFamily="49" charset="-122"/>
            </a:endParaRPr>
          </a:p>
          <a:p>
            <a:pPr eaLnBrk="1" hangingPunct="1">
              <a:lnSpc>
                <a:spcPct val="130000"/>
              </a:lnSpc>
              <a:spcBef>
                <a:spcPts val="800"/>
              </a:spcBef>
              <a:buFont typeface="Arial" panose="020b0604020202020204" pitchFamily="34" charset="0"/>
            </a:pPr>
            <a:r>
              <a:rPr lang="zh-CN" altLang="en-US" sz="3733" b="1">
                <a:solidFill>
                  <a:srgbClr val="FF0000"/>
                </a:solidFill>
                <a:highlight>
                  <a:srgbClr val="FEEEAF"/>
                </a:highlight>
                <a:latin typeface="楷体" panose="02010609060101010101" pitchFamily="49" charset="-122"/>
                <a:ea typeface="楷体" panose="02010609060101010101" pitchFamily="49" charset="-122"/>
              </a:rPr>
              <a:t>怏</a:t>
            </a:r>
            <a:r>
              <a:rPr lang="zh-CN" altLang="en-US" sz="3733" b="1">
                <a:highlight>
                  <a:srgbClr val="FEEEAF"/>
                </a:highlight>
                <a:latin typeface="楷体" panose="02010609060101010101" pitchFamily="49" charset="-122"/>
                <a:ea typeface="楷体" panose="02010609060101010101" pitchFamily="49" charset="-122"/>
              </a:rPr>
              <a:t>怏</a:t>
            </a:r>
            <a:r>
              <a:rPr lang="zh-CN" altLang="en-US" sz="3733" b="1">
                <a:latin typeface="楷体" panose="02010609060101010101" pitchFamily="49" charset="-122"/>
                <a:ea typeface="楷体" panose="02010609060101010101" pitchFamily="49" charset="-122"/>
              </a:rPr>
              <a:t>不乐（    ）    </a:t>
            </a:r>
            <a:r>
              <a:rPr lang="zh-CN" altLang="en-US" sz="3733" b="1">
                <a:solidFill>
                  <a:srgbClr val="FF0000"/>
                </a:solidFill>
                <a:highlight>
                  <a:srgbClr val="FEEEAF"/>
                </a:highlight>
                <a:latin typeface="楷体" panose="02010609060101010101" pitchFamily="49" charset="-122"/>
                <a:ea typeface="楷体" panose="02010609060101010101" pitchFamily="49" charset="-122"/>
              </a:rPr>
              <a:t>踉</a:t>
            </a:r>
            <a:r>
              <a:rPr lang="zh-CN" altLang="en-US" sz="3733" b="1">
                <a:highlight>
                  <a:srgbClr val="FEEEAF"/>
                </a:highlight>
                <a:latin typeface="楷体" panose="02010609060101010101" pitchFamily="49" charset="-122"/>
                <a:ea typeface="楷体" panose="02010609060101010101" pitchFamily="49" charset="-122"/>
              </a:rPr>
              <a:t>踉</a:t>
            </a:r>
            <a:r>
              <a:rPr lang="zh-CN" altLang="en-US" sz="3733" b="1">
                <a:solidFill>
                  <a:srgbClr val="FF0000"/>
                </a:solidFill>
                <a:highlight>
                  <a:srgbClr val="FEEEAF"/>
                </a:highlight>
                <a:latin typeface="楷体" panose="02010609060101010101" pitchFamily="49" charset="-122"/>
                <a:ea typeface="楷体" panose="02010609060101010101" pitchFamily="49" charset="-122"/>
              </a:rPr>
              <a:t>跄</a:t>
            </a:r>
            <a:r>
              <a:rPr lang="zh-CN" altLang="en-US" sz="3733" b="1">
                <a:highlight>
                  <a:srgbClr val="FEEEAF"/>
                </a:highlight>
                <a:latin typeface="楷体" panose="02010609060101010101" pitchFamily="49" charset="-122"/>
                <a:ea typeface="楷体" panose="02010609060101010101" pitchFamily="49" charset="-122"/>
              </a:rPr>
              <a:t>跄</a:t>
            </a:r>
            <a:r>
              <a:rPr lang="zh-CN" altLang="en-US" sz="3733" b="1">
                <a:latin typeface="楷体" panose="02010609060101010101" pitchFamily="49" charset="-122"/>
                <a:ea typeface="楷体" panose="02010609060101010101" pitchFamily="49" charset="-122"/>
              </a:rPr>
              <a:t>（     ）（     ）</a:t>
            </a:r>
          </a:p>
        </p:txBody>
      </p:sp>
      <p:sp>
        <p:nvSpPr>
          <p:cNvPr id="5" name="TextBox 48">
            <a:extLst>
              <a:ext uri="{FF2B5EF4-FFF2-40B4-BE49-F238E27FC236}">
                <a16:creationId xmlns:a16="http://schemas.microsoft.com/office/drawing/2014/main" id="{FAFA8AD2-AE75-484B-A0E1-DF4D23E5DC50}"/>
              </a:ext>
            </a:extLst>
          </p:cNvPr>
          <p:cNvSpPr txBox="1"/>
          <p:nvPr/>
        </p:nvSpPr>
        <p:spPr>
          <a:xfrm>
            <a:off x="2266117" y="1667685"/>
            <a:ext cx="729260"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lì</a:t>
            </a:r>
            <a:endParaRPr kumimoji="0" lang="zh-CN" altLang="en-US" sz="3733" b="1" kern="1200" cap="none" spc="0" normalizeH="0" baseline="0" noProof="0">
              <a:solidFill>
                <a:srgbClr val="0033CC"/>
              </a:solidFill>
              <a:latin typeface="+mn-ea"/>
              <a:ea typeface="+mn-ea"/>
              <a:cs typeface="+mn-cs"/>
            </a:endParaRPr>
          </a:p>
        </p:txBody>
      </p:sp>
      <p:sp>
        <p:nvSpPr>
          <p:cNvPr id="7" name="TextBox 48">
            <a:extLst>
              <a:ext uri="{FF2B5EF4-FFF2-40B4-BE49-F238E27FC236}">
                <a16:creationId xmlns:a16="http://schemas.microsoft.com/office/drawing/2014/main" id="{643B3448-8558-441B-BA51-703BFA941549}"/>
              </a:ext>
            </a:extLst>
          </p:cNvPr>
          <p:cNvSpPr txBox="1"/>
          <p:nvPr/>
        </p:nvSpPr>
        <p:spPr>
          <a:xfrm>
            <a:off x="5828252" y="1667685"/>
            <a:ext cx="729260"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lǚ</a:t>
            </a:r>
            <a:endParaRPr kumimoji="0" lang="zh-CN" altLang="en-US" sz="3733" b="1" kern="1200" cap="none" spc="0" normalizeH="0" baseline="0" noProof="0">
              <a:solidFill>
                <a:srgbClr val="0033CC"/>
              </a:solidFill>
              <a:latin typeface="+mn-ea"/>
              <a:ea typeface="+mn-ea"/>
              <a:cs typeface="+mn-cs"/>
            </a:endParaRPr>
          </a:p>
        </p:txBody>
      </p:sp>
      <p:sp>
        <p:nvSpPr>
          <p:cNvPr id="8" name="TextBox 48">
            <a:extLst>
              <a:ext uri="{FF2B5EF4-FFF2-40B4-BE49-F238E27FC236}">
                <a16:creationId xmlns:a16="http://schemas.microsoft.com/office/drawing/2014/main" id="{7CC0A389-BD42-4464-876D-4F1F58FE3A8E}"/>
              </a:ext>
            </a:extLst>
          </p:cNvPr>
          <p:cNvSpPr txBox="1"/>
          <p:nvPr/>
        </p:nvSpPr>
        <p:spPr>
          <a:xfrm>
            <a:off x="9269629" y="1671987"/>
            <a:ext cx="97077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highlight>
                  <a:srgbClr val="FEEEAF"/>
                </a:highlight>
                <a:latin typeface="+mn-ea"/>
                <a:ea typeface="+mn-ea"/>
              </a:rPr>
              <a:t>zhù</a:t>
            </a:r>
            <a:endParaRPr kumimoji="0" lang="zh-CN" altLang="en-US" sz="3733" b="1" kern="1200" cap="none" spc="0" normalizeH="0" baseline="0" noProof="0">
              <a:solidFill>
                <a:srgbClr val="0033CC"/>
              </a:solidFill>
              <a:highlight>
                <a:srgbClr val="FEEEAF"/>
              </a:highlight>
              <a:latin typeface="+mn-ea"/>
              <a:ea typeface="+mn-ea"/>
            </a:endParaRPr>
          </a:p>
        </p:txBody>
      </p:sp>
      <p:sp>
        <p:nvSpPr>
          <p:cNvPr id="9" name="TextBox 48">
            <a:extLst>
              <a:ext uri="{FF2B5EF4-FFF2-40B4-BE49-F238E27FC236}">
                <a16:creationId xmlns:a16="http://schemas.microsoft.com/office/drawing/2014/main" id="{A896265B-8B07-4DD2-9699-F4AB9DAC6ACD}"/>
              </a:ext>
            </a:extLst>
          </p:cNvPr>
          <p:cNvSpPr txBox="1"/>
          <p:nvPr/>
        </p:nvSpPr>
        <p:spPr>
          <a:xfrm>
            <a:off x="2266116" y="2518585"/>
            <a:ext cx="729261"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highlight>
                  <a:srgbClr val="FEEEAF"/>
                </a:highlight>
                <a:latin typeface="+mn-ea"/>
                <a:ea typeface="+mn-ea"/>
              </a:rPr>
              <a:t>wú</a:t>
            </a:r>
            <a:endParaRPr kumimoji="0" lang="zh-CN" altLang="en-US" sz="3733" b="1" kern="1200" cap="none" spc="0" normalizeH="0" baseline="0" noProof="0">
              <a:solidFill>
                <a:srgbClr val="0033CC"/>
              </a:solidFill>
              <a:highlight>
                <a:srgbClr val="FEEEAF"/>
              </a:highlight>
              <a:latin typeface="+mn-ea"/>
              <a:ea typeface="+mn-ea"/>
            </a:endParaRPr>
          </a:p>
        </p:txBody>
      </p:sp>
      <p:sp>
        <p:nvSpPr>
          <p:cNvPr id="10" name="TextBox 48">
            <a:extLst>
              <a:ext uri="{FF2B5EF4-FFF2-40B4-BE49-F238E27FC236}">
                <a16:creationId xmlns:a16="http://schemas.microsoft.com/office/drawing/2014/main" id="{2DDF2DFD-B45B-430F-83A2-9BF272E03596}"/>
              </a:ext>
            </a:extLst>
          </p:cNvPr>
          <p:cNvSpPr txBox="1"/>
          <p:nvPr/>
        </p:nvSpPr>
        <p:spPr>
          <a:xfrm>
            <a:off x="5586733" y="2518585"/>
            <a:ext cx="121229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qiāo</a:t>
            </a:r>
            <a:endParaRPr kumimoji="0" lang="zh-CN" altLang="en-US" sz="3733" b="1" kern="1200" cap="none" spc="0" normalizeH="0" baseline="0" noProof="0">
              <a:solidFill>
                <a:srgbClr val="0033CC"/>
              </a:solidFill>
              <a:latin typeface="+mn-ea"/>
              <a:ea typeface="+mn-ea"/>
              <a:cs typeface="+mn-cs"/>
            </a:endParaRPr>
          </a:p>
        </p:txBody>
      </p:sp>
      <p:sp>
        <p:nvSpPr>
          <p:cNvPr id="11" name="TextBox 48">
            <a:extLst>
              <a:ext uri="{FF2B5EF4-FFF2-40B4-BE49-F238E27FC236}">
                <a16:creationId xmlns:a16="http://schemas.microsoft.com/office/drawing/2014/main" id="{878EC22B-C3C0-45CF-B896-1937D565DBA9}"/>
              </a:ext>
            </a:extLst>
          </p:cNvPr>
          <p:cNvSpPr txBox="1"/>
          <p:nvPr/>
        </p:nvSpPr>
        <p:spPr>
          <a:xfrm>
            <a:off x="9269629" y="2522887"/>
            <a:ext cx="97077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shí</a:t>
            </a:r>
            <a:endParaRPr kumimoji="0" lang="zh-CN" altLang="en-US" sz="3733" b="1" kern="1200" cap="none" spc="0" normalizeH="0" baseline="0" noProof="0">
              <a:solidFill>
                <a:srgbClr val="0033CC"/>
              </a:solidFill>
              <a:latin typeface="+mn-ea"/>
              <a:ea typeface="+mn-ea"/>
              <a:cs typeface="+mn-cs"/>
            </a:endParaRPr>
          </a:p>
        </p:txBody>
      </p:sp>
      <p:sp>
        <p:nvSpPr>
          <p:cNvPr id="12" name="TextBox 48">
            <a:extLst>
              <a:ext uri="{FF2B5EF4-FFF2-40B4-BE49-F238E27FC236}">
                <a16:creationId xmlns:a16="http://schemas.microsoft.com/office/drawing/2014/main" id="{AF4B496D-4CC8-4F69-8817-A3E60D31A456}"/>
              </a:ext>
            </a:extLst>
          </p:cNvPr>
          <p:cNvSpPr txBox="1"/>
          <p:nvPr/>
        </p:nvSpPr>
        <p:spPr>
          <a:xfrm>
            <a:off x="1857893" y="3356785"/>
            <a:ext cx="1952107" cy="697627"/>
          </a:xfrm>
          <a:prstGeom prst="rect">
            <a:avLst/>
          </a:prstGeom>
          <a:noFill/>
        </p:spPr>
        <p:txBody>
          <a:bodyPr wrap="square">
            <a:spAutoFit/>
          </a:bodyPr>
          <a:lstStyle>
            <a:defPPr>
              <a:defRPr lang="zh-CN"/>
            </a:defPPr>
          </a:lstStyle>
          <a:p>
            <a:pPr algn="ctr" eaLnBrk="1" hangingPunct="1">
              <a:defRPr/>
            </a:pPr>
            <a:r>
              <a:rPr lang="en-US" altLang="zh-CN" sz="3733" b="1">
                <a:solidFill>
                  <a:srgbClr val="0033CC"/>
                </a:solidFill>
                <a:latin typeface="+mn-ea"/>
              </a:rPr>
              <a:t>shuānɡ</a:t>
            </a:r>
            <a:endParaRPr lang="zh-CN" altLang="en-US" sz="3733" b="1">
              <a:solidFill>
                <a:srgbClr val="0033CC"/>
              </a:solidFill>
              <a:latin typeface="+mn-ea"/>
            </a:endParaRPr>
          </a:p>
        </p:txBody>
      </p:sp>
      <p:sp>
        <p:nvSpPr>
          <p:cNvPr id="13" name="TextBox 48">
            <a:extLst>
              <a:ext uri="{FF2B5EF4-FFF2-40B4-BE49-F238E27FC236}">
                <a16:creationId xmlns:a16="http://schemas.microsoft.com/office/drawing/2014/main" id="{D2C251A8-3DF6-4CDC-A9C2-96A69CF9B3A2}"/>
              </a:ext>
            </a:extLst>
          </p:cNvPr>
          <p:cNvSpPr txBox="1"/>
          <p:nvPr/>
        </p:nvSpPr>
        <p:spPr>
          <a:xfrm>
            <a:off x="5828250" y="3358925"/>
            <a:ext cx="2299749" cy="697627"/>
          </a:xfrm>
          <a:prstGeom prst="rect">
            <a:avLst/>
          </a:prstGeom>
          <a:noFill/>
        </p:spPr>
        <p:txBody>
          <a:bodyPr wrap="square">
            <a:spAutoFit/>
          </a:bodyPr>
          <a:lstStyle>
            <a:defPPr>
              <a:defRPr lang="zh-CN"/>
            </a:defPPr>
          </a:lstStyle>
          <a:p>
            <a:pPr algn="ctr" eaLnBrk="1" hangingPunct="1">
              <a:defRPr/>
            </a:pPr>
            <a:r>
              <a:rPr lang="en-US" altLang="zh-CN" sz="3733" b="1">
                <a:solidFill>
                  <a:srgbClr val="0033CC"/>
                </a:solidFill>
                <a:highlight>
                  <a:srgbClr val="FEEEAF"/>
                </a:highlight>
                <a:latin typeface="+mn-ea"/>
                <a:ea typeface="+mn-ea"/>
              </a:rPr>
              <a:t>pán shān</a:t>
            </a:r>
            <a:endParaRPr kumimoji="0" lang="zh-CN" altLang="en-US" sz="3733" b="1" kern="1200" cap="none" spc="0" normalizeH="0" baseline="0" noProof="0">
              <a:solidFill>
                <a:srgbClr val="0033CC"/>
              </a:solidFill>
              <a:highlight>
                <a:srgbClr val="FEEEAF"/>
              </a:highlight>
              <a:latin typeface="+mn-ea"/>
              <a:ea typeface="+mn-ea"/>
            </a:endParaRPr>
          </a:p>
        </p:txBody>
      </p:sp>
      <p:sp>
        <p:nvSpPr>
          <p:cNvPr id="15" name="TextBox 48">
            <a:extLst>
              <a:ext uri="{FF2B5EF4-FFF2-40B4-BE49-F238E27FC236}">
                <a16:creationId xmlns:a16="http://schemas.microsoft.com/office/drawing/2014/main" id="{03582DD6-5CE1-4D62-AC6E-79C84DAFF84E}"/>
              </a:ext>
            </a:extLst>
          </p:cNvPr>
          <p:cNvSpPr txBox="1"/>
          <p:nvPr/>
        </p:nvSpPr>
        <p:spPr>
          <a:xfrm>
            <a:off x="2024599" y="4220070"/>
            <a:ext cx="121229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qì</a:t>
            </a:r>
            <a:r>
              <a:rPr lang="en-US" altLang="zh-CN" sz="3733" b="1">
                <a:solidFill>
                  <a:srgbClr val="0033CC"/>
                </a:solidFill>
                <a:latin typeface="+mn-ea"/>
              </a:rPr>
              <a:t>nɡ</a:t>
            </a:r>
            <a:endParaRPr kumimoji="0" lang="zh-CN" altLang="en-US" sz="3733" b="1" kern="1200" cap="none" spc="0" normalizeH="0" baseline="0" noProof="0">
              <a:solidFill>
                <a:srgbClr val="0033CC"/>
              </a:solidFill>
              <a:latin typeface="+mn-ea"/>
              <a:ea typeface="+mn-ea"/>
              <a:cs typeface="+mn-cs"/>
            </a:endParaRPr>
          </a:p>
        </p:txBody>
      </p:sp>
      <p:sp>
        <p:nvSpPr>
          <p:cNvPr id="16" name="TextBox 48">
            <a:extLst>
              <a:ext uri="{FF2B5EF4-FFF2-40B4-BE49-F238E27FC236}">
                <a16:creationId xmlns:a16="http://schemas.microsoft.com/office/drawing/2014/main" id="{D1B0DCE9-76D8-4848-BF86-3BC86B5852B4}"/>
              </a:ext>
            </a:extLst>
          </p:cNvPr>
          <p:cNvSpPr txBox="1"/>
          <p:nvPr/>
        </p:nvSpPr>
        <p:spPr>
          <a:xfrm>
            <a:off x="5707493" y="4220070"/>
            <a:ext cx="970779"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ea typeface="+mn-ea"/>
              </a:rPr>
              <a:t>léi</a:t>
            </a:r>
            <a:endParaRPr kumimoji="0" lang="zh-CN" altLang="en-US" sz="3733" b="1" kern="1200" cap="none" spc="0" normalizeH="0" baseline="0" noProof="0">
              <a:solidFill>
                <a:srgbClr val="0033CC"/>
              </a:solidFill>
              <a:latin typeface="+mn-ea"/>
              <a:ea typeface="+mn-ea"/>
              <a:cs typeface="+mn-cs"/>
            </a:endParaRPr>
          </a:p>
        </p:txBody>
      </p:sp>
      <p:sp>
        <p:nvSpPr>
          <p:cNvPr id="17" name="TextBox 48">
            <a:extLst>
              <a:ext uri="{FF2B5EF4-FFF2-40B4-BE49-F238E27FC236}">
                <a16:creationId xmlns:a16="http://schemas.microsoft.com/office/drawing/2014/main" id="{6EA191C0-87B0-4B35-8C1C-155AD1B7A56B}"/>
              </a:ext>
            </a:extLst>
          </p:cNvPr>
          <p:cNvSpPr txBox="1"/>
          <p:nvPr/>
        </p:nvSpPr>
        <p:spPr>
          <a:xfrm>
            <a:off x="10126768" y="4224371"/>
            <a:ext cx="121229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latin typeface="+mn-ea"/>
              </a:rPr>
              <a:t>sǒnɡ</a:t>
            </a:r>
            <a:endParaRPr lang="zh-CN" altLang="en-US" sz="3733" b="1">
              <a:solidFill>
                <a:srgbClr val="0033CC"/>
              </a:solidFill>
              <a:latin typeface="+mn-ea"/>
            </a:endParaRPr>
          </a:p>
        </p:txBody>
      </p:sp>
      <p:sp>
        <p:nvSpPr>
          <p:cNvPr id="19" name="TextBox 48">
            <a:extLst>
              <a:ext uri="{FF2B5EF4-FFF2-40B4-BE49-F238E27FC236}">
                <a16:creationId xmlns:a16="http://schemas.microsoft.com/office/drawing/2014/main" id="{6A83BC4F-CA33-4011-850F-AF4AD54EA760}"/>
              </a:ext>
            </a:extLst>
          </p:cNvPr>
          <p:cNvSpPr txBox="1"/>
          <p:nvPr/>
        </p:nvSpPr>
        <p:spPr>
          <a:xfrm>
            <a:off x="2974934" y="5075271"/>
            <a:ext cx="121229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highlight>
                  <a:srgbClr val="FEEEAF"/>
                </a:highlight>
                <a:latin typeface="+mn-ea"/>
              </a:rPr>
              <a:t>yànɡ</a:t>
            </a:r>
            <a:endParaRPr lang="zh-CN" altLang="en-US" sz="3733" b="1">
              <a:solidFill>
                <a:srgbClr val="0033CC"/>
              </a:solidFill>
              <a:highlight>
                <a:srgbClr val="FEEEAF"/>
              </a:highlight>
              <a:latin typeface="+mn-ea"/>
            </a:endParaRPr>
          </a:p>
        </p:txBody>
      </p:sp>
      <p:sp>
        <p:nvSpPr>
          <p:cNvPr id="20" name="TextBox 48">
            <a:extLst>
              <a:ext uri="{FF2B5EF4-FFF2-40B4-BE49-F238E27FC236}">
                <a16:creationId xmlns:a16="http://schemas.microsoft.com/office/drawing/2014/main" id="{435A8304-4F8E-49F3-BCB0-703735331E0B}"/>
              </a:ext>
            </a:extLst>
          </p:cNvPr>
          <p:cNvSpPr txBox="1"/>
          <p:nvPr/>
        </p:nvSpPr>
        <p:spPr>
          <a:xfrm>
            <a:off x="7730974" y="5075271"/>
            <a:ext cx="145381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highlight>
                  <a:srgbClr val="FEEEAF"/>
                </a:highlight>
                <a:latin typeface="+mn-ea"/>
              </a:rPr>
              <a:t>liànɡ</a:t>
            </a:r>
            <a:endParaRPr lang="zh-CN" altLang="en-US" sz="3733" b="1">
              <a:solidFill>
                <a:srgbClr val="0033CC"/>
              </a:solidFill>
              <a:highlight>
                <a:srgbClr val="FEEEAF"/>
              </a:highlight>
              <a:latin typeface="+mn-ea"/>
            </a:endParaRPr>
          </a:p>
        </p:txBody>
      </p:sp>
      <p:sp>
        <p:nvSpPr>
          <p:cNvPr id="21" name="TextBox 48">
            <a:extLst>
              <a:ext uri="{FF2B5EF4-FFF2-40B4-BE49-F238E27FC236}">
                <a16:creationId xmlns:a16="http://schemas.microsoft.com/office/drawing/2014/main" id="{88E40AFF-66D6-471B-8F14-5BA130C2E258}"/>
              </a:ext>
            </a:extLst>
          </p:cNvPr>
          <p:cNvSpPr txBox="1"/>
          <p:nvPr/>
        </p:nvSpPr>
        <p:spPr>
          <a:xfrm>
            <a:off x="9888919" y="5075271"/>
            <a:ext cx="1453817" cy="697627"/>
          </a:xfrm>
          <a:prstGeom prst="rect">
            <a:avLst/>
          </a:prstGeom>
          <a:noFill/>
        </p:spPr>
        <p:txBody>
          <a:bodyPr wrap="none">
            <a:spAutoFit/>
          </a:bodyPr>
          <a:lstStyle>
            <a:defPPr>
              <a:defRPr lang="zh-CN"/>
            </a:defPPr>
          </a:lstStyle>
          <a:p>
            <a:pPr algn="ctr" eaLnBrk="1" hangingPunct="1">
              <a:defRPr/>
            </a:pPr>
            <a:r>
              <a:rPr lang="en-US" altLang="zh-CN" sz="3733" b="1">
                <a:solidFill>
                  <a:srgbClr val="0033CC"/>
                </a:solidFill>
                <a:highlight>
                  <a:srgbClr val="FEEEAF"/>
                </a:highlight>
                <a:latin typeface="+mn-ea"/>
              </a:rPr>
              <a:t>qiànɡ</a:t>
            </a:r>
            <a:endParaRPr lang="zh-CN" altLang="en-US" sz="3733" b="1">
              <a:solidFill>
                <a:srgbClr val="0033CC"/>
              </a:solidFill>
              <a:highlight>
                <a:srgbClr val="FEEEAF"/>
              </a:highlight>
              <a:latin typeface="+mn-ea"/>
            </a:endParaRPr>
          </a:p>
        </p:txBody>
      </p:sp>
      <p:sp>
        <p:nvSpPr>
          <p:cNvPr id="22" name="椭圆 21">
            <a:extLst>
              <a:ext uri="{FF2B5EF4-FFF2-40B4-BE49-F238E27FC236}">
                <a16:creationId xmlns:a16="http://schemas.microsoft.com/office/drawing/2014/main" id="{1B29DC58-D34D-406E-93F9-56D1274FB281}"/>
              </a:ext>
            </a:extLst>
          </p:cNvPr>
          <p:cNvSpPr/>
          <p:nvPr/>
        </p:nvSpPr>
        <p:spPr>
          <a:xfrm>
            <a:off x="4241800" y="4348312"/>
            <a:ext cx="558800" cy="569384"/>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3" name="矩形 22">
            <a:extLst>
              <a:ext uri="{FF2B5EF4-FFF2-40B4-BE49-F238E27FC236}">
                <a16:creationId xmlns:a16="http://schemas.microsoft.com/office/drawing/2014/main" id="{D9E6638F-2B1C-474F-99C8-65A23D15BFD3}"/>
              </a:ext>
            </a:extLst>
          </p:cNvPr>
          <p:cNvSpPr/>
          <p:nvPr/>
        </p:nvSpPr>
        <p:spPr>
          <a:xfrm>
            <a:off x="2833947" y="5830551"/>
            <a:ext cx="4989253" cy="519373"/>
          </a:xfrm>
          <a:prstGeom prst="rect">
            <a:avLst/>
          </a:prstGeom>
          <a:noFill/>
          <a:ln w="9525">
            <a:noFill/>
          </a:ln>
        </p:spPr>
        <p:txBody>
          <a:bodyPr wrap="square">
            <a:spAutoFit/>
          </a:bodyPr>
          <a:lstStyle>
            <a:defPPr>
              <a:defRPr lang="zh-CN"/>
            </a:defPPr>
          </a:lstStyle>
          <a:p>
            <a:pPr eaLnBrk="1" hangingPunct="1">
              <a:lnSpc>
                <a:spcPct val="110000"/>
              </a:lnSpc>
            </a:pPr>
            <a:r>
              <a:rPr lang="zh-CN" altLang="en-US" sz="2667" b="1">
                <a:solidFill>
                  <a:srgbClr val="FF0000"/>
                </a:solidFill>
                <a:latin typeface="宋体" panose="02010600030101010101" pitchFamily="2" charset="-122"/>
              </a:rPr>
              <a:t>注意下面中间部分为“羊”。</a:t>
            </a:r>
          </a:p>
        </p:txBody>
      </p:sp>
    </p:spTree>
    <p:extLst>
      <p:ext uri="{BB962C8B-B14F-4D97-AF65-F5344CB8AC3E}">
        <p14:creationId xmlns:p14="http://schemas.microsoft.com/office/powerpoint/2010/main" val="4169506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2" presetClass="entr" presetSubtype="4" fill="hold" grpId="1" nodeType="afterEffec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nodeType="withGroup">
                            <p:stCondLst>
                              <p:cond delay="1000"/>
                            </p:stCondLst>
                            <p:childTnLst>
                              <p:par>
                                <p:cTn id="15" presetID="2" presetClass="entr" presetSubtype="4" fill="hold" grpId="2" nodeType="afterEffec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nodeType="withGroup">
                            <p:stCondLst>
                              <p:cond delay="1500"/>
                            </p:stCondLst>
                            <p:childTnLst>
                              <p:par>
                                <p:cTn id="20" presetID="2" presetClass="entr" presetSubtype="4" fill="hold" grpId="3" nodeType="afterEffec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nodeType="withGroup">
                            <p:stCondLst>
                              <p:cond delay="2000"/>
                            </p:stCondLst>
                            <p:childTnLst>
                              <p:par>
                                <p:cTn id="25" presetID="2" presetClass="entr" presetSubtype="4" fill="hold" grpId="4" nodeType="afterEffec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par>
                          <p:cTn id="29" fill="hold" nodeType="withGroup">
                            <p:stCondLst>
                              <p:cond delay="2500"/>
                            </p:stCondLst>
                            <p:childTnLst>
                              <p:par>
                                <p:cTn id="30" presetID="2" presetClass="entr" presetSubtype="4" fill="hold" grpId="5" nodeType="afterEffec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par>
                          <p:cTn id="34" fill="hold" nodeType="withGroup">
                            <p:stCondLst>
                              <p:cond delay="3000"/>
                            </p:stCondLst>
                            <p:childTnLst>
                              <p:par>
                                <p:cTn id="35" presetID="2" presetClass="entr" presetSubtype="4" fill="hold" grpId="6" nodeType="afterEffec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nodeType="withGroup">
                            <p:stCondLst>
                              <p:cond delay="3500"/>
                            </p:stCondLst>
                            <p:childTnLst>
                              <p:par>
                                <p:cTn id="40" presetID="2" presetClass="entr" presetSubtype="4" fill="hold" grpId="7" nodeType="afterEffec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nodeType="withGroup">
                            <p:stCondLst>
                              <p:cond delay="4000"/>
                            </p:stCondLst>
                            <p:childTnLst>
                              <p:par>
                                <p:cTn id="45" presetID="2" presetClass="entr" presetSubtype="4" fill="hold" grpId="8" nodeType="afterEffec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par>
                          <p:cTn id="49" fill="hold" nodeType="withGroup">
                            <p:stCondLst>
                              <p:cond delay="4500"/>
                            </p:stCondLst>
                            <p:childTnLst>
                              <p:par>
                                <p:cTn id="50" presetID="2" presetClass="entr" presetSubtype="4" fill="hold" grpId="9" nodeType="afterEffec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childTnLst>
                          </p:cTn>
                        </p:par>
                        <p:par>
                          <p:cTn id="54" fill="hold" nodeType="withGroup">
                            <p:stCondLst>
                              <p:cond delay="5000"/>
                            </p:stCondLst>
                            <p:childTnLst>
                              <p:par>
                                <p:cTn id="55" presetID="2" presetClass="entr" presetSubtype="4" fill="hold" grpId="10" nodeType="afterEffec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childTnLst>
                          </p:cTn>
                        </p:par>
                        <p:par>
                          <p:cTn id="59" fill="hold" nodeType="withGroup">
                            <p:stCondLst>
                              <p:cond delay="5500"/>
                            </p:stCondLst>
                            <p:childTnLst>
                              <p:par>
                                <p:cTn id="60" presetID="2" presetClass="entr" presetSubtype="4" fill="hold" grpId="11" nodeType="afterEffec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fill="hold"/>
                                        <p:tgtEl>
                                          <p:spTgt spid="19"/>
                                        </p:tgtEl>
                                        <p:attrNameLst>
                                          <p:attrName>ppt_x</p:attrName>
                                        </p:attrNameLst>
                                      </p:cBhvr>
                                      <p:tavLst>
                                        <p:tav tm="0">
                                          <p:val>
                                            <p:strVal val="#ppt_x"/>
                                          </p:val>
                                        </p:tav>
                                        <p:tav tm="100000">
                                          <p:val>
                                            <p:strVal val="#ppt_x"/>
                                          </p:val>
                                        </p:tav>
                                      </p:tavLst>
                                    </p:anim>
                                    <p:anim calcmode="lin" valueType="num">
                                      <p:cBhvr additive="base">
                                        <p:cTn id="63" dur="500" fill="hold"/>
                                        <p:tgtEl>
                                          <p:spTgt spid="19"/>
                                        </p:tgtEl>
                                        <p:attrNameLst>
                                          <p:attrName>ppt_y</p:attrName>
                                        </p:attrNameLst>
                                      </p:cBhvr>
                                      <p:tavLst>
                                        <p:tav tm="0">
                                          <p:val>
                                            <p:strVal val="1+#ppt_h/2"/>
                                          </p:val>
                                        </p:tav>
                                        <p:tav tm="100000">
                                          <p:val>
                                            <p:strVal val="#ppt_y"/>
                                          </p:val>
                                        </p:tav>
                                      </p:tavLst>
                                    </p:anim>
                                  </p:childTnLst>
                                </p:cTn>
                              </p:par>
                            </p:childTnLst>
                          </p:cTn>
                        </p:par>
                        <p:par>
                          <p:cTn id="64" fill="hold" nodeType="withGroup">
                            <p:stCondLst>
                              <p:cond delay="6000"/>
                            </p:stCondLst>
                            <p:childTnLst>
                              <p:par>
                                <p:cTn id="65" presetID="2" presetClass="entr" presetSubtype="4" fill="hold" grpId="12" nodeType="afterEffec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par>
                          <p:cTn id="69" fill="hold" nodeType="withGroup">
                            <p:stCondLst>
                              <p:cond delay="6500"/>
                            </p:stCondLst>
                            <p:childTnLst>
                              <p:par>
                                <p:cTn id="70" presetID="2" presetClass="entr" presetSubtype="4" fill="hold" grpId="13" nodeType="afterEffec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22" presetClass="entr" presetSubtype="4" fill="hold" grpId="14"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down)">
                                      <p:cBhvr>
                                        <p:cTn id="79" dur="500"/>
                                        <p:tgtEl>
                                          <p:spTgt spid="22"/>
                                        </p:tgtEl>
                                      </p:cBhvr>
                                    </p:animEffect>
                                  </p:childTnLst>
                                </p:cTn>
                              </p:par>
                            </p:childTnLst>
                          </p:cTn>
                        </p:par>
                        <p:par>
                          <p:cTn id="80" fill="hold" nodeType="withGroup">
                            <p:stCondLst>
                              <p:cond delay="500"/>
                            </p:stCondLst>
                            <p:childTnLst>
                              <p:par>
                                <p:cTn id="81" presetID="10" presetClass="entr" presetSubtype="0" fill="hold" grpId="15" nodeType="afterEffec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1"/>
      <p:bldP spid="8" grpId="2"/>
      <p:bldP spid="9" grpId="3"/>
      <p:bldP spid="10" grpId="4"/>
      <p:bldP spid="11" grpId="5"/>
      <p:bldP spid="12" grpId="6"/>
      <p:bldP spid="13" grpId="7"/>
      <p:bldP spid="15" grpId="8"/>
      <p:bldP spid="16" grpId="9"/>
      <p:bldP spid="17" grpId="10"/>
      <p:bldP spid="19" grpId="11"/>
      <p:bldP spid="20" grpId="12"/>
      <p:bldP spid="21" grpId="13"/>
      <p:bldP spid="22" grpId="14"/>
      <p:bldP spid="23" grpId="15"/>
    </p:bldLst>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4338" name="TextBox 2"/>
          <p:cNvSpPr txBox="1"/>
          <p:nvPr/>
        </p:nvSpPr>
        <p:spPr>
          <a:xfrm>
            <a:off x="4610100" y="472017"/>
            <a:ext cx="2305051" cy="698500"/>
          </a:xfrm>
          <a:prstGeom prst="rect">
            <a:avLst/>
          </a:prstGeom>
          <a:noFill/>
          <a:ln w="9525">
            <a:noFill/>
          </a:ln>
        </p:spPr>
        <p:txBody>
          <a:bodyPr wrap="none">
            <a:spAutoFit/>
          </a:bodyPr>
          <a:lstStyle>
            <a:defPPr>
              <a:defRPr lang="zh-CN"/>
            </a:defPPr>
          </a:lstStyle>
          <a:p>
            <a:pPr marL="609600" indent="-609600" eaLnBrk="1" hangingPunct="1">
              <a:buFont typeface="Wingdings" panose="05000000000000000000" pitchFamily="2" charset="2"/>
              <a:buChar char="l"/>
            </a:pPr>
            <a:r>
              <a:rPr lang="zh-CN" altLang="en-US" sz="3733" b="1">
                <a:latin typeface="楷体" panose="02010609060101010101" pitchFamily="49" charset="-122"/>
                <a:ea typeface="楷体" panose="02010609060101010101" pitchFamily="49" charset="-122"/>
              </a:rPr>
              <a:t>多音字</a:t>
            </a:r>
          </a:p>
        </p:txBody>
      </p:sp>
      <p:sp>
        <p:nvSpPr>
          <p:cNvPr id="14339" name="TextBox 29"/>
          <p:cNvSpPr txBox="1"/>
          <p:nvPr/>
        </p:nvSpPr>
        <p:spPr>
          <a:xfrm>
            <a:off x="654051" y="1716617"/>
            <a:ext cx="728133"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涨</a:t>
            </a:r>
          </a:p>
        </p:txBody>
      </p:sp>
      <p:sp>
        <p:nvSpPr>
          <p:cNvPr id="37" name="左大括号 36"/>
          <p:cNvSpPr/>
          <p:nvPr/>
        </p:nvSpPr>
        <p:spPr>
          <a:xfrm>
            <a:off x="1445684" y="1488017"/>
            <a:ext cx="311151" cy="1210733"/>
          </a:xfrm>
          <a:prstGeom prst="leftBrace">
            <a:avLst>
              <a:gd name="adj1" fmla="val 33649"/>
              <a:gd name="adj2" fmla="val 50000"/>
            </a:avLst>
          </a:prstGeom>
          <a:ln w="19050">
            <a:solidFill>
              <a:schemeClr val="tx1"/>
            </a:solidFill>
          </a:ln>
          <a:effectLst/>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4341" name="TextBox 5"/>
          <p:cNvSpPr txBox="1"/>
          <p:nvPr/>
        </p:nvSpPr>
        <p:spPr>
          <a:xfrm>
            <a:off x="1737784" y="1346200"/>
            <a:ext cx="3972983"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）高</a:t>
            </a:r>
            <a:r>
              <a:rPr lang="zh-CN" altLang="en-US" sz="3733" b="1">
                <a:solidFill>
                  <a:srgbClr val="FF0000"/>
                </a:solidFill>
                <a:latin typeface="楷体" panose="02010609060101010101" pitchFamily="49" charset="-122"/>
                <a:ea typeface="楷体" panose="02010609060101010101" pitchFamily="49" charset="-122"/>
              </a:rPr>
              <a:t>涨</a:t>
            </a:r>
          </a:p>
        </p:txBody>
      </p:sp>
      <p:sp>
        <p:nvSpPr>
          <p:cNvPr id="14342" name="TextBox 9"/>
          <p:cNvSpPr txBox="1"/>
          <p:nvPr/>
        </p:nvSpPr>
        <p:spPr>
          <a:xfrm>
            <a:off x="1716617" y="2220384"/>
            <a:ext cx="4483100"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）头昏脑</a:t>
            </a:r>
            <a:r>
              <a:rPr lang="zh-CN" altLang="en-US" sz="3733" b="1">
                <a:solidFill>
                  <a:srgbClr val="FF0000"/>
                </a:solidFill>
                <a:latin typeface="楷体" panose="02010609060101010101" pitchFamily="49" charset="-122"/>
                <a:ea typeface="楷体" panose="02010609060101010101" pitchFamily="49" charset="-122"/>
              </a:rPr>
              <a:t>涨</a:t>
            </a:r>
          </a:p>
        </p:txBody>
      </p:sp>
      <p:sp>
        <p:nvSpPr>
          <p:cNvPr id="51" name="TextBox 37"/>
          <p:cNvSpPr txBox="1"/>
          <p:nvPr/>
        </p:nvSpPr>
        <p:spPr>
          <a:xfrm>
            <a:off x="2137833" y="1263651"/>
            <a:ext cx="1570567" cy="696383"/>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zhǎnɡ</a:t>
            </a:r>
            <a:endParaRPr lang="zh-CN" altLang="en-US" sz="3733" b="1">
              <a:solidFill>
                <a:srgbClr val="0033CC"/>
              </a:solidFill>
              <a:latin typeface="宋体" panose="02010600030101010101" pitchFamily="2" charset="-122"/>
            </a:endParaRPr>
          </a:p>
        </p:txBody>
      </p:sp>
      <p:sp>
        <p:nvSpPr>
          <p:cNvPr id="53" name="TextBox 38"/>
          <p:cNvSpPr txBox="1"/>
          <p:nvPr/>
        </p:nvSpPr>
        <p:spPr>
          <a:xfrm>
            <a:off x="2150533" y="2186518"/>
            <a:ext cx="1532467" cy="698500"/>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zhànɡ</a:t>
            </a:r>
            <a:endParaRPr lang="zh-CN" altLang="en-US" sz="3733" b="1">
              <a:solidFill>
                <a:srgbClr val="0033CC"/>
              </a:solidFill>
              <a:latin typeface="宋体" panose="02010600030101010101" pitchFamily="2" charset="-122"/>
            </a:endParaRPr>
          </a:p>
        </p:txBody>
      </p:sp>
      <p:sp>
        <p:nvSpPr>
          <p:cNvPr id="14345" name="TextBox 29"/>
          <p:cNvSpPr txBox="1"/>
          <p:nvPr/>
        </p:nvSpPr>
        <p:spPr>
          <a:xfrm>
            <a:off x="6248400" y="1684867"/>
            <a:ext cx="728133"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杆</a:t>
            </a:r>
          </a:p>
        </p:txBody>
      </p:sp>
      <p:sp>
        <p:nvSpPr>
          <p:cNvPr id="35" name="左大括号 34"/>
          <p:cNvSpPr/>
          <p:nvPr/>
        </p:nvSpPr>
        <p:spPr>
          <a:xfrm>
            <a:off x="7040034" y="1488018"/>
            <a:ext cx="311151" cy="1145117"/>
          </a:xfrm>
          <a:prstGeom prst="leftBrace">
            <a:avLst>
              <a:gd name="adj1" fmla="val 33649"/>
              <a:gd name="adj2" fmla="val 50000"/>
            </a:avLst>
          </a:prstGeom>
          <a:ln w="19050">
            <a:solidFill>
              <a:schemeClr val="tx1"/>
            </a:solidFill>
          </a:ln>
          <a:effectLst/>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4347" name="TextBox 5"/>
          <p:cNvSpPr txBox="1"/>
          <p:nvPr/>
        </p:nvSpPr>
        <p:spPr>
          <a:xfrm>
            <a:off x="7351184" y="1346200"/>
            <a:ext cx="3970867"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）滑雪</a:t>
            </a:r>
            <a:r>
              <a:rPr lang="zh-CN" altLang="en-US" sz="3733" b="1">
                <a:solidFill>
                  <a:srgbClr val="FF0000"/>
                </a:solidFill>
                <a:latin typeface="楷体" panose="02010609060101010101" pitchFamily="49" charset="-122"/>
                <a:ea typeface="楷体" panose="02010609060101010101" pitchFamily="49" charset="-122"/>
              </a:rPr>
              <a:t>杆</a:t>
            </a:r>
          </a:p>
        </p:txBody>
      </p:sp>
      <p:sp>
        <p:nvSpPr>
          <p:cNvPr id="14348" name="TextBox 9"/>
          <p:cNvSpPr txBox="1"/>
          <p:nvPr/>
        </p:nvSpPr>
        <p:spPr>
          <a:xfrm>
            <a:off x="7330018" y="2220384"/>
            <a:ext cx="3702049"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）笔</a:t>
            </a:r>
            <a:r>
              <a:rPr lang="zh-CN" altLang="en-US" sz="3733" b="1">
                <a:solidFill>
                  <a:srgbClr val="FF0000"/>
                </a:solidFill>
                <a:latin typeface="楷体" panose="02010609060101010101" pitchFamily="49" charset="-122"/>
                <a:ea typeface="楷体" panose="02010609060101010101" pitchFamily="49" charset="-122"/>
              </a:rPr>
              <a:t>杆</a:t>
            </a:r>
          </a:p>
        </p:txBody>
      </p:sp>
      <p:sp>
        <p:nvSpPr>
          <p:cNvPr id="42" name="TextBox 37"/>
          <p:cNvSpPr txBox="1"/>
          <p:nvPr/>
        </p:nvSpPr>
        <p:spPr>
          <a:xfrm>
            <a:off x="7888818" y="1289051"/>
            <a:ext cx="1380067" cy="698500"/>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ɡān</a:t>
            </a:r>
            <a:endParaRPr lang="zh-CN" altLang="en-US" sz="3733" b="1">
              <a:solidFill>
                <a:srgbClr val="0033CC"/>
              </a:solidFill>
              <a:latin typeface="宋体" panose="02010600030101010101" pitchFamily="2" charset="-122"/>
            </a:endParaRPr>
          </a:p>
        </p:txBody>
      </p:sp>
      <p:sp>
        <p:nvSpPr>
          <p:cNvPr id="44" name="TextBox 38"/>
          <p:cNvSpPr txBox="1"/>
          <p:nvPr/>
        </p:nvSpPr>
        <p:spPr>
          <a:xfrm>
            <a:off x="7888818" y="2173818"/>
            <a:ext cx="1380067" cy="698500"/>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ɡǎn</a:t>
            </a:r>
            <a:endParaRPr lang="zh-CN" altLang="en-US" sz="3733" b="1">
              <a:solidFill>
                <a:srgbClr val="0033CC"/>
              </a:solidFill>
              <a:latin typeface="宋体" panose="02010600030101010101" pitchFamily="2" charset="-122"/>
            </a:endParaRPr>
          </a:p>
        </p:txBody>
      </p:sp>
      <p:sp>
        <p:nvSpPr>
          <p:cNvPr id="59" name="Text Box 2"/>
          <p:cNvSpPr txBox="1"/>
          <p:nvPr/>
        </p:nvSpPr>
        <p:spPr>
          <a:xfrm>
            <a:off x="5757334" y="3604685"/>
            <a:ext cx="5765800" cy="2408767"/>
          </a:xfrm>
          <a:prstGeom prst="rect">
            <a:avLst/>
          </a:prstGeom>
          <a:solidFill>
            <a:srgbClr val="DEEBF2"/>
          </a:solidFill>
          <a:ln w="9525">
            <a:noFill/>
          </a:ln>
        </p:spPr>
        <p:txBody>
          <a:bodyPr anchor="ctr" anchorCtr="0">
            <a:spAutoFit/>
          </a:bodyPr>
          <a:lstStyle>
            <a:defPPr>
              <a:defRPr lang="zh-CN"/>
            </a:defPPr>
          </a:lstStyle>
          <a:p>
            <a:pPr eaLnBrk="1" hangingPunct="1">
              <a:lnSpc>
                <a:spcPct val="120000"/>
              </a:lnSpc>
            </a:pPr>
            <a:r>
              <a:rPr lang="en-US" altLang="zh-CN" sz="3200" b="1">
                <a:latin typeface="宋体" panose="02010600030101010101" pitchFamily="2" charset="-122"/>
              </a:rPr>
              <a:t>【</a:t>
            </a:r>
            <a:r>
              <a:rPr lang="zh-CN" altLang="en-US" sz="3200" b="1">
                <a:latin typeface="宋体" panose="02010600030101010101" pitchFamily="2" charset="-122"/>
              </a:rPr>
              <a:t>串句记忆法</a:t>
            </a:r>
            <a:r>
              <a:rPr lang="en-US" altLang="zh-CN" sz="3200" b="1">
                <a:latin typeface="宋体" panose="02010600030101010101" pitchFamily="2" charset="-122"/>
              </a:rPr>
              <a:t>】</a:t>
            </a:r>
          </a:p>
          <a:p>
            <a:pPr eaLnBrk="1" hangingPunct="1">
              <a:lnSpc>
                <a:spcPct val="120000"/>
              </a:lnSpc>
            </a:pPr>
            <a:r>
              <a:rPr lang="zh-CN" altLang="en-US" sz="3200" b="1">
                <a:latin typeface="楷体" panose="02010609060101010101" pitchFamily="49" charset="-122"/>
                <a:ea typeface="楷体" panose="02010609060101010101" pitchFamily="49" charset="-122"/>
              </a:rPr>
              <a:t>    在这场</a:t>
            </a:r>
            <a:r>
              <a:rPr lang="zh-CN" altLang="en-US" sz="3200" b="1">
                <a:solidFill>
                  <a:srgbClr val="FF0000"/>
                </a:solidFill>
                <a:latin typeface="楷体" panose="02010609060101010101" pitchFamily="49" charset="-122"/>
                <a:ea typeface="楷体" panose="02010609060101010101" pitchFamily="49" charset="-122"/>
              </a:rPr>
              <a:t>角</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）逐中，他虽然失败了，但并没有躲在</a:t>
            </a:r>
            <a:r>
              <a:rPr lang="zh-CN" altLang="en-US" sz="3200" b="1">
                <a:solidFill>
                  <a:srgbClr val="FF0000"/>
                </a:solidFill>
                <a:latin typeface="楷体" panose="02010609060101010101" pitchFamily="49" charset="-122"/>
                <a:ea typeface="楷体" panose="02010609060101010101" pitchFamily="49" charset="-122"/>
              </a:rPr>
              <a:t>角</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）落里哭泣。</a:t>
            </a:r>
          </a:p>
        </p:txBody>
      </p:sp>
      <p:sp>
        <p:nvSpPr>
          <p:cNvPr id="14352" name="TextBox 29"/>
          <p:cNvSpPr txBox="1"/>
          <p:nvPr/>
        </p:nvSpPr>
        <p:spPr>
          <a:xfrm>
            <a:off x="654051" y="4140200"/>
            <a:ext cx="728133"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号</a:t>
            </a:r>
          </a:p>
        </p:txBody>
      </p:sp>
      <p:sp>
        <p:nvSpPr>
          <p:cNvPr id="22" name="左大括号 21"/>
          <p:cNvSpPr/>
          <p:nvPr/>
        </p:nvSpPr>
        <p:spPr>
          <a:xfrm>
            <a:off x="1445684" y="3911600"/>
            <a:ext cx="311151" cy="1210733"/>
          </a:xfrm>
          <a:prstGeom prst="leftBrace">
            <a:avLst>
              <a:gd name="adj1" fmla="val 33649"/>
              <a:gd name="adj2" fmla="val 50000"/>
            </a:avLst>
          </a:prstGeom>
          <a:ln w="19050">
            <a:solidFill>
              <a:schemeClr val="tx1"/>
            </a:solidFill>
          </a:ln>
          <a:effectLst/>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4354" name="TextBox 5"/>
          <p:cNvSpPr txBox="1"/>
          <p:nvPr/>
        </p:nvSpPr>
        <p:spPr>
          <a:xfrm>
            <a:off x="1737784" y="3769784"/>
            <a:ext cx="3972983"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）怒</a:t>
            </a:r>
            <a:r>
              <a:rPr lang="zh-CN" altLang="en-US" sz="3733" b="1">
                <a:solidFill>
                  <a:srgbClr val="FF0000"/>
                </a:solidFill>
                <a:latin typeface="楷体" panose="02010609060101010101" pitchFamily="49" charset="-122"/>
                <a:ea typeface="楷体" panose="02010609060101010101" pitchFamily="49" charset="-122"/>
              </a:rPr>
              <a:t>号</a:t>
            </a:r>
          </a:p>
        </p:txBody>
      </p:sp>
      <p:sp>
        <p:nvSpPr>
          <p:cNvPr id="14355" name="TextBox 9"/>
          <p:cNvSpPr txBox="1"/>
          <p:nvPr/>
        </p:nvSpPr>
        <p:spPr>
          <a:xfrm>
            <a:off x="1716617" y="4643967"/>
            <a:ext cx="3994149" cy="698500"/>
          </a:xfrm>
          <a:prstGeom prst="rect">
            <a:avLst/>
          </a:prstGeom>
          <a:noFill/>
          <a:ln w="9525">
            <a:noFill/>
          </a:ln>
        </p:spPr>
        <p:txBody>
          <a:bodyPr>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     ）</a:t>
            </a:r>
            <a:r>
              <a:rPr lang="zh-CN" altLang="en-US" sz="3733" b="1">
                <a:solidFill>
                  <a:srgbClr val="FF0000"/>
                </a:solidFill>
                <a:latin typeface="楷体" panose="02010609060101010101" pitchFamily="49" charset="-122"/>
                <a:ea typeface="楷体" panose="02010609060101010101" pitchFamily="49" charset="-122"/>
              </a:rPr>
              <a:t>号</a:t>
            </a:r>
            <a:r>
              <a:rPr lang="zh-CN" altLang="en-US" sz="3733" b="1">
                <a:latin typeface="楷体" panose="02010609060101010101" pitchFamily="49" charset="-122"/>
                <a:ea typeface="楷体" panose="02010609060101010101" pitchFamily="49" charset="-122"/>
              </a:rPr>
              <a:t>召</a:t>
            </a:r>
            <a:endParaRPr lang="zh-CN" altLang="en-US" sz="3733" b="1">
              <a:solidFill>
                <a:srgbClr val="FF0000"/>
              </a:solidFill>
              <a:latin typeface="楷体" panose="02010609060101010101" pitchFamily="49" charset="-122"/>
              <a:ea typeface="楷体" panose="02010609060101010101" pitchFamily="49" charset="-122"/>
            </a:endParaRPr>
          </a:p>
        </p:txBody>
      </p:sp>
      <p:sp>
        <p:nvSpPr>
          <p:cNvPr id="27" name="TextBox 37"/>
          <p:cNvSpPr txBox="1"/>
          <p:nvPr/>
        </p:nvSpPr>
        <p:spPr>
          <a:xfrm>
            <a:off x="2137833" y="3687233"/>
            <a:ext cx="1570567" cy="696384"/>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háo</a:t>
            </a:r>
            <a:endParaRPr lang="zh-CN" altLang="en-US" sz="3733" b="1">
              <a:solidFill>
                <a:srgbClr val="0033CC"/>
              </a:solidFill>
              <a:latin typeface="宋体" panose="02010600030101010101" pitchFamily="2" charset="-122"/>
            </a:endParaRPr>
          </a:p>
        </p:txBody>
      </p:sp>
      <p:sp>
        <p:nvSpPr>
          <p:cNvPr id="28" name="TextBox 38"/>
          <p:cNvSpPr txBox="1"/>
          <p:nvPr/>
        </p:nvSpPr>
        <p:spPr>
          <a:xfrm>
            <a:off x="2150533" y="4610100"/>
            <a:ext cx="1532467" cy="698500"/>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hào</a:t>
            </a:r>
            <a:endParaRPr lang="zh-CN" altLang="en-US" sz="3733" b="1">
              <a:solidFill>
                <a:srgbClr val="0033CC"/>
              </a:solidFill>
              <a:latin typeface="宋体" panose="02010600030101010101" pitchFamily="2" charset="-122"/>
            </a:endParaRPr>
          </a:p>
        </p:txBody>
      </p:sp>
      <p:sp>
        <p:nvSpPr>
          <p:cNvPr id="31" name="TextBox 37"/>
          <p:cNvSpPr txBox="1"/>
          <p:nvPr/>
        </p:nvSpPr>
        <p:spPr>
          <a:xfrm>
            <a:off x="8470900" y="4119034"/>
            <a:ext cx="1570567" cy="696384"/>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jué</a:t>
            </a:r>
            <a:endParaRPr lang="zh-CN" altLang="en-US" sz="3733" b="1">
              <a:solidFill>
                <a:srgbClr val="0033CC"/>
              </a:solidFill>
              <a:latin typeface="宋体" panose="02010600030101010101" pitchFamily="2" charset="-122"/>
            </a:endParaRPr>
          </a:p>
        </p:txBody>
      </p:sp>
      <p:sp>
        <p:nvSpPr>
          <p:cNvPr id="32" name="TextBox 37"/>
          <p:cNvSpPr txBox="1"/>
          <p:nvPr/>
        </p:nvSpPr>
        <p:spPr>
          <a:xfrm>
            <a:off x="6411383" y="5289551"/>
            <a:ext cx="1570567" cy="696383"/>
          </a:xfrm>
          <a:prstGeom prst="rect">
            <a:avLst/>
          </a:prstGeom>
          <a:noFill/>
          <a:ln w="9525">
            <a:noFill/>
          </a:ln>
        </p:spPr>
        <p:txBody>
          <a:bodyPr>
            <a:spAutoFit/>
          </a:bodyPr>
          <a:lstStyle>
            <a:defPPr>
              <a:defRPr lang="zh-CN"/>
            </a:defPPr>
          </a:lstStyle>
          <a:p>
            <a:pPr algn="ctr" eaLnBrk="1" hangingPunct="1"/>
            <a:r>
              <a:rPr lang="en-US" altLang="zh-CN" sz="3733" b="1">
                <a:solidFill>
                  <a:srgbClr val="0033CC"/>
                </a:solidFill>
                <a:latin typeface="宋体" panose="02010600030101010101" pitchFamily="2" charset="-122"/>
              </a:rPr>
              <a:t>jiǎo</a:t>
            </a:r>
            <a:endParaRPr lang="zh-CN" altLang="en-US" sz="3733" b="1">
              <a:solidFill>
                <a:srgbClr val="0033CC"/>
              </a:solidFill>
              <a:latin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500" fill="hold"/>
                                        <p:tgtEl>
                                          <p:spTgt spid="53"/>
                                        </p:tgtEl>
                                        <p:attrNameLst>
                                          <p:attrName>ppt_x</p:attrName>
                                        </p:attrNameLst>
                                      </p:cBhvr>
                                      <p:tavLst>
                                        <p:tav tm="0">
                                          <p:val>
                                            <p:strVal val="#ppt_x"/>
                                          </p:val>
                                        </p:tav>
                                        <p:tav tm="100000">
                                          <p:val>
                                            <p:strVal val="#ppt_x"/>
                                          </p:val>
                                        </p:tav>
                                      </p:tavLst>
                                    </p:anim>
                                    <p:anim calcmode="lin" valueType="num">
                                      <p:cBhvr additive="base">
                                        <p:cTn id="15"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5"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4" fill="hold" grpId="6" nodeType="click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1" presetClass="entr" presetSubtype="4" fill="hold" grpId="4" nodeType="click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heel(4)">
                                      <p:cBhvr>
                                        <p:cTn id="49" dur="500"/>
                                        <p:tgtEl>
                                          <p:spTgt spid="59"/>
                                        </p:tgtEl>
                                      </p:cBhvr>
                                    </p:animEffect>
                                  </p:childTnLst>
                                  <p:subTnLst>
                                    <p:audio>
                                      <p:cMediaNode>
                                        <p:cTn display="0" masterRel="sameClick">
                                          <p:stCondLst>
                                            <p:cond evt="begin" delay="0">
                                              <p:tn val="47"/>
                                            </p:cond>
                                          </p:stCondLst>
                                          <p:endCondLst>
                                            <p:cond evt="onStopAudio" delay="0">
                                              <p:tgtEl>
                                                <p:sldTgt/>
                                              </p:tgtEl>
                                            </p:cond>
                                          </p:endCondLst>
                                        </p:cTn>
                                        <p:tgtEl>
                                          <p:sndTgt r:embed="rId2" name="hammer.wav"/>
                                        </p:tgtEl>
                                      </p:cMediaNode>
                                    </p:audio>
                                  </p:sub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 presetClass="entr" presetSubtype="4" fill="hold" grpId="7"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indefinite"/>
                            </p:stCondLst>
                          </p:cTn>
                        </p:par>
                        <p:par>
                          <p:cTn id="59" fill="hold" nodeType="afterGroup">
                            <p:stCondLst>
                              <p:cond delay="0"/>
                            </p:stCondLst>
                            <p:childTnLst>
                              <p:par>
                                <p:cTn id="60" presetID="2" presetClass="entr" presetSubtype="4" fill="hold" grpId="8" nodeType="click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ppt_x"/>
                                          </p:val>
                                        </p:tav>
                                        <p:tav tm="100000">
                                          <p:val>
                                            <p:strVal val="#ppt_x"/>
                                          </p:val>
                                        </p:tav>
                                      </p:tavLst>
                                    </p:anim>
                                    <p:anim calcmode="lin" valueType="num">
                                      <p:cBhvr additive="base">
                                        <p:cTn id="6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1"/>
      <p:bldP spid="42" grpId="2"/>
      <p:bldP spid="44" grpId="3"/>
      <p:bldP spid="59" grpId="4"/>
      <p:bldP spid="27" grpId="5"/>
      <p:bldP spid="28" grpId="6"/>
      <p:bldP spid="31" grpId="7"/>
      <p:bldP spid="32" grpId="8"/>
    </p:bldLst>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6" name="左大括号 5"/>
          <p:cNvSpPr/>
          <p:nvPr/>
        </p:nvSpPr>
        <p:spPr>
          <a:xfrm>
            <a:off x="1009651" y="1627717"/>
            <a:ext cx="408517" cy="1341967"/>
          </a:xfrm>
          <a:prstGeom prst="leftBrace">
            <a:avLst>
              <a:gd name="adj1" fmla="val 45786"/>
              <a:gd name="adj2" fmla="val 50000"/>
            </a:avLst>
          </a:prstGeom>
          <a:ln w="19050">
            <a:solidFill>
              <a:schemeClr val="tx1"/>
            </a:solidFill>
          </a:ln>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5363" name="TextBox 5"/>
          <p:cNvSpPr txBox="1"/>
          <p:nvPr/>
        </p:nvSpPr>
        <p:spPr>
          <a:xfrm>
            <a:off x="1401233" y="1568451"/>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羸（     ）</a:t>
            </a:r>
          </a:p>
        </p:txBody>
      </p:sp>
      <p:sp>
        <p:nvSpPr>
          <p:cNvPr id="11" name="TextBox 9"/>
          <p:cNvSpPr txBox="1"/>
          <p:nvPr/>
        </p:nvSpPr>
        <p:spPr>
          <a:xfrm>
            <a:off x="2622551" y="1509184"/>
            <a:ext cx="971549"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léi</a:t>
            </a:r>
            <a:endParaRPr lang="zh-CN" altLang="en-US" sz="3733" b="1">
              <a:solidFill>
                <a:srgbClr val="FF0000"/>
              </a:solidFill>
              <a:latin typeface="宋体" panose="02010600030101010101" pitchFamily="2" charset="-122"/>
            </a:endParaRPr>
          </a:p>
        </p:txBody>
      </p:sp>
      <p:sp>
        <p:nvSpPr>
          <p:cNvPr id="15365" name="TextBox 13"/>
          <p:cNvSpPr txBox="1"/>
          <p:nvPr/>
        </p:nvSpPr>
        <p:spPr>
          <a:xfrm>
            <a:off x="1401233" y="2321984"/>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赢（     ）</a:t>
            </a:r>
          </a:p>
        </p:txBody>
      </p:sp>
      <p:sp>
        <p:nvSpPr>
          <p:cNvPr id="16" name="TextBox 14"/>
          <p:cNvSpPr txBox="1"/>
          <p:nvPr/>
        </p:nvSpPr>
        <p:spPr>
          <a:xfrm>
            <a:off x="2506133" y="2277533"/>
            <a:ext cx="1212851"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yínɡ</a:t>
            </a:r>
            <a:endParaRPr lang="zh-CN" altLang="en-US" sz="3733" b="1">
              <a:solidFill>
                <a:srgbClr val="FF0000"/>
              </a:solidFill>
              <a:latin typeface="宋体" panose="02010600030101010101" pitchFamily="2" charset="-122"/>
            </a:endParaRPr>
          </a:p>
        </p:txBody>
      </p:sp>
      <p:sp>
        <p:nvSpPr>
          <p:cNvPr id="15367" name="TextBox 2"/>
          <p:cNvSpPr txBox="1"/>
          <p:nvPr/>
        </p:nvSpPr>
        <p:spPr>
          <a:xfrm>
            <a:off x="4595284" y="501651"/>
            <a:ext cx="2305049" cy="698500"/>
          </a:xfrm>
          <a:prstGeom prst="rect">
            <a:avLst/>
          </a:prstGeom>
          <a:noFill/>
          <a:ln w="9525">
            <a:noFill/>
          </a:ln>
        </p:spPr>
        <p:txBody>
          <a:bodyPr wrap="none">
            <a:spAutoFit/>
          </a:bodyPr>
          <a:lstStyle>
            <a:defPPr>
              <a:defRPr lang="zh-CN"/>
            </a:defPPr>
          </a:lstStyle>
          <a:p>
            <a:pPr marL="609600" indent="-609600" eaLnBrk="1" hangingPunct="1">
              <a:buFont typeface="Wingdings" panose="05000000000000000000" pitchFamily="2" charset="2"/>
              <a:buChar char="l"/>
            </a:pPr>
            <a:r>
              <a:rPr lang="zh-CN" altLang="en-US" sz="3733" b="1">
                <a:latin typeface="楷体" panose="02010609060101010101" pitchFamily="49" charset="-122"/>
                <a:ea typeface="楷体" panose="02010609060101010101" pitchFamily="49" charset="-122"/>
              </a:rPr>
              <a:t>形近字</a:t>
            </a:r>
          </a:p>
        </p:txBody>
      </p:sp>
      <p:sp>
        <p:nvSpPr>
          <p:cNvPr id="22" name="TextBox 2"/>
          <p:cNvSpPr txBox="1"/>
          <p:nvPr/>
        </p:nvSpPr>
        <p:spPr>
          <a:xfrm>
            <a:off x="3947584" y="1568451"/>
            <a:ext cx="1208616"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羸</a:t>
            </a:r>
            <a:r>
              <a:rPr lang="zh-CN" altLang="en-US" sz="3733" b="1">
                <a:latin typeface="楷体" panose="02010609060101010101" pitchFamily="49" charset="-122"/>
                <a:ea typeface="楷体" panose="02010609060101010101" pitchFamily="49" charset="-122"/>
              </a:rPr>
              <a:t>弱</a:t>
            </a:r>
          </a:p>
        </p:txBody>
      </p:sp>
      <p:sp>
        <p:nvSpPr>
          <p:cNvPr id="23" name="TextBox 2"/>
          <p:cNvSpPr txBox="1"/>
          <p:nvPr/>
        </p:nvSpPr>
        <p:spPr>
          <a:xfrm>
            <a:off x="3934884" y="2300818"/>
            <a:ext cx="1208616"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输</a:t>
            </a:r>
            <a:r>
              <a:rPr lang="zh-CN" altLang="en-US" sz="3733" b="1">
                <a:solidFill>
                  <a:srgbClr val="FF0000"/>
                </a:solidFill>
                <a:latin typeface="楷体" panose="02010609060101010101" pitchFamily="49" charset="-122"/>
                <a:ea typeface="楷体" panose="02010609060101010101" pitchFamily="49" charset="-122"/>
              </a:rPr>
              <a:t>赢</a:t>
            </a:r>
          </a:p>
        </p:txBody>
      </p:sp>
      <p:sp>
        <p:nvSpPr>
          <p:cNvPr id="27" name="左大括号 26"/>
          <p:cNvSpPr/>
          <p:nvPr/>
        </p:nvSpPr>
        <p:spPr>
          <a:xfrm>
            <a:off x="6508751" y="1627717"/>
            <a:ext cx="408517" cy="1341967"/>
          </a:xfrm>
          <a:prstGeom prst="leftBrace">
            <a:avLst>
              <a:gd name="adj1" fmla="val 45786"/>
              <a:gd name="adj2" fmla="val 50000"/>
            </a:avLst>
          </a:prstGeom>
          <a:ln w="19050">
            <a:solidFill>
              <a:schemeClr val="tx1"/>
            </a:solidFill>
          </a:ln>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5372" name="TextBox 5"/>
          <p:cNvSpPr txBox="1"/>
          <p:nvPr/>
        </p:nvSpPr>
        <p:spPr>
          <a:xfrm>
            <a:off x="6900334" y="1568451"/>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罄（     ）</a:t>
            </a:r>
          </a:p>
        </p:txBody>
      </p:sp>
      <p:sp>
        <p:nvSpPr>
          <p:cNvPr id="29" name="TextBox 9"/>
          <p:cNvSpPr txBox="1"/>
          <p:nvPr/>
        </p:nvSpPr>
        <p:spPr>
          <a:xfrm>
            <a:off x="7988300" y="1509184"/>
            <a:ext cx="1212851"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qìnɡ</a:t>
            </a:r>
            <a:endParaRPr lang="zh-CN" altLang="en-US" sz="3733" b="1">
              <a:solidFill>
                <a:srgbClr val="FF0000"/>
              </a:solidFill>
              <a:latin typeface="宋体" panose="02010600030101010101" pitchFamily="2" charset="-122"/>
            </a:endParaRPr>
          </a:p>
        </p:txBody>
      </p:sp>
      <p:sp>
        <p:nvSpPr>
          <p:cNvPr id="15374" name="TextBox 13"/>
          <p:cNvSpPr txBox="1"/>
          <p:nvPr/>
        </p:nvSpPr>
        <p:spPr>
          <a:xfrm>
            <a:off x="6900334" y="2321984"/>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磬（     ）</a:t>
            </a:r>
          </a:p>
        </p:txBody>
      </p:sp>
      <p:sp>
        <p:nvSpPr>
          <p:cNvPr id="31" name="TextBox 14"/>
          <p:cNvSpPr txBox="1"/>
          <p:nvPr/>
        </p:nvSpPr>
        <p:spPr>
          <a:xfrm>
            <a:off x="7988300" y="2277533"/>
            <a:ext cx="1212851"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qìnɡ</a:t>
            </a:r>
            <a:endParaRPr lang="zh-CN" altLang="en-US" sz="3733" b="1">
              <a:solidFill>
                <a:srgbClr val="FF0000"/>
              </a:solidFill>
              <a:latin typeface="宋体" panose="02010600030101010101" pitchFamily="2" charset="-122"/>
            </a:endParaRPr>
          </a:p>
        </p:txBody>
      </p:sp>
      <p:sp>
        <p:nvSpPr>
          <p:cNvPr id="32" name="TextBox 2"/>
          <p:cNvSpPr txBox="1"/>
          <p:nvPr/>
        </p:nvSpPr>
        <p:spPr>
          <a:xfrm>
            <a:off x="9446685" y="1568451"/>
            <a:ext cx="1208616"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告</a:t>
            </a:r>
            <a:r>
              <a:rPr lang="zh-CN" altLang="en-US" sz="3733" b="1">
                <a:solidFill>
                  <a:srgbClr val="FF0000"/>
                </a:solidFill>
                <a:latin typeface="楷体" panose="02010609060101010101" pitchFamily="49" charset="-122"/>
                <a:ea typeface="楷体" panose="02010609060101010101" pitchFamily="49" charset="-122"/>
              </a:rPr>
              <a:t>罄</a:t>
            </a:r>
          </a:p>
        </p:txBody>
      </p:sp>
      <p:sp>
        <p:nvSpPr>
          <p:cNvPr id="33" name="TextBox 2"/>
          <p:cNvSpPr txBox="1"/>
          <p:nvPr/>
        </p:nvSpPr>
        <p:spPr>
          <a:xfrm>
            <a:off x="9433985" y="2300818"/>
            <a:ext cx="1208616"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钟</a:t>
            </a:r>
            <a:r>
              <a:rPr lang="zh-CN" altLang="en-US" sz="3733" b="1">
                <a:solidFill>
                  <a:srgbClr val="FF0000"/>
                </a:solidFill>
                <a:latin typeface="楷体" panose="02010609060101010101" pitchFamily="49" charset="-122"/>
                <a:ea typeface="楷体" panose="02010609060101010101" pitchFamily="49" charset="-122"/>
              </a:rPr>
              <a:t>磬</a:t>
            </a:r>
          </a:p>
        </p:txBody>
      </p:sp>
      <p:sp>
        <p:nvSpPr>
          <p:cNvPr id="24" name="左大括号 23"/>
          <p:cNvSpPr/>
          <p:nvPr/>
        </p:nvSpPr>
        <p:spPr>
          <a:xfrm>
            <a:off x="1009651" y="3397251"/>
            <a:ext cx="408517" cy="2116667"/>
          </a:xfrm>
          <a:prstGeom prst="leftBrace">
            <a:avLst>
              <a:gd name="adj1" fmla="val 45786"/>
              <a:gd name="adj2" fmla="val 50000"/>
            </a:avLst>
          </a:prstGeom>
          <a:ln w="19050">
            <a:solidFill>
              <a:schemeClr val="tx1"/>
            </a:solidFill>
          </a:ln>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5379" name="TextBox 5"/>
          <p:cNvSpPr txBox="1"/>
          <p:nvPr/>
        </p:nvSpPr>
        <p:spPr>
          <a:xfrm>
            <a:off x="1401233" y="3337984"/>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姗（     ）</a:t>
            </a:r>
          </a:p>
        </p:txBody>
      </p:sp>
      <p:sp>
        <p:nvSpPr>
          <p:cNvPr id="30" name="TextBox 9"/>
          <p:cNvSpPr txBox="1"/>
          <p:nvPr/>
        </p:nvSpPr>
        <p:spPr>
          <a:xfrm>
            <a:off x="2482851" y="3278718"/>
            <a:ext cx="1212849"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shān</a:t>
            </a:r>
            <a:endParaRPr lang="zh-CN" altLang="en-US" sz="3733" b="1">
              <a:solidFill>
                <a:srgbClr val="FF0000"/>
              </a:solidFill>
              <a:latin typeface="宋体" panose="02010600030101010101" pitchFamily="2" charset="-122"/>
            </a:endParaRPr>
          </a:p>
        </p:txBody>
      </p:sp>
      <p:sp>
        <p:nvSpPr>
          <p:cNvPr id="15381" name="TextBox 13"/>
          <p:cNvSpPr txBox="1"/>
          <p:nvPr/>
        </p:nvSpPr>
        <p:spPr>
          <a:xfrm>
            <a:off x="1401233" y="4091518"/>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珊（     ）</a:t>
            </a:r>
          </a:p>
        </p:txBody>
      </p:sp>
      <p:sp>
        <p:nvSpPr>
          <p:cNvPr id="35" name="TextBox 14"/>
          <p:cNvSpPr txBox="1"/>
          <p:nvPr/>
        </p:nvSpPr>
        <p:spPr>
          <a:xfrm>
            <a:off x="2501900" y="4047067"/>
            <a:ext cx="1212851"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shān</a:t>
            </a:r>
            <a:endParaRPr lang="zh-CN" altLang="en-US" sz="3733" b="1">
              <a:solidFill>
                <a:srgbClr val="FF0000"/>
              </a:solidFill>
              <a:latin typeface="宋体" panose="02010600030101010101" pitchFamily="2" charset="-122"/>
            </a:endParaRPr>
          </a:p>
        </p:txBody>
      </p:sp>
      <p:sp>
        <p:nvSpPr>
          <p:cNvPr id="36" name="TextBox 2"/>
          <p:cNvSpPr txBox="1"/>
          <p:nvPr/>
        </p:nvSpPr>
        <p:spPr>
          <a:xfrm>
            <a:off x="3947585" y="3337984"/>
            <a:ext cx="2169583"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姗姗</a:t>
            </a:r>
            <a:r>
              <a:rPr lang="zh-CN" altLang="en-US" sz="3733" b="1">
                <a:latin typeface="楷体" panose="02010609060101010101" pitchFamily="49" charset="-122"/>
                <a:ea typeface="楷体" panose="02010609060101010101" pitchFamily="49" charset="-122"/>
              </a:rPr>
              <a:t>来迟</a:t>
            </a:r>
          </a:p>
        </p:txBody>
      </p:sp>
      <p:sp>
        <p:nvSpPr>
          <p:cNvPr id="37" name="TextBox 2"/>
          <p:cNvSpPr txBox="1"/>
          <p:nvPr/>
        </p:nvSpPr>
        <p:spPr>
          <a:xfrm>
            <a:off x="3934884" y="4070351"/>
            <a:ext cx="1208616" cy="698500"/>
          </a:xfrm>
          <a:prstGeom prst="rect">
            <a:avLst/>
          </a:prstGeom>
          <a:noFill/>
          <a:ln w="9525">
            <a:noFill/>
          </a:ln>
        </p:spPr>
        <p:txBody>
          <a:bodyPr wrap="none">
            <a:spAutoFit/>
          </a:bodyPr>
          <a:lstStyle>
            <a:defPPr>
              <a:defRPr lang="zh-CN"/>
            </a:defPPr>
          </a:lstStyle>
          <a:p>
            <a:pPr eaLnBrk="1" hangingPunct="1"/>
            <a:r>
              <a:rPr lang="zh-CN" altLang="en-US" sz="3733" b="1">
                <a:solidFill>
                  <a:srgbClr val="FF0000"/>
                </a:solidFill>
                <a:latin typeface="楷体" panose="02010609060101010101" pitchFamily="49" charset="-122"/>
                <a:ea typeface="楷体" panose="02010609060101010101" pitchFamily="49" charset="-122"/>
              </a:rPr>
              <a:t>珊</a:t>
            </a:r>
            <a:r>
              <a:rPr lang="zh-CN" altLang="en-US" sz="3733" b="1">
                <a:latin typeface="楷体" panose="02010609060101010101" pitchFamily="49" charset="-122"/>
                <a:ea typeface="楷体" panose="02010609060101010101" pitchFamily="49" charset="-122"/>
              </a:rPr>
              <a:t>瑚</a:t>
            </a:r>
          </a:p>
        </p:txBody>
      </p:sp>
      <p:sp>
        <p:nvSpPr>
          <p:cNvPr id="15385" name="TextBox 13"/>
          <p:cNvSpPr txBox="1"/>
          <p:nvPr/>
        </p:nvSpPr>
        <p:spPr>
          <a:xfrm>
            <a:off x="1401233" y="4859867"/>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跚（     ）</a:t>
            </a:r>
          </a:p>
        </p:txBody>
      </p:sp>
      <p:sp>
        <p:nvSpPr>
          <p:cNvPr id="39" name="TextBox 14"/>
          <p:cNvSpPr txBox="1"/>
          <p:nvPr/>
        </p:nvSpPr>
        <p:spPr>
          <a:xfrm>
            <a:off x="2501900" y="4815417"/>
            <a:ext cx="1212851" cy="698500"/>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shān</a:t>
            </a:r>
            <a:endParaRPr lang="zh-CN" altLang="en-US" sz="3733" b="1">
              <a:solidFill>
                <a:srgbClr val="FF0000"/>
              </a:solidFill>
              <a:latin typeface="宋体" panose="02010600030101010101" pitchFamily="2" charset="-122"/>
            </a:endParaRPr>
          </a:p>
        </p:txBody>
      </p:sp>
      <p:sp>
        <p:nvSpPr>
          <p:cNvPr id="40" name="TextBox 2"/>
          <p:cNvSpPr txBox="1"/>
          <p:nvPr/>
        </p:nvSpPr>
        <p:spPr>
          <a:xfrm>
            <a:off x="3934884" y="4838700"/>
            <a:ext cx="1208616"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蹒</a:t>
            </a:r>
            <a:r>
              <a:rPr lang="zh-CN" altLang="en-US" sz="3733" b="1">
                <a:solidFill>
                  <a:srgbClr val="FF0000"/>
                </a:solidFill>
                <a:latin typeface="楷体" panose="02010609060101010101" pitchFamily="49" charset="-122"/>
                <a:ea typeface="楷体" panose="02010609060101010101" pitchFamily="49" charset="-122"/>
              </a:rPr>
              <a:t>跚</a:t>
            </a:r>
          </a:p>
        </p:txBody>
      </p:sp>
      <p:sp>
        <p:nvSpPr>
          <p:cNvPr id="43" name="左大括号 42"/>
          <p:cNvSpPr/>
          <p:nvPr/>
        </p:nvSpPr>
        <p:spPr>
          <a:xfrm>
            <a:off x="6502399" y="3833285"/>
            <a:ext cx="408517" cy="1244600"/>
          </a:xfrm>
          <a:prstGeom prst="leftBrace">
            <a:avLst>
              <a:gd name="adj1" fmla="val 45786"/>
              <a:gd name="adj2" fmla="val 50000"/>
            </a:avLst>
          </a:prstGeom>
          <a:ln w="19050">
            <a:solidFill>
              <a:schemeClr val="tx1"/>
            </a:solidFill>
          </a:ln>
        </p:spPr>
        <p:style>
          <a:lnRef idx="3">
            <a:schemeClr val="accent5"/>
          </a:lnRef>
          <a:fillRef idx="0">
            <a:schemeClr val="accent5"/>
          </a:fillRef>
          <a:effectRef idx="2">
            <a:schemeClr val="accent5"/>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5389" name="TextBox 5"/>
          <p:cNvSpPr txBox="1"/>
          <p:nvPr/>
        </p:nvSpPr>
        <p:spPr>
          <a:xfrm>
            <a:off x="6893984" y="3697818"/>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栗（     ）</a:t>
            </a:r>
          </a:p>
        </p:txBody>
      </p:sp>
      <p:sp>
        <p:nvSpPr>
          <p:cNvPr id="45" name="TextBox 9"/>
          <p:cNvSpPr txBox="1"/>
          <p:nvPr/>
        </p:nvSpPr>
        <p:spPr>
          <a:xfrm>
            <a:off x="8192142" y="3638551"/>
            <a:ext cx="729260" cy="697627"/>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lì</a:t>
            </a:r>
            <a:endParaRPr lang="zh-CN" altLang="en-US" sz="3733" b="1">
              <a:solidFill>
                <a:srgbClr val="FF0000"/>
              </a:solidFill>
              <a:latin typeface="宋体" panose="02010600030101010101" pitchFamily="2" charset="-122"/>
            </a:endParaRPr>
          </a:p>
        </p:txBody>
      </p:sp>
      <p:sp>
        <p:nvSpPr>
          <p:cNvPr id="15391" name="TextBox 13"/>
          <p:cNvSpPr txBox="1"/>
          <p:nvPr/>
        </p:nvSpPr>
        <p:spPr>
          <a:xfrm>
            <a:off x="6893984" y="4451351"/>
            <a:ext cx="2895600"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粟（     ）</a:t>
            </a:r>
          </a:p>
        </p:txBody>
      </p:sp>
      <p:sp>
        <p:nvSpPr>
          <p:cNvPr id="47" name="TextBox 14"/>
          <p:cNvSpPr txBox="1"/>
          <p:nvPr/>
        </p:nvSpPr>
        <p:spPr>
          <a:xfrm>
            <a:off x="8219658" y="4406900"/>
            <a:ext cx="729260" cy="697627"/>
          </a:xfrm>
          <a:prstGeom prst="rect">
            <a:avLst/>
          </a:prstGeom>
          <a:noFill/>
          <a:ln w="9525">
            <a:noFill/>
          </a:ln>
        </p:spPr>
        <p:txBody>
          <a:bodyPr wrap="none">
            <a:spAutoFit/>
          </a:bodyPr>
          <a:lstStyle>
            <a:defPPr>
              <a:defRPr lang="zh-CN"/>
            </a:defPPr>
          </a:lstStyle>
          <a:p>
            <a:pPr eaLnBrk="1" hangingPunct="1"/>
            <a:r>
              <a:rPr lang="en-US" altLang="zh-CN" sz="3733" b="1">
                <a:solidFill>
                  <a:srgbClr val="0000FF"/>
                </a:solidFill>
                <a:latin typeface="宋体" panose="02010600030101010101" pitchFamily="2" charset="-122"/>
              </a:rPr>
              <a:t>sù</a:t>
            </a:r>
            <a:endParaRPr lang="zh-CN" altLang="en-US" sz="3733" b="1">
              <a:solidFill>
                <a:srgbClr val="FF0000"/>
              </a:solidFill>
              <a:latin typeface="宋体" panose="02010600030101010101" pitchFamily="2" charset="-122"/>
            </a:endParaRPr>
          </a:p>
        </p:txBody>
      </p:sp>
      <p:sp>
        <p:nvSpPr>
          <p:cNvPr id="48" name="TextBox 2"/>
          <p:cNvSpPr txBox="1"/>
          <p:nvPr/>
        </p:nvSpPr>
        <p:spPr>
          <a:xfrm>
            <a:off x="9440334" y="3697818"/>
            <a:ext cx="1208617" cy="698500"/>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战</a:t>
            </a:r>
            <a:r>
              <a:rPr lang="zh-CN" altLang="en-US" sz="3733" b="1">
                <a:solidFill>
                  <a:srgbClr val="FF0000"/>
                </a:solidFill>
                <a:latin typeface="楷体" panose="02010609060101010101" pitchFamily="49" charset="-122"/>
                <a:ea typeface="楷体" panose="02010609060101010101" pitchFamily="49" charset="-122"/>
              </a:rPr>
              <a:t>栗</a:t>
            </a:r>
          </a:p>
        </p:txBody>
      </p:sp>
      <p:sp>
        <p:nvSpPr>
          <p:cNvPr id="49" name="TextBox 2"/>
          <p:cNvSpPr txBox="1"/>
          <p:nvPr/>
        </p:nvSpPr>
        <p:spPr>
          <a:xfrm>
            <a:off x="9427634" y="4430184"/>
            <a:ext cx="2169826" cy="697627"/>
          </a:xfrm>
          <a:prstGeom prst="rect">
            <a:avLst/>
          </a:prstGeom>
          <a:noFill/>
          <a:ln w="9525">
            <a:noFill/>
          </a:ln>
        </p:spPr>
        <p:txBody>
          <a:bodyPr wrap="none">
            <a:spAutoFit/>
          </a:bodyPr>
          <a:lstStyle>
            <a:defPPr>
              <a:defRPr lang="zh-CN"/>
            </a:defPPr>
          </a:lstStyle>
          <a:p>
            <a:pPr eaLnBrk="1" hangingPunct="1"/>
            <a:r>
              <a:rPr lang="zh-CN" altLang="en-US" sz="3733" b="1">
                <a:latin typeface="楷体" panose="02010609060101010101" pitchFamily="49" charset="-122"/>
                <a:ea typeface="楷体" panose="02010609060101010101" pitchFamily="49" charset="-122"/>
              </a:rPr>
              <a:t>沧海一</a:t>
            </a:r>
            <a:r>
              <a:rPr lang="zh-CN" altLang="en-US" sz="3733" b="1">
                <a:solidFill>
                  <a:srgbClr val="FF0000"/>
                </a:solidFill>
                <a:latin typeface="楷体" panose="02010609060101010101" pitchFamily="49" charset="-122"/>
                <a:ea typeface="楷体" panose="02010609060101010101" pitchFamily="49" charset="-122"/>
              </a:rPr>
              <a:t>粟</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42" presetClass="entr" presetSubtype="0" fill="hold" grpId="2"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indefinite"/>
                            </p:stCondLst>
                          </p:cTn>
                        </p:par>
                        <p:par>
                          <p:cTn id="19" fill="hold" nodeType="afterGroup">
                            <p:stCondLst>
                              <p:cond delay="0"/>
                            </p:stCondLst>
                            <p:childTnLst>
                              <p:par>
                                <p:cTn id="20" presetID="2" presetClass="entr" presetSubtype="4" fill="hold" grpId="1"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indefinite"/>
                            </p:stCondLst>
                          </p:cTn>
                        </p:par>
                        <p:par>
                          <p:cTn id="26" fill="hold" nodeType="afterGroup">
                            <p:stCondLst>
                              <p:cond delay="0"/>
                            </p:stCondLst>
                            <p:childTnLst>
                              <p:par>
                                <p:cTn id="27" presetID="42" presetClass="entr" presetSubtype="0" fill="hold" grpId="3"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 presetClass="entr" presetSubtype="4" fill="hold" grpId="4"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indefinite"/>
                            </p:stCondLst>
                          </p:cTn>
                        </p:par>
                        <p:par>
                          <p:cTn id="41" fill="hold" nodeType="afterGroup">
                            <p:stCondLst>
                              <p:cond delay="0"/>
                            </p:stCondLst>
                            <p:childTnLst>
                              <p:par>
                                <p:cTn id="42" presetID="42" presetClass="entr" presetSubtype="0" fill="hold" grpId="6"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indefinite"/>
                            </p:stCondLst>
                          </p:cTn>
                        </p:par>
                        <p:par>
                          <p:cTn id="49" fill="hold" nodeType="afterGroup">
                            <p:stCondLst>
                              <p:cond delay="0"/>
                            </p:stCondLst>
                            <p:childTnLst>
                              <p:par>
                                <p:cTn id="50" presetID="2" presetClass="entr" presetSubtype="4" fill="hold" grpId="5" nodeType="click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fill="hold"/>
                                        <p:tgtEl>
                                          <p:spTgt spid="31"/>
                                        </p:tgtEl>
                                        <p:attrNameLst>
                                          <p:attrName>ppt_x</p:attrName>
                                        </p:attrNameLst>
                                      </p:cBhvr>
                                      <p:tavLst>
                                        <p:tav tm="0">
                                          <p:val>
                                            <p:strVal val="#ppt_x"/>
                                          </p:val>
                                        </p:tav>
                                        <p:tav tm="100000">
                                          <p:val>
                                            <p:strVal val="#ppt_x"/>
                                          </p:val>
                                        </p:tav>
                                      </p:tavLst>
                                    </p:anim>
                                    <p:anim calcmode="lin" valueType="num">
                                      <p:cBhvr additive="base">
                                        <p:cTn id="5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indefinite"/>
                            </p:stCondLst>
                          </p:cTn>
                        </p:par>
                        <p:par>
                          <p:cTn id="56" fill="hold" nodeType="afterGroup">
                            <p:stCondLst>
                              <p:cond delay="0"/>
                            </p:stCondLst>
                            <p:childTnLst>
                              <p:par>
                                <p:cTn id="57" presetID="42" presetClass="entr" presetSubtype="0" fill="hold" grpId="7"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indefinite"/>
                            </p:stCondLst>
                          </p:cTn>
                        </p:par>
                        <p:par>
                          <p:cTn id="64" fill="hold" nodeType="afterGroup">
                            <p:stCondLst>
                              <p:cond delay="0"/>
                            </p:stCondLst>
                            <p:childTnLst>
                              <p:par>
                                <p:cTn id="65" presetID="2" presetClass="entr" presetSubtype="4" fill="hold" grpId="8" nodeType="click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ppt_x"/>
                                          </p:val>
                                        </p:tav>
                                        <p:tav tm="100000">
                                          <p:val>
                                            <p:strVal val="#ppt_x"/>
                                          </p:val>
                                        </p:tav>
                                      </p:tavLst>
                                    </p:anim>
                                    <p:anim calcmode="lin" valueType="num">
                                      <p:cBhvr additive="base">
                                        <p:cTn id="6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indefinite"/>
                            </p:stCondLst>
                          </p:cTn>
                        </p:par>
                        <p:par>
                          <p:cTn id="71" fill="hold" nodeType="afterGroup">
                            <p:stCondLst>
                              <p:cond delay="0"/>
                            </p:stCondLst>
                            <p:childTnLst>
                              <p:par>
                                <p:cTn id="72" presetID="42" presetClass="entr" presetSubtype="0" fill="hold" grpId="1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1000"/>
                                        <p:tgtEl>
                                          <p:spTgt spid="36"/>
                                        </p:tgtEl>
                                      </p:cBhvr>
                                    </p:animEffect>
                                    <p:anim calcmode="lin" valueType="num">
                                      <p:cBhvr>
                                        <p:cTn id="75" dur="1000" fill="hold"/>
                                        <p:tgtEl>
                                          <p:spTgt spid="36"/>
                                        </p:tgtEl>
                                        <p:attrNameLst>
                                          <p:attrName>ppt_x</p:attrName>
                                        </p:attrNameLst>
                                      </p:cBhvr>
                                      <p:tavLst>
                                        <p:tav tm="0">
                                          <p:val>
                                            <p:strVal val="#ppt_x"/>
                                          </p:val>
                                        </p:tav>
                                        <p:tav tm="100000">
                                          <p:val>
                                            <p:strVal val="#ppt_x"/>
                                          </p:val>
                                        </p:tav>
                                      </p:tavLst>
                                    </p:anim>
                                    <p:anim calcmode="lin" valueType="num">
                                      <p:cBhvr>
                                        <p:cTn id="7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indefinite"/>
                            </p:stCondLst>
                          </p:cTn>
                        </p:par>
                        <p:par>
                          <p:cTn id="79" fill="hold" nodeType="afterGroup">
                            <p:stCondLst>
                              <p:cond delay="0"/>
                            </p:stCondLst>
                            <p:childTnLst>
                              <p:par>
                                <p:cTn id="80" presetID="2" presetClass="entr" presetSubtype="4" fill="hold" grpId="9" nodeType="click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additive="base">
                                        <p:cTn id="82" dur="500" fill="hold"/>
                                        <p:tgtEl>
                                          <p:spTgt spid="35"/>
                                        </p:tgtEl>
                                        <p:attrNameLst>
                                          <p:attrName>ppt_x</p:attrName>
                                        </p:attrNameLst>
                                      </p:cBhvr>
                                      <p:tavLst>
                                        <p:tav tm="0">
                                          <p:val>
                                            <p:strVal val="#ppt_x"/>
                                          </p:val>
                                        </p:tav>
                                        <p:tav tm="100000">
                                          <p:val>
                                            <p:strVal val="#ppt_x"/>
                                          </p:val>
                                        </p:tav>
                                      </p:tavLst>
                                    </p:anim>
                                    <p:anim calcmode="lin" valueType="num">
                                      <p:cBhvr additive="base">
                                        <p:cTn id="8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indefinite"/>
                            </p:stCondLst>
                          </p:cTn>
                        </p:par>
                        <p:par>
                          <p:cTn id="86" fill="hold" nodeType="afterGroup">
                            <p:stCondLst>
                              <p:cond delay="0"/>
                            </p:stCondLst>
                            <p:childTnLst>
                              <p:par>
                                <p:cTn id="87" presetID="42" presetClass="entr" presetSubtype="0" fill="hold" grpId="11" nodeType="click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1000"/>
                                        <p:tgtEl>
                                          <p:spTgt spid="37"/>
                                        </p:tgtEl>
                                      </p:cBhvr>
                                    </p:animEffect>
                                    <p:anim calcmode="lin" valueType="num">
                                      <p:cBhvr>
                                        <p:cTn id="90" dur="1000" fill="hold"/>
                                        <p:tgtEl>
                                          <p:spTgt spid="37"/>
                                        </p:tgtEl>
                                        <p:attrNameLst>
                                          <p:attrName>ppt_x</p:attrName>
                                        </p:attrNameLst>
                                      </p:cBhvr>
                                      <p:tavLst>
                                        <p:tav tm="0">
                                          <p:val>
                                            <p:strVal val="#ppt_x"/>
                                          </p:val>
                                        </p:tav>
                                        <p:tav tm="100000">
                                          <p:val>
                                            <p:strVal val="#ppt_x"/>
                                          </p:val>
                                        </p:tav>
                                      </p:tavLst>
                                    </p:anim>
                                    <p:anim calcmode="lin" valueType="num">
                                      <p:cBhvr>
                                        <p:cTn id="9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indefinite"/>
                            </p:stCondLst>
                          </p:cTn>
                        </p:par>
                        <p:par>
                          <p:cTn id="94" fill="hold" nodeType="afterGroup">
                            <p:stCondLst>
                              <p:cond delay="0"/>
                            </p:stCondLst>
                            <p:childTnLst>
                              <p:par>
                                <p:cTn id="95" presetID="2" presetClass="entr" presetSubtype="4" fill="hold" grpId="12" nodeType="clickEffect">
                                  <p:stCondLst>
                                    <p:cond delay="0"/>
                                  </p:stCondLst>
                                  <p:childTnLst>
                                    <p:set>
                                      <p:cBhvr>
                                        <p:cTn id="96" dur="1" fill="hold">
                                          <p:stCondLst>
                                            <p:cond delay="0"/>
                                          </p:stCondLst>
                                        </p:cTn>
                                        <p:tgtEl>
                                          <p:spTgt spid="39"/>
                                        </p:tgtEl>
                                        <p:attrNameLst>
                                          <p:attrName>style.visibility</p:attrName>
                                        </p:attrNameLst>
                                      </p:cBhvr>
                                      <p:to>
                                        <p:strVal val="visible"/>
                                      </p:to>
                                    </p:set>
                                    <p:anim calcmode="lin" valueType="num">
                                      <p:cBhvr additive="base">
                                        <p:cTn id="97" dur="500" fill="hold"/>
                                        <p:tgtEl>
                                          <p:spTgt spid="39"/>
                                        </p:tgtEl>
                                        <p:attrNameLst>
                                          <p:attrName>ppt_x</p:attrName>
                                        </p:attrNameLst>
                                      </p:cBhvr>
                                      <p:tavLst>
                                        <p:tav tm="0">
                                          <p:val>
                                            <p:strVal val="#ppt_x"/>
                                          </p:val>
                                        </p:tav>
                                        <p:tav tm="100000">
                                          <p:val>
                                            <p:strVal val="#ppt_x"/>
                                          </p:val>
                                        </p:tav>
                                      </p:tavLst>
                                    </p:anim>
                                    <p:anim calcmode="lin" valueType="num">
                                      <p:cBhvr additive="base">
                                        <p:cTn id="9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indefinite"/>
                            </p:stCondLst>
                          </p:cTn>
                        </p:par>
                        <p:par>
                          <p:cTn id="101" fill="hold" nodeType="afterGroup">
                            <p:stCondLst>
                              <p:cond delay="0"/>
                            </p:stCondLst>
                            <p:childTnLst>
                              <p:par>
                                <p:cTn id="102" presetID="42" presetClass="entr" presetSubtype="0" fill="hold" grpId="13" nodeType="click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1000"/>
                                        <p:tgtEl>
                                          <p:spTgt spid="40"/>
                                        </p:tgtEl>
                                      </p:cBhvr>
                                    </p:animEffect>
                                    <p:anim calcmode="lin" valueType="num">
                                      <p:cBhvr>
                                        <p:cTn id="105" dur="1000" fill="hold"/>
                                        <p:tgtEl>
                                          <p:spTgt spid="40"/>
                                        </p:tgtEl>
                                        <p:attrNameLst>
                                          <p:attrName>ppt_x</p:attrName>
                                        </p:attrNameLst>
                                      </p:cBhvr>
                                      <p:tavLst>
                                        <p:tav tm="0">
                                          <p:val>
                                            <p:strVal val="#ppt_x"/>
                                          </p:val>
                                        </p:tav>
                                        <p:tav tm="100000">
                                          <p:val>
                                            <p:strVal val="#ppt_x"/>
                                          </p:val>
                                        </p:tav>
                                      </p:tavLst>
                                    </p:anim>
                                    <p:anim calcmode="lin" valueType="num">
                                      <p:cBhvr>
                                        <p:cTn id="10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indefinite"/>
                            </p:stCondLst>
                          </p:cTn>
                        </p:par>
                        <p:par>
                          <p:cTn id="109" fill="hold" nodeType="afterGroup">
                            <p:stCondLst>
                              <p:cond delay="0"/>
                            </p:stCondLst>
                            <p:childTnLst>
                              <p:par>
                                <p:cTn id="110" presetID="2" presetClass="entr" presetSubtype="4" fill="hold" grpId="14" nodeType="clickEffect">
                                  <p:stCondLst>
                                    <p:cond delay="0"/>
                                  </p:stCondLst>
                                  <p:childTnLst>
                                    <p:set>
                                      <p:cBhvr>
                                        <p:cTn id="111" dur="1" fill="hold">
                                          <p:stCondLst>
                                            <p:cond delay="0"/>
                                          </p:stCondLst>
                                        </p:cTn>
                                        <p:tgtEl>
                                          <p:spTgt spid="45"/>
                                        </p:tgtEl>
                                        <p:attrNameLst>
                                          <p:attrName>style.visibility</p:attrName>
                                        </p:attrNameLst>
                                      </p:cBhvr>
                                      <p:to>
                                        <p:strVal val="visible"/>
                                      </p:to>
                                    </p:set>
                                    <p:anim calcmode="lin" valueType="num">
                                      <p:cBhvr additive="base">
                                        <p:cTn id="112" dur="500" fill="hold"/>
                                        <p:tgtEl>
                                          <p:spTgt spid="45"/>
                                        </p:tgtEl>
                                        <p:attrNameLst>
                                          <p:attrName>ppt_x</p:attrName>
                                        </p:attrNameLst>
                                      </p:cBhvr>
                                      <p:tavLst>
                                        <p:tav tm="0">
                                          <p:val>
                                            <p:strVal val="#ppt_x"/>
                                          </p:val>
                                        </p:tav>
                                        <p:tav tm="100000">
                                          <p:val>
                                            <p:strVal val="#ppt_x"/>
                                          </p:val>
                                        </p:tav>
                                      </p:tavLst>
                                    </p:anim>
                                    <p:anim calcmode="lin" valueType="num">
                                      <p:cBhvr additive="base">
                                        <p:cTn id="11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indefinite"/>
                            </p:stCondLst>
                          </p:cTn>
                        </p:par>
                        <p:par>
                          <p:cTn id="116" fill="hold" nodeType="afterGroup">
                            <p:stCondLst>
                              <p:cond delay="0"/>
                            </p:stCondLst>
                            <p:childTnLst>
                              <p:par>
                                <p:cTn id="117" presetID="42" presetClass="entr" presetSubtype="0" fill="hold" grpId="16" nodeType="click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1000"/>
                                        <p:tgtEl>
                                          <p:spTgt spid="48"/>
                                        </p:tgtEl>
                                      </p:cBhvr>
                                    </p:animEffect>
                                    <p:anim calcmode="lin" valueType="num">
                                      <p:cBhvr>
                                        <p:cTn id="120" dur="1000" fill="hold"/>
                                        <p:tgtEl>
                                          <p:spTgt spid="48"/>
                                        </p:tgtEl>
                                        <p:attrNameLst>
                                          <p:attrName>ppt_x</p:attrName>
                                        </p:attrNameLst>
                                      </p:cBhvr>
                                      <p:tavLst>
                                        <p:tav tm="0">
                                          <p:val>
                                            <p:strVal val="#ppt_x"/>
                                          </p:val>
                                        </p:tav>
                                        <p:tav tm="100000">
                                          <p:val>
                                            <p:strVal val="#ppt_x"/>
                                          </p:val>
                                        </p:tav>
                                      </p:tavLst>
                                    </p:anim>
                                    <p:anim calcmode="lin" valueType="num">
                                      <p:cBhvr>
                                        <p:cTn id="12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indefinite"/>
                            </p:stCondLst>
                          </p:cTn>
                        </p:par>
                        <p:par>
                          <p:cTn id="124" fill="hold" nodeType="afterGroup">
                            <p:stCondLst>
                              <p:cond delay="0"/>
                            </p:stCondLst>
                            <p:childTnLst>
                              <p:par>
                                <p:cTn id="125" presetID="2" presetClass="entr" presetSubtype="4" fill="hold" grpId="15" nodeType="click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500" fill="hold"/>
                                        <p:tgtEl>
                                          <p:spTgt spid="47"/>
                                        </p:tgtEl>
                                        <p:attrNameLst>
                                          <p:attrName>ppt_x</p:attrName>
                                        </p:attrNameLst>
                                      </p:cBhvr>
                                      <p:tavLst>
                                        <p:tav tm="0">
                                          <p:val>
                                            <p:strVal val="#ppt_x"/>
                                          </p:val>
                                        </p:tav>
                                        <p:tav tm="100000">
                                          <p:val>
                                            <p:strVal val="#ppt_x"/>
                                          </p:val>
                                        </p:tav>
                                      </p:tavLst>
                                    </p:anim>
                                    <p:anim calcmode="lin" valueType="num">
                                      <p:cBhvr additive="base">
                                        <p:cTn id="12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indefinite"/>
                            </p:stCondLst>
                          </p:cTn>
                        </p:par>
                        <p:par>
                          <p:cTn id="131" fill="hold" nodeType="afterGroup">
                            <p:stCondLst>
                              <p:cond delay="0"/>
                            </p:stCondLst>
                            <p:childTnLst>
                              <p:par>
                                <p:cTn id="132" presetID="42" presetClass="entr" presetSubtype="0" fill="hold" grpId="17" nodeType="click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fade">
                                      <p:cBhvr>
                                        <p:cTn id="134" dur="1000"/>
                                        <p:tgtEl>
                                          <p:spTgt spid="49"/>
                                        </p:tgtEl>
                                      </p:cBhvr>
                                    </p:animEffect>
                                    <p:anim calcmode="lin" valueType="num">
                                      <p:cBhvr>
                                        <p:cTn id="135" dur="1000" fill="hold"/>
                                        <p:tgtEl>
                                          <p:spTgt spid="49"/>
                                        </p:tgtEl>
                                        <p:attrNameLst>
                                          <p:attrName>ppt_x</p:attrName>
                                        </p:attrNameLst>
                                      </p:cBhvr>
                                      <p:tavLst>
                                        <p:tav tm="0">
                                          <p:val>
                                            <p:strVal val="#ppt_x"/>
                                          </p:val>
                                        </p:tav>
                                        <p:tav tm="100000">
                                          <p:val>
                                            <p:strVal val="#ppt_x"/>
                                          </p:val>
                                        </p:tav>
                                      </p:tavLst>
                                    </p:anim>
                                    <p:anim calcmode="lin" valueType="num">
                                      <p:cBhvr>
                                        <p:cTn id="13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1"/>
      <p:bldP spid="22" grpId="2"/>
      <p:bldP spid="23" grpId="3"/>
      <p:bldP spid="29" grpId="4"/>
      <p:bldP spid="31" grpId="5"/>
      <p:bldP spid="32" grpId="6"/>
      <p:bldP spid="33" grpId="7"/>
      <p:bldP spid="30" grpId="8"/>
      <p:bldP spid="35" grpId="9"/>
      <p:bldP spid="36" grpId="10"/>
      <p:bldP spid="37" grpId="11"/>
      <p:bldP spid="39" grpId="12"/>
      <p:bldP spid="40" grpId="13"/>
      <p:bldP spid="45" grpId="14"/>
      <p:bldP spid="47" grpId="15"/>
      <p:bldP spid="48" grpId="16"/>
      <p:bldP spid="49" grpId="17"/>
    </p:bldLst>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组合 36">
            <a:extLst>
              <a:ext uri="{FF2B5EF4-FFF2-40B4-BE49-F238E27FC236}">
                <a16:creationId xmlns:a16="http://schemas.microsoft.com/office/drawing/2014/main" id="{9DF66FC2-5BC8-4A27-BCFF-FFE0D83666B2}"/>
              </a:ext>
            </a:extLst>
          </p:cNvPr>
          <p:cNvGrpSpPr/>
          <p:nvPr/>
        </p:nvGrpSpPr>
        <p:grpSpPr>
          <a:xfrm>
            <a:off x="80435" y="266700"/>
            <a:ext cx="3210983" cy="814918"/>
            <a:chOff x="6757439" y="2105903"/>
            <a:chExt cx="2451950" cy="654102"/>
          </a:xfrm>
        </p:grpSpPr>
        <p:sp>
          <p:nvSpPr>
            <p:cNvPr id="3" name="Google Shape;1279;p58">
              <a:extLst>
                <a:ext uri="{FF2B5EF4-FFF2-40B4-BE49-F238E27FC236}">
                  <a16:creationId xmlns:a16="http://schemas.microsoft.com/office/drawing/2014/main" id="{BA70D612-17C7-4A98-8F9C-B9E791F8B377}"/>
                </a:ext>
              </a:extLst>
            </p:cNvPr>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4" name="Google Shape;1280;p58">
              <a:extLst>
                <a:ext uri="{FF2B5EF4-FFF2-40B4-BE49-F238E27FC236}">
                  <a16:creationId xmlns:a16="http://schemas.microsoft.com/office/drawing/2014/main" id="{3C49DA4E-944B-413B-AA07-455CDA7531DA}"/>
                </a:ext>
              </a:extLst>
            </p:cNvPr>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5" name="文本框 8">
            <a:extLst>
              <a:ext uri="{FF2B5EF4-FFF2-40B4-BE49-F238E27FC236}">
                <a16:creationId xmlns:a16="http://schemas.microsoft.com/office/drawing/2014/main" id="{FC721110-B83F-4C29-90AA-F94A6A2FC3A9}"/>
              </a:ext>
            </a:extLst>
          </p:cNvPr>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词语集注</a:t>
            </a:r>
          </a:p>
        </p:txBody>
      </p:sp>
      <p:sp>
        <p:nvSpPr>
          <p:cNvPr id="6" name="Text Box 4">
            <a:extLst>
              <a:ext uri="{FF2B5EF4-FFF2-40B4-BE49-F238E27FC236}">
                <a16:creationId xmlns:a16="http://schemas.microsoft.com/office/drawing/2014/main" id="{3FDE5326-FB01-4570-AB7F-C6603210C6CF}"/>
              </a:ext>
            </a:extLst>
          </p:cNvPr>
          <p:cNvSpPr txBox="1"/>
          <p:nvPr/>
        </p:nvSpPr>
        <p:spPr>
          <a:xfrm>
            <a:off x="540152" y="1206503"/>
            <a:ext cx="10788817" cy="4932120"/>
          </a:xfrm>
          <a:prstGeom prst="rect">
            <a:avLst/>
          </a:prstGeom>
          <a:noFill/>
          <a:ln w="9525">
            <a:noFill/>
          </a:ln>
        </p:spPr>
        <p:txBody>
          <a:bodyPr wrap="square">
            <a:spAutoFit/>
          </a:bodyPr>
          <a:lstStyle>
            <a:defPPr>
              <a:defRPr lang="zh-CN"/>
            </a:defPPr>
          </a:lstStyle>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坚持不懈：坚持到底，毫不松懈。</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无垠：没有边际。</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不可思议：不可想象，不能理解。</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风餐露宿：形容旅途或野外生活的艰苦。</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精疲力竭：精神非常疲劳，体力消耗已尽，形容极度疲乏。</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闷闷不乐：因有不如意的事而心里不快活。</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毛骨悚然：形容十分恐惧的样子。</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耀武扬威：炫耀武力，显示威风。</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扬扬得意：形容非常得意而神气十足。</a:t>
            </a:r>
            <a:endParaRPr lang="en-US" altLang="zh-CN" sz="3200" b="1">
              <a:latin typeface="楷体" panose="02010609060101010101" pitchFamily="49" charset="-122"/>
              <a:ea typeface="楷体" panose="02010609060101010101" pitchFamily="49" charset="-122"/>
            </a:endParaRPr>
          </a:p>
        </p:txBody>
      </p:sp>
      <p:sp>
        <p:nvSpPr>
          <p:cNvPr id="7" name="矩形 6">
            <a:extLst>
              <a:ext uri="{FF2B5EF4-FFF2-40B4-BE49-F238E27FC236}">
                <a16:creationId xmlns:a16="http://schemas.microsoft.com/office/drawing/2014/main" id="{43429EC9-927C-455E-9B74-A9748F921CD3}"/>
              </a:ext>
            </a:extLst>
          </p:cNvPr>
          <p:cNvSpPr/>
          <p:nvPr/>
        </p:nvSpPr>
        <p:spPr>
          <a:xfrm>
            <a:off x="4129220" y="1782070"/>
            <a:ext cx="3345360" cy="533480"/>
          </a:xfrm>
          <a:prstGeom prst="rect">
            <a:avLst/>
          </a:prstGeom>
        </p:spPr>
        <p:txBody>
          <a:bodyPr wrap="non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近义词</a:t>
            </a:r>
            <a:r>
              <a:rPr lang="en-US" altLang="zh-CN" sz="2667" b="1">
                <a:solidFill>
                  <a:srgbClr val="FF0000"/>
                </a:solidFill>
                <a:latin typeface="楷体" panose="02010609060101010101" pitchFamily="49" charset="-122"/>
                <a:ea typeface="楷体" panose="02010609060101010101" pitchFamily="49" charset="-122"/>
              </a:rPr>
              <a:t>: </a:t>
            </a:r>
            <a:r>
              <a:rPr lang="zh-CN" altLang="en-US" sz="2667" b="1">
                <a:solidFill>
                  <a:srgbClr val="FF0000"/>
                </a:solidFill>
                <a:latin typeface="楷体" panose="02010609060101010101" pitchFamily="49" charset="-122"/>
                <a:ea typeface="楷体" panose="02010609060101010101" pitchFamily="49" charset="-122"/>
              </a:rPr>
              <a:t>无边、无际</a:t>
            </a:r>
            <a:endParaRPr lang="en-US" altLang="zh-CN" sz="2667" b="1">
              <a:solidFill>
                <a:srgbClr val="FF0000"/>
              </a:solidFill>
              <a:latin typeface="楷体" panose="02010609060101010101" pitchFamily="49" charset="-122"/>
              <a:ea typeface="楷体" panose="02010609060101010101" pitchFamily="49" charset="-122"/>
            </a:endParaRPr>
          </a:p>
        </p:txBody>
      </p:sp>
      <p:sp>
        <p:nvSpPr>
          <p:cNvPr id="9" name="矩形 8">
            <a:extLst>
              <a:ext uri="{FF2B5EF4-FFF2-40B4-BE49-F238E27FC236}">
                <a16:creationId xmlns:a16="http://schemas.microsoft.com/office/drawing/2014/main" id="{31D007A1-0B0E-4680-A7AC-41007E3A4567}"/>
              </a:ext>
            </a:extLst>
          </p:cNvPr>
          <p:cNvSpPr/>
          <p:nvPr/>
        </p:nvSpPr>
        <p:spPr>
          <a:xfrm>
            <a:off x="7999444" y="2844242"/>
            <a:ext cx="3343224" cy="533480"/>
          </a:xfrm>
          <a:prstGeom prst="rect">
            <a:avLst/>
          </a:prstGeom>
        </p:spPr>
        <p:txBody>
          <a:bodyPr wrap="non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也说“餐风宿露”。</a:t>
            </a:r>
            <a:endParaRPr lang="en-US" altLang="zh-CN" sz="2667" b="1">
              <a:solidFill>
                <a:srgbClr val="FF0000"/>
              </a:solidFill>
              <a:latin typeface="楷体" panose="02010609060101010101" pitchFamily="49" charset="-122"/>
              <a:ea typeface="楷体" panose="02010609060101010101" pitchFamily="49" charset="-122"/>
            </a:endParaRPr>
          </a:p>
        </p:txBody>
      </p:sp>
      <p:sp>
        <p:nvSpPr>
          <p:cNvPr id="10" name="矩形 9">
            <a:extLst>
              <a:ext uri="{FF2B5EF4-FFF2-40B4-BE49-F238E27FC236}">
                <a16:creationId xmlns:a16="http://schemas.microsoft.com/office/drawing/2014/main" id="{03461C38-8C61-4753-86A5-CBAC7B079A01}"/>
              </a:ext>
            </a:extLst>
          </p:cNvPr>
          <p:cNvSpPr/>
          <p:nvPr/>
        </p:nvSpPr>
        <p:spPr>
          <a:xfrm>
            <a:off x="8363419" y="3892254"/>
            <a:ext cx="3343224" cy="533480"/>
          </a:xfrm>
          <a:prstGeom prst="rect">
            <a:avLst/>
          </a:prstGeom>
        </p:spPr>
        <p:txBody>
          <a:bodyPr wrap="squar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也说“精疲力尽”。</a:t>
            </a:r>
            <a:endParaRPr lang="en-US" altLang="zh-CN" sz="2667" b="1">
              <a:solidFill>
                <a:srgbClr val="FF0000"/>
              </a:solidFill>
              <a:latin typeface="楷体" panose="02010609060101010101" pitchFamily="49" charset="-122"/>
              <a:ea typeface="楷体" panose="02010609060101010101" pitchFamily="49" charset="-122"/>
            </a:endParaRPr>
          </a:p>
        </p:txBody>
      </p:sp>
      <p:cxnSp>
        <p:nvCxnSpPr>
          <p:cNvPr id="12" name="直接连接符 11">
            <a:extLst>
              <a:ext uri="{FF2B5EF4-FFF2-40B4-BE49-F238E27FC236}">
                <a16:creationId xmlns:a16="http://schemas.microsoft.com/office/drawing/2014/main" id="{BEE75C2A-D35C-427C-B2AC-77377BEED56A}"/>
              </a:ext>
            </a:extLst>
          </p:cNvPr>
          <p:cNvCxnSpPr/>
          <p:nvPr/>
        </p:nvCxnSpPr>
        <p:spPr>
          <a:xfrm>
            <a:off x="583025" y="2315549"/>
            <a:ext cx="106851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E3940023-48C8-4059-A383-70DE4BF21F97}"/>
              </a:ext>
            </a:extLst>
          </p:cNvPr>
          <p:cNvCxnSpPr/>
          <p:nvPr/>
        </p:nvCxnSpPr>
        <p:spPr>
          <a:xfrm>
            <a:off x="540152" y="3391420"/>
            <a:ext cx="20215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5549D3F4-3BE3-4FE6-AA4B-804E1B93F7C3}"/>
              </a:ext>
            </a:extLst>
          </p:cNvPr>
          <p:cNvCxnSpPr/>
          <p:nvPr/>
        </p:nvCxnSpPr>
        <p:spPr>
          <a:xfrm>
            <a:off x="526453" y="3936700"/>
            <a:ext cx="20215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5576A2FD-B57C-44F4-85E5-8ADE1F0FF736}"/>
              </a:ext>
            </a:extLst>
          </p:cNvPr>
          <p:cNvCxnSpPr/>
          <p:nvPr/>
        </p:nvCxnSpPr>
        <p:spPr>
          <a:xfrm>
            <a:off x="541929" y="5548148"/>
            <a:ext cx="20215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668B7102-66CC-47D1-9601-3EBE30893AA5}"/>
              </a:ext>
            </a:extLst>
          </p:cNvPr>
          <p:cNvSpPr/>
          <p:nvPr/>
        </p:nvSpPr>
        <p:spPr>
          <a:xfrm>
            <a:off x="6691807" y="4987607"/>
            <a:ext cx="1671612" cy="533480"/>
          </a:xfrm>
          <a:prstGeom prst="rect">
            <a:avLst/>
          </a:prstGeom>
        </p:spPr>
        <p:txBody>
          <a:bodyPr wrap="squar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含贬义。</a:t>
            </a:r>
            <a:endParaRPr lang="en-US" altLang="zh-CN" sz="2667" b="1">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6994661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2"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nodeType="clickPar">
                      <p:stCondLst>
                        <p:cond delay="indefinite"/>
                      </p:stCondLst>
                      <p:childTnLst>
                        <p:par>
                          <p:cTn id="30" fill="hold" nodeType="withGroup">
                            <p:stCondLst>
                              <p:cond delay="indefinite"/>
                            </p:stCondLst>
                          </p:cTn>
                        </p:par>
                        <p:par>
                          <p:cTn id="31" fill="hold" nodeType="after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3"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1"/>
      <p:bldP spid="10" grpId="2"/>
      <p:bldP spid="17" grpId="3"/>
    </p:bldLst>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4">
            <a:extLst>
              <a:ext uri="{FF2B5EF4-FFF2-40B4-BE49-F238E27FC236}">
                <a16:creationId xmlns:a16="http://schemas.microsoft.com/office/drawing/2014/main" id="{BF519959-7FB1-4D3B-83B8-126FE7C56B53}"/>
              </a:ext>
            </a:extLst>
          </p:cNvPr>
          <p:cNvSpPr txBox="1"/>
          <p:nvPr/>
        </p:nvSpPr>
        <p:spPr>
          <a:xfrm>
            <a:off x="324870" y="645552"/>
            <a:ext cx="11579454" cy="5473807"/>
          </a:xfrm>
          <a:prstGeom prst="rect">
            <a:avLst/>
          </a:prstGeom>
          <a:noFill/>
          <a:ln w="9525">
            <a:noFill/>
          </a:ln>
        </p:spPr>
        <p:txBody>
          <a:bodyPr wrap="square">
            <a:spAutoFit/>
          </a:bodyPr>
          <a:lstStyle>
            <a:defPPr>
              <a:defRPr lang="zh-CN"/>
            </a:defPPr>
          </a:lstStyle>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怏怏不乐：形容不满意或不高兴的神情。</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姗姗来迟：形客慢腾腾地来晚了。</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小心翼翼：原形容严肃虔敬的样子，现用来形容举动十分谨慎，</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en-US" altLang="zh-CN" sz="3200" b="1">
                <a:latin typeface="楷体" panose="02010609060101010101" pitchFamily="49" charset="-122"/>
                <a:ea typeface="楷体" panose="02010609060101010101" pitchFamily="49" charset="-122"/>
              </a:rPr>
              <a:t>          </a:t>
            </a:r>
            <a:r>
              <a:rPr lang="zh-CN" altLang="en-US" sz="3200" b="1">
                <a:latin typeface="楷体" panose="02010609060101010101" pitchFamily="49" charset="-122"/>
                <a:ea typeface="楷体" panose="02010609060101010101" pitchFamily="49" charset="-122"/>
              </a:rPr>
              <a:t>丝毫不敢疏忽。</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忧心忡忡：形容忧愁不安的样子。</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疲惫不堪：指疲乏到了极点。</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语无伦次：话讲得很乱，没有条理层次。</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踉踉跄跄：形容人走路不稳的样子。</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告罄：指物资用完。罄，尽、空。</a:t>
            </a:r>
            <a:endParaRPr lang="en-US" altLang="zh-CN" sz="3200" b="1">
              <a:latin typeface="楷体" panose="02010609060101010101" pitchFamily="49" charset="-122"/>
              <a:ea typeface="楷体" panose="02010609060101010101" pitchFamily="49" charset="-122"/>
            </a:endParaRPr>
          </a:p>
          <a:p>
            <a:pPr eaLnBrk="1" hangingPunct="1">
              <a:lnSpc>
                <a:spcPct val="110000"/>
              </a:lnSpc>
              <a:spcBef>
                <a:spcPct val="0"/>
              </a:spcBef>
            </a:pPr>
            <a:r>
              <a:rPr lang="zh-CN" altLang="en-US" sz="3200" b="1">
                <a:latin typeface="楷体" panose="02010609060101010101" pitchFamily="49" charset="-122"/>
                <a:ea typeface="楷体" panose="02010609060101010101" pitchFamily="49" charset="-122"/>
              </a:rPr>
              <a:t>海市蜃楼：比喻虚幻的事物。</a:t>
            </a:r>
          </a:p>
        </p:txBody>
      </p:sp>
      <p:cxnSp>
        <p:nvCxnSpPr>
          <p:cNvPr id="3" name="直接连接符 2">
            <a:extLst>
              <a:ext uri="{FF2B5EF4-FFF2-40B4-BE49-F238E27FC236}">
                <a16:creationId xmlns:a16="http://schemas.microsoft.com/office/drawing/2014/main" id="{BF28821D-0A18-455C-BD0C-19F8E3F255E3}"/>
              </a:ext>
            </a:extLst>
          </p:cNvPr>
          <p:cNvCxnSpPr/>
          <p:nvPr/>
        </p:nvCxnSpPr>
        <p:spPr>
          <a:xfrm>
            <a:off x="457957" y="1745767"/>
            <a:ext cx="84343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905DCAD9-F412-4887-B7C7-BA083F8C3CC4}"/>
              </a:ext>
            </a:extLst>
          </p:cNvPr>
          <p:cNvSpPr/>
          <p:nvPr/>
        </p:nvSpPr>
        <p:spPr>
          <a:xfrm>
            <a:off x="6246689" y="1212287"/>
            <a:ext cx="4739812" cy="533480"/>
          </a:xfrm>
          <a:prstGeom prst="rect">
            <a:avLst/>
          </a:prstGeom>
        </p:spPr>
        <p:txBody>
          <a:bodyPr wrap="squar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姗姗：行走缓慢从容的样子。</a:t>
            </a:r>
            <a:endParaRPr lang="en-US" altLang="zh-CN" sz="2667" b="1">
              <a:solidFill>
                <a:srgbClr val="FF0000"/>
              </a:solidFill>
              <a:latin typeface="楷体" panose="02010609060101010101" pitchFamily="49" charset="-122"/>
              <a:ea typeface="楷体" panose="02010609060101010101" pitchFamily="49" charset="-122"/>
            </a:endParaRPr>
          </a:p>
        </p:txBody>
      </p:sp>
      <p:cxnSp>
        <p:nvCxnSpPr>
          <p:cNvPr id="7" name="直接连接符 6">
            <a:extLst>
              <a:ext uri="{FF2B5EF4-FFF2-40B4-BE49-F238E27FC236}">
                <a16:creationId xmlns:a16="http://schemas.microsoft.com/office/drawing/2014/main" id="{64FB0692-FD65-49DF-8F8B-FF304562C680}"/>
              </a:ext>
            </a:extLst>
          </p:cNvPr>
          <p:cNvCxnSpPr/>
          <p:nvPr/>
        </p:nvCxnSpPr>
        <p:spPr>
          <a:xfrm>
            <a:off x="324871" y="3361345"/>
            <a:ext cx="20215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172DBE91-998E-45CD-93F9-809066F2EEEF}"/>
              </a:ext>
            </a:extLst>
          </p:cNvPr>
          <p:cNvSpPr/>
          <p:nvPr/>
        </p:nvSpPr>
        <p:spPr>
          <a:xfrm>
            <a:off x="6493268" y="2508513"/>
            <a:ext cx="5054885" cy="1046440"/>
          </a:xfrm>
          <a:prstGeom prst="rect">
            <a:avLst/>
          </a:prstGeom>
        </p:spPr>
        <p:txBody>
          <a:bodyPr wrap="squar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未见君子，忧心忡忡。</a:t>
            </a:r>
            <a:endParaRPr lang="en-US" altLang="zh-CN" sz="2667" b="1">
              <a:solidFill>
                <a:srgbClr val="FF0000"/>
              </a:solidFill>
              <a:latin typeface="楷体" panose="02010609060101010101" pitchFamily="49" charset="-122"/>
              <a:ea typeface="楷体" panose="02010609060101010101" pitchFamily="49" charset="-122"/>
            </a:endParaRPr>
          </a:p>
          <a:p>
            <a:pPr eaLnBrk="1" hangingPunct="1">
              <a:spcBef>
                <a:spcPts val="800"/>
              </a:spcBef>
            </a:pPr>
            <a:r>
              <a:rPr lang="en-US" altLang="zh-CN" sz="2667" b="1">
                <a:solidFill>
                  <a:srgbClr val="FF0000"/>
                </a:solidFill>
                <a:latin typeface="楷体" panose="02010609060101010101" pitchFamily="49" charset="-122"/>
                <a:ea typeface="楷体" panose="02010609060101010101" pitchFamily="49" charset="-122"/>
              </a:rPr>
              <a:t>     ——《</a:t>
            </a:r>
            <a:r>
              <a:rPr lang="zh-CN" altLang="en-US" sz="2667" b="1">
                <a:solidFill>
                  <a:srgbClr val="FF0000"/>
                </a:solidFill>
                <a:latin typeface="楷体" panose="02010609060101010101" pitchFamily="49" charset="-122"/>
                <a:ea typeface="楷体" panose="02010609060101010101" pitchFamily="49" charset="-122"/>
              </a:rPr>
              <a:t>诗经</a:t>
            </a:r>
            <a:r>
              <a:rPr lang="en-US" altLang="zh-CN" sz="2667" b="1">
                <a:solidFill>
                  <a:srgbClr val="FF0000"/>
                </a:solidFill>
                <a:latin typeface="楷体" panose="02010609060101010101" pitchFamily="49" charset="-122"/>
                <a:ea typeface="楷体" panose="02010609060101010101" pitchFamily="49" charset="-122"/>
              </a:rPr>
              <a:t>·</a:t>
            </a:r>
            <a:r>
              <a:rPr lang="zh-CN" altLang="en-US" sz="2667" b="1">
                <a:solidFill>
                  <a:srgbClr val="FF0000"/>
                </a:solidFill>
                <a:latin typeface="楷体" panose="02010609060101010101" pitchFamily="49" charset="-122"/>
                <a:ea typeface="楷体" panose="02010609060101010101" pitchFamily="49" charset="-122"/>
              </a:rPr>
              <a:t>召南</a:t>
            </a:r>
            <a:r>
              <a:rPr lang="en-US" altLang="zh-CN" sz="2667" b="1">
                <a:solidFill>
                  <a:srgbClr val="FF0000"/>
                </a:solidFill>
                <a:latin typeface="楷体" panose="02010609060101010101" pitchFamily="49" charset="-122"/>
                <a:ea typeface="楷体" panose="02010609060101010101" pitchFamily="49" charset="-122"/>
              </a:rPr>
              <a:t>·</a:t>
            </a:r>
            <a:r>
              <a:rPr lang="zh-CN" altLang="en-US" sz="2667" b="1">
                <a:solidFill>
                  <a:srgbClr val="FF0000"/>
                </a:solidFill>
                <a:latin typeface="楷体" panose="02010609060101010101" pitchFamily="49" charset="-122"/>
                <a:ea typeface="楷体" panose="02010609060101010101" pitchFamily="49" charset="-122"/>
              </a:rPr>
              <a:t>草虫</a:t>
            </a:r>
            <a:r>
              <a:rPr lang="en-US" altLang="zh-CN" sz="2667" b="1">
                <a:solidFill>
                  <a:srgbClr val="FF0000"/>
                </a:solidFill>
                <a:latin typeface="楷体" panose="02010609060101010101" pitchFamily="49" charset="-122"/>
                <a:ea typeface="楷体" panose="02010609060101010101" pitchFamily="49" charset="-122"/>
              </a:rPr>
              <a:t>》</a:t>
            </a:r>
          </a:p>
        </p:txBody>
      </p:sp>
      <p:cxnSp>
        <p:nvCxnSpPr>
          <p:cNvPr id="9" name="直接连接符 8">
            <a:extLst>
              <a:ext uri="{FF2B5EF4-FFF2-40B4-BE49-F238E27FC236}">
                <a16:creationId xmlns:a16="http://schemas.microsoft.com/office/drawing/2014/main" id="{2279446C-6B44-45F6-96A6-1484C4C3F375}"/>
              </a:ext>
            </a:extLst>
          </p:cNvPr>
          <p:cNvCxnSpPr/>
          <p:nvPr/>
        </p:nvCxnSpPr>
        <p:spPr>
          <a:xfrm>
            <a:off x="814129" y="5526658"/>
            <a:ext cx="44616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268B959D-4821-472C-A07C-9ABE0642B562}"/>
              </a:ext>
            </a:extLst>
          </p:cNvPr>
          <p:cNvSpPr/>
          <p:nvPr/>
        </p:nvSpPr>
        <p:spPr>
          <a:xfrm>
            <a:off x="6322986" y="4945991"/>
            <a:ext cx="5054885" cy="943848"/>
          </a:xfrm>
          <a:prstGeom prst="rect">
            <a:avLst/>
          </a:prstGeom>
        </p:spPr>
        <p:txBody>
          <a:bodyPr wrap="square">
            <a:spAutoFit/>
          </a:bodyPr>
          <a:lstStyle>
            <a:defPPr>
              <a:defRPr lang="zh-CN"/>
            </a:defPPr>
          </a:lstStyle>
          <a:p>
            <a:pPr eaLnBrk="1" hangingPunct="1">
              <a:spcBef>
                <a:spcPts val="800"/>
              </a:spcBef>
            </a:pPr>
            <a:r>
              <a:rPr lang="zh-CN" altLang="en-US" sz="2667" b="1">
                <a:solidFill>
                  <a:srgbClr val="FF0000"/>
                </a:solidFill>
                <a:latin typeface="楷体" panose="02010609060101010101" pitchFamily="49" charset="-122"/>
                <a:ea typeface="楷体" panose="02010609060101010101" pitchFamily="49" charset="-122"/>
              </a:rPr>
              <a:t>罄竹难书：形容事实（多指罪恶）很多，难以说完。</a:t>
            </a:r>
            <a:endParaRPr lang="en-US" altLang="zh-CN" sz="2667" b="1">
              <a:solidFill>
                <a:srgbClr val="FF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499725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2"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1"/>
      <p:bldP spid="11" grpId="2"/>
    </p:bldLst>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9" name="矩形 8">
            <a:extLst>
              <a:ext uri="{FF2B5EF4-FFF2-40B4-BE49-F238E27FC236}">
                <a16:creationId xmlns:a16="http://schemas.microsoft.com/office/drawing/2014/main" id="{5E971478-019D-4869-AC78-E91C8E1203A1}"/>
              </a:ext>
            </a:extLst>
          </p:cNvPr>
          <p:cNvSpPr/>
          <p:nvPr/>
        </p:nvSpPr>
        <p:spPr>
          <a:xfrm>
            <a:off x="74588" y="1972638"/>
            <a:ext cx="12035219" cy="375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zh-CN" altLang="en-US" sz="2400"/>
          </a:p>
        </p:txBody>
      </p:sp>
      <p:sp>
        <p:nvSpPr>
          <p:cNvPr id="16386" name="矩形 1"/>
          <p:cNvSpPr/>
          <p:nvPr/>
        </p:nvSpPr>
        <p:spPr>
          <a:xfrm>
            <a:off x="523601" y="3560438"/>
            <a:ext cx="11144798" cy="1485021"/>
          </a:xfrm>
          <a:prstGeom prst="rect">
            <a:avLst/>
          </a:prstGeom>
          <a:noFill/>
          <a:ln w="9525">
            <a:noFill/>
          </a:ln>
        </p:spPr>
        <p:txBody>
          <a:bodyPr wrap="square">
            <a:spAutoFit/>
          </a:bodyPr>
          <a:lstStyle>
            <a:defPPr>
              <a:defRPr lang="zh-CN"/>
            </a:defPPr>
          </a:lstStyle>
          <a:p>
            <a:pPr eaLnBrk="1" hangingPunct="1">
              <a:lnSpc>
                <a:spcPct val="150000"/>
              </a:lnSpc>
            </a:pPr>
            <a:r>
              <a:rPr lang="zh-CN" altLang="en-US" sz="3200" b="1">
                <a:solidFill>
                  <a:srgbClr val="0000FF"/>
                </a:solidFill>
                <a:latin typeface="宋体" panose="02010600030101010101" pitchFamily="2" charset="-122"/>
              </a:rPr>
              <a:t>梳理并概括故事情节  </a:t>
            </a:r>
            <a:r>
              <a:rPr lang="zh-CN" altLang="en-US" sz="3200" b="1">
                <a:latin typeface="宋体" panose="02010600030101010101" pitchFamily="2" charset="-122"/>
              </a:rPr>
              <a:t>浏览课文，用“</a:t>
            </a:r>
            <a:r>
              <a:rPr lang="zh-CN" altLang="en-US" sz="3200" b="1">
                <a:solidFill>
                  <a:srgbClr val="FF0000"/>
                </a:solidFill>
                <a:latin typeface="宋体" panose="02010600030101010101" pitchFamily="2" charset="-122"/>
              </a:rPr>
              <a:t>□</a:t>
            </a:r>
            <a:r>
              <a:rPr lang="zh-CN" altLang="en-US" sz="3200" b="1">
                <a:latin typeface="宋体" panose="02010600030101010101" pitchFamily="2" charset="-122"/>
              </a:rPr>
              <a:t>”标出重要的时间、地点，梳理并概括故事情节，把握文章的主要内容</a:t>
            </a:r>
            <a:endParaRPr lang="en-US" altLang="zh-CN" sz="3200" b="1">
              <a:latin typeface="宋体" panose="02010600030101010101" pitchFamily="2" charset="-122"/>
            </a:endParaRPr>
          </a:p>
        </p:txBody>
      </p:sp>
      <p:grpSp>
        <p:nvGrpSpPr>
          <p:cNvPr id="16387" name="组合 3"/>
          <p:cNvGrpSpPr/>
          <p:nvPr/>
        </p:nvGrpSpPr>
        <p:grpSpPr>
          <a:xfrm>
            <a:off x="340784" y="601134"/>
            <a:ext cx="3208867" cy="814918"/>
            <a:chOff x="6807183" y="2173012"/>
            <a:chExt cx="2451951" cy="654102"/>
          </a:xfrm>
        </p:grpSpPr>
        <p:sp>
          <p:nvSpPr>
            <p:cNvPr id="5" name="Google Shape;1279;p58"/>
            <p:cNvSpPr/>
            <p:nvPr/>
          </p:nvSpPr>
          <p:spPr>
            <a:xfrm>
              <a:off x="6943043" y="2173012"/>
              <a:ext cx="2316091"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6" name="Google Shape;1280;p58"/>
            <p:cNvSpPr/>
            <p:nvPr/>
          </p:nvSpPr>
          <p:spPr>
            <a:xfrm>
              <a:off x="6807183" y="2273253"/>
              <a:ext cx="2316091"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16388" name="文本框 8"/>
          <p:cNvSpPr txBox="1"/>
          <p:nvPr/>
        </p:nvSpPr>
        <p:spPr>
          <a:xfrm>
            <a:off x="677333" y="601133"/>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整体感知</a:t>
            </a:r>
          </a:p>
        </p:txBody>
      </p:sp>
      <p:sp>
        <p:nvSpPr>
          <p:cNvPr id="2" name="矩形 1">
            <a:extLst>
              <a:ext uri="{FF2B5EF4-FFF2-40B4-BE49-F238E27FC236}">
                <a16:creationId xmlns:a16="http://schemas.microsoft.com/office/drawing/2014/main" id="{C6726FDE-CA3B-4445-8558-0BF149F21D11}"/>
              </a:ext>
            </a:extLst>
          </p:cNvPr>
          <p:cNvSpPr/>
          <p:nvPr/>
        </p:nvSpPr>
        <p:spPr>
          <a:xfrm>
            <a:off x="4770638" y="2707132"/>
            <a:ext cx="2650727" cy="697627"/>
          </a:xfrm>
          <a:prstGeom prst="rect">
            <a:avLst/>
          </a:prstGeom>
        </p:spPr>
        <p:txBody>
          <a:bodyPr wrap="none">
            <a:spAutoFit/>
          </a:bodyPr>
          <a:lstStyle>
            <a:defPPr>
              <a:defRPr lang="zh-CN"/>
            </a:defPPr>
          </a:lstStyle>
          <a:p>
            <a:r>
              <a:rPr lang="zh-CN" altLang="en-US" sz="3733" b="1">
                <a:latin typeface="黑体" panose="02010609060101010101" pitchFamily="49" charset="-122"/>
                <a:ea typeface="黑体" panose="02010609060101010101" pitchFamily="49" charset="-122"/>
              </a:rPr>
              <a:t>学习任务单</a:t>
            </a:r>
            <a:endParaRPr lang="zh-CN" altLang="en-US" sz="3733">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2"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grpId="1" nodeType="withEffect">
                                  <p:stCondLst>
                                    <p:cond delay="0"/>
                                  </p:stCondLst>
                                  <p:childTnLst>
                                    <p:set>
                                      <p:cBhvr>
                                        <p:cTn id="12" dur="1" fill="hold">
                                          <p:stCondLst>
                                            <p:cond delay="0"/>
                                          </p:stCondLst>
                                        </p:cTn>
                                        <p:tgtEl>
                                          <p:spTgt spid="16386"/>
                                        </p:tgtEl>
                                        <p:attrNameLst>
                                          <p:attrName>style.visibility</p:attrName>
                                        </p:attrNameLst>
                                      </p:cBhvr>
                                      <p:to>
                                        <p:strVal val="visible"/>
                                      </p:to>
                                    </p:set>
                                    <p:animEffect transition="in" filter="randombar(horizontal)">
                                      <p:cBhvr>
                                        <p:cTn id="13"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386" grpId="1"/>
      <p:bldP spid="2" grpId="2"/>
    </p:bldLst>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6CA9C229-97A8-4587-A7B8-C0007A2C8D44}"/>
              </a:ext>
            </a:extLst>
          </p:cNvPr>
          <p:cNvSpPr/>
          <p:nvPr/>
        </p:nvSpPr>
        <p:spPr>
          <a:xfrm>
            <a:off x="74588" y="967383"/>
            <a:ext cx="12035219" cy="569027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zh-CN" altLang="en-US" sz="2400"/>
          </a:p>
        </p:txBody>
      </p:sp>
      <p:graphicFrame>
        <p:nvGraphicFramePr>
          <p:cNvPr id="3" name="表格 2">
            <a:extLst>
              <a:ext uri="{FF2B5EF4-FFF2-40B4-BE49-F238E27FC236}">
                <a16:creationId xmlns:a16="http://schemas.microsoft.com/office/drawing/2014/main" id="{A50B9B00-F4F6-4C16-8A37-E5687C8BCA84}"/>
              </a:ext>
            </a:extLst>
          </p:cNvPr>
          <p:cNvGraphicFramePr>
            <a:graphicFrameLocks noGrp="1"/>
          </p:cNvGraphicFramePr>
          <p:nvPr>
            <p:extLst>
              <p:ext uri="{D42A27DB-BD31-4B8C-83A1-F6EECF244321}">
                <p14:modId xmlns:p14="http://schemas.microsoft.com/office/powerpoint/2010/main" val="1344240767"/>
              </p:ext>
            </p:extLst>
          </p:nvPr>
        </p:nvGraphicFramePr>
        <p:xfrm>
          <a:off x="456000" y="1349812"/>
          <a:ext cx="11280000" cy="5424960"/>
        </p:xfrm>
        <a:graphic>
          <a:graphicData uri="http://schemas.openxmlformats.org/drawingml/2006/table">
            <a:tbl>
              <a:tblPr firstRow="1" bandRow="1">
                <a:tableStyleId>{5C22544A-7EE6-4342-B048-85BDC9FD1C3A}</a:tableStyleId>
              </a:tblPr>
              <a:tblGrid>
                <a:gridCol w="2400000">
                  <a:extLst>
                    <a:ext uri="{9D8B030D-6E8A-4147-A177-3AD203B41FA5}">
                      <a16:colId xmlns:a16="http://schemas.microsoft.com/office/drawing/2014/main" val="3067736917"/>
                    </a:ext>
                  </a:extLst>
                </a:gridCol>
                <a:gridCol w="2400000">
                  <a:extLst>
                    <a:ext uri="{9D8B030D-6E8A-4147-A177-3AD203B41FA5}">
                      <a16:colId xmlns:a16="http://schemas.microsoft.com/office/drawing/2014/main" val="1382605100"/>
                    </a:ext>
                  </a:extLst>
                </a:gridCol>
                <a:gridCol w="6480000">
                  <a:extLst>
                    <a:ext uri="{9D8B030D-6E8A-4147-A177-3AD203B41FA5}">
                      <a16:colId xmlns:a16="http://schemas.microsoft.com/office/drawing/2014/main" val="4235888562"/>
                    </a:ext>
                  </a:extLst>
                </a:gridCol>
              </a:tblGrid>
              <a:tr h="720000">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时间</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地点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故事情节</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454408"/>
                  </a:ext>
                </a:extLst>
              </a:tr>
              <a:tr h="72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1912.1.16</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楷体" panose="02010609060101010101" pitchFamily="49" charset="-122"/>
                          <a:ea typeface="楷体" panose="02010609060101010101" pitchFamily="49" charset="-122"/>
                        </a:rPr>
                        <a:t>雪原</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斯科特一行五人向南极点出发。</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9112317"/>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1912.1.18</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楷体" panose="02010609060101010101" pitchFamily="49" charset="-122"/>
                          <a:ea typeface="楷体" panose="02010609060101010101" pitchFamily="49" charset="-122"/>
                        </a:rPr>
                        <a:t>南极点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五人到达南极点后，发现</a:t>
                      </a:r>
                      <a:r>
                        <a:rPr lang="en-US" altLang="zh-CN" sz="3200" b="1">
                          <a:solidFill>
                            <a:schemeClr val="tx1"/>
                          </a:solidFill>
                          <a:latin typeface="楷体" panose="02010609060101010101" pitchFamily="49" charset="-122"/>
                          <a:ea typeface="楷体" panose="02010609060101010101" pitchFamily="49" charset="-122"/>
                        </a:rPr>
                        <a:t>__________________</a:t>
                      </a:r>
                      <a:r>
                        <a:rPr lang="zh-CN" altLang="en-US" sz="3200" b="1">
                          <a:solidFill>
                            <a:schemeClr val="tx1"/>
                          </a:solidFill>
                          <a:latin typeface="楷体" panose="02010609060101010101" pitchFamily="49" charset="-122"/>
                          <a:ea typeface="楷体" panose="02010609060101010101" pitchFamily="49" charset="-122"/>
                        </a:rPr>
                        <a:t>，于是沮丧返程。</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9942046"/>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1912.2.17</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9835615"/>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1912.3.2</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楷体" panose="02010609060101010101" pitchFamily="49" charset="-122"/>
                          <a:ea typeface="楷体" panose="02010609060101010101" pitchFamily="49" charset="-122"/>
                        </a:rPr>
                        <a:t>贮藏点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四人到达下一个贮藏点，因燃料很少而感到绝望。</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6739784"/>
                  </a:ext>
                </a:extLst>
              </a:tr>
            </a:tbl>
          </a:graphicData>
        </a:graphic>
      </p:graphicFrame>
      <p:sp>
        <p:nvSpPr>
          <p:cNvPr id="5" name="矩形 4">
            <a:extLst>
              <a:ext uri="{FF2B5EF4-FFF2-40B4-BE49-F238E27FC236}">
                <a16:creationId xmlns:a16="http://schemas.microsoft.com/office/drawing/2014/main" id="{84023C72-1B21-4DDD-816D-FCC336BFE2EF}"/>
              </a:ext>
            </a:extLst>
          </p:cNvPr>
          <p:cNvSpPr/>
          <p:nvPr/>
        </p:nvSpPr>
        <p:spPr>
          <a:xfrm>
            <a:off x="9784961" y="2813447"/>
            <a:ext cx="1896245" cy="615553"/>
          </a:xfrm>
          <a:prstGeom prst="rect">
            <a:avLst/>
          </a:prstGeom>
        </p:spPr>
        <p:txBody>
          <a:bodyPr wrap="none">
            <a:spAutoFit/>
          </a:bodyPr>
          <a:lstStyle>
            <a:defPPr>
              <a:defRPr lang="zh-CN"/>
            </a:defPPr>
          </a:lstStyle>
          <a:p>
            <a:r>
              <a:rPr lang="zh-CN" altLang="en-US" sz="3200" b="1">
                <a:solidFill>
                  <a:srgbClr val="FF0000"/>
                </a:solidFill>
                <a:latin typeface="楷体" panose="02010609060101010101" pitchFamily="49" charset="-122"/>
                <a:ea typeface="楷体" panose="02010609060101010101" pitchFamily="49" charset="-122"/>
              </a:rPr>
              <a:t>阿蒙森等</a:t>
            </a:r>
            <a:endParaRPr lang="zh-CN" altLang="en-US" sz="3200">
              <a:solidFill>
                <a:srgbClr val="FF0000"/>
              </a:solidFill>
            </a:endParaRPr>
          </a:p>
        </p:txBody>
      </p:sp>
      <p:sp>
        <p:nvSpPr>
          <p:cNvPr id="6" name="矩形 5">
            <a:extLst>
              <a:ext uri="{FF2B5EF4-FFF2-40B4-BE49-F238E27FC236}">
                <a16:creationId xmlns:a16="http://schemas.microsoft.com/office/drawing/2014/main" id="{3127252A-CA7C-4156-BA2B-483AFF10B70C}"/>
              </a:ext>
            </a:extLst>
          </p:cNvPr>
          <p:cNvSpPr/>
          <p:nvPr/>
        </p:nvSpPr>
        <p:spPr>
          <a:xfrm>
            <a:off x="5264552" y="3295355"/>
            <a:ext cx="2308752" cy="615553"/>
          </a:xfrm>
          <a:prstGeom prst="rect">
            <a:avLst/>
          </a:prstGeom>
        </p:spPr>
        <p:txBody>
          <a:bodyPr wrap="none">
            <a:spAutoFit/>
          </a:bodyPr>
          <a:lstStyle>
            <a:defPPr>
              <a:defRPr lang="zh-CN"/>
            </a:defPPr>
          </a:lstStyle>
          <a:p>
            <a:r>
              <a:rPr lang="zh-CN" altLang="en-US" sz="3200" b="1">
                <a:solidFill>
                  <a:srgbClr val="FF0000"/>
                </a:solidFill>
                <a:latin typeface="楷体" panose="02010609060101010101" pitchFamily="49" charset="-122"/>
                <a:ea typeface="楷体" panose="02010609060101010101" pitchFamily="49" charset="-122"/>
              </a:rPr>
              <a:t>人捷足先登</a:t>
            </a:r>
            <a:endParaRPr lang="zh-CN" altLang="en-US" sz="3200">
              <a:solidFill>
                <a:srgbClr val="FF0000"/>
              </a:solidFill>
            </a:endParaRPr>
          </a:p>
        </p:txBody>
      </p:sp>
      <p:sp>
        <p:nvSpPr>
          <p:cNvPr id="7" name="矩形 6">
            <a:extLst>
              <a:ext uri="{FF2B5EF4-FFF2-40B4-BE49-F238E27FC236}">
                <a16:creationId xmlns:a16="http://schemas.microsoft.com/office/drawing/2014/main" id="{61CA6271-2FD1-4C42-AAF7-90355BA84E77}"/>
              </a:ext>
            </a:extLst>
          </p:cNvPr>
          <p:cNvSpPr/>
          <p:nvPr/>
        </p:nvSpPr>
        <p:spPr>
          <a:xfrm>
            <a:off x="2712100" y="4355962"/>
            <a:ext cx="2655001" cy="533480"/>
          </a:xfrm>
          <a:prstGeom prst="rect">
            <a:avLst/>
          </a:prstGeom>
        </p:spPr>
        <p:txBody>
          <a:bodyPr wrap="none">
            <a:spAutoFit/>
          </a:bodyPr>
          <a:lstStyle>
            <a:defPPr>
              <a:defRPr lang="zh-CN"/>
            </a:defPPr>
          </a:lstStyle>
          <a:p>
            <a:pPr algn="ctr" latinLnBrk="1"/>
            <a:r>
              <a:rPr lang="zh-CN" altLang="en-US" sz="2667" b="1">
                <a:solidFill>
                  <a:srgbClr val="FF0000"/>
                </a:solidFill>
                <a:latin typeface="楷体" panose="02010609060101010101" pitchFamily="49" charset="-122"/>
                <a:ea typeface="楷体" panose="02010609060101010101" pitchFamily="49" charset="-122"/>
              </a:rPr>
              <a:t>“屠宰场营地”</a:t>
            </a:r>
          </a:p>
        </p:txBody>
      </p:sp>
      <p:sp>
        <p:nvSpPr>
          <p:cNvPr id="10" name="矩形 9">
            <a:extLst>
              <a:ext uri="{FF2B5EF4-FFF2-40B4-BE49-F238E27FC236}">
                <a16:creationId xmlns:a16="http://schemas.microsoft.com/office/drawing/2014/main" id="{0B44A765-9326-407B-A4FD-5122912B70FC}"/>
              </a:ext>
            </a:extLst>
          </p:cNvPr>
          <p:cNvSpPr/>
          <p:nvPr/>
        </p:nvSpPr>
        <p:spPr>
          <a:xfrm>
            <a:off x="5262640" y="4028664"/>
            <a:ext cx="6459662" cy="1107996"/>
          </a:xfrm>
          <a:prstGeom prst="rect">
            <a:avLst/>
          </a:prstGeom>
        </p:spPr>
        <p:txBody>
          <a:bodyPr wrap="square">
            <a:spAutoFit/>
          </a:bodyPr>
          <a:lstStyle>
            <a:defPPr>
              <a:defRPr lang="zh-CN"/>
            </a:defPPr>
          </a:lstStyle>
          <a:p>
            <a:pPr latinLnBrk="1"/>
            <a:r>
              <a:rPr lang="zh-CN" altLang="en-US" sz="3200" b="1">
                <a:solidFill>
                  <a:srgbClr val="FF0000"/>
                </a:solidFill>
                <a:latin typeface="楷体" panose="02010609060101010101" pitchFamily="49" charset="-122"/>
                <a:ea typeface="楷体" panose="02010609060101010101" pitchFamily="49" charset="-122"/>
              </a:rPr>
              <a:t>五人走到“屠宰场营地”，饱餐一顿后，埃文斯不幸死去。</a:t>
            </a:r>
          </a:p>
        </p:txBody>
      </p:sp>
    </p:spTree>
    <p:extLst>
      <p:ext uri="{BB962C8B-B14F-4D97-AF65-F5344CB8AC3E}">
        <p14:creationId xmlns:p14="http://schemas.microsoft.com/office/powerpoint/2010/main" val="29148007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42" presetClass="entr" presetSubtype="0" fill="hold" grpId="1"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grpId="2"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cond evt="onBegin" delay="0">
                          <p:tn val="23"/>
                        </p:cond>
                      </p:stCondLst>
                      <p:childTnLst>
                        <p:par>
                          <p:cTn id="25" fill="hold" nodeType="withGroup">
                            <p:stCondLst>
                              <p:cond delay="indefinite"/>
                            </p:stCondLst>
                          </p:cTn>
                        </p:par>
                        <p:par>
                          <p:cTn id="26" fill="hold" nodeType="afterGroup">
                            <p:stCondLst>
                              <p:cond delay="0"/>
                            </p:stCondLst>
                            <p:childTnLst>
                              <p:par>
                                <p:cTn id="27" presetID="42" presetClass="entr" presetSubtype="0" fill="hold" grpId="3"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cond evt="onBegin" delay="0">
                          <p:tn val="31"/>
                        </p:cond>
                      </p:stCondLst>
                      <p:childTnLst>
                        <p:par>
                          <p:cTn id="33" fill="hold" nodeType="withGroup">
                            <p:stCondLst>
                              <p:cond delay="indefinite"/>
                            </p:stCondLst>
                          </p:cTn>
                        </p:par>
                        <p:par>
                          <p:cTn id="34" fill="hold" nodeType="afterGroup">
                            <p:stCondLst>
                              <p:cond delay="0"/>
                            </p:stCondLst>
                            <p:childTnLst>
                              <p:par>
                                <p:cTn id="35" presetID="42" presetClass="entr" presetSubtype="0" fill="hold" grpId="4"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1"/>
      <p:bldP spid="6" grpId="2"/>
      <p:bldP spid="7" grpId="3"/>
      <p:bldP spid="10" grpId="4"/>
    </p:bldLst>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矩形 1">
            <a:extLst>
              <a:ext uri="{FF2B5EF4-FFF2-40B4-BE49-F238E27FC236}">
                <a16:creationId xmlns:a16="http://schemas.microsoft.com/office/drawing/2014/main" id="{6CA9C229-97A8-4587-A7B8-C0007A2C8D44}"/>
              </a:ext>
            </a:extLst>
          </p:cNvPr>
          <p:cNvSpPr/>
          <p:nvPr/>
        </p:nvSpPr>
        <p:spPr>
          <a:xfrm>
            <a:off x="74588" y="967383"/>
            <a:ext cx="12035219" cy="569027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algn="ctr"/>
            <a:endParaRPr lang="zh-CN" altLang="en-US" sz="2400"/>
          </a:p>
        </p:txBody>
      </p:sp>
      <p:graphicFrame>
        <p:nvGraphicFramePr>
          <p:cNvPr id="3" name="表格 2">
            <a:extLst>
              <a:ext uri="{FF2B5EF4-FFF2-40B4-BE49-F238E27FC236}">
                <a16:creationId xmlns:a16="http://schemas.microsoft.com/office/drawing/2014/main" id="{A50B9B00-F4F6-4C16-8A37-E5687C8BCA84}"/>
              </a:ext>
            </a:extLst>
          </p:cNvPr>
          <p:cNvGraphicFramePr>
            <a:graphicFrameLocks noGrp="1"/>
          </p:cNvGraphicFramePr>
          <p:nvPr>
            <p:extLst>
              <p:ext uri="{D42A27DB-BD31-4B8C-83A1-F6EECF244321}">
                <p14:modId xmlns:p14="http://schemas.microsoft.com/office/powerpoint/2010/main" val="3500406525"/>
              </p:ext>
            </p:extLst>
          </p:nvPr>
        </p:nvGraphicFramePr>
        <p:xfrm>
          <a:off x="456000" y="1349812"/>
          <a:ext cx="11280000" cy="5040000"/>
        </p:xfrm>
        <a:graphic>
          <a:graphicData uri="http://schemas.openxmlformats.org/drawingml/2006/table">
            <a:tbl>
              <a:tblPr firstRow="1" bandRow="1">
                <a:tableStyleId>{5C22544A-7EE6-4342-B048-85BDC9FD1C3A}</a:tableStyleId>
              </a:tblPr>
              <a:tblGrid>
                <a:gridCol w="2400000">
                  <a:extLst>
                    <a:ext uri="{9D8B030D-6E8A-4147-A177-3AD203B41FA5}">
                      <a16:colId xmlns:a16="http://schemas.microsoft.com/office/drawing/2014/main" val="3067736917"/>
                    </a:ext>
                  </a:extLst>
                </a:gridCol>
                <a:gridCol w="2400000">
                  <a:extLst>
                    <a:ext uri="{9D8B030D-6E8A-4147-A177-3AD203B41FA5}">
                      <a16:colId xmlns:a16="http://schemas.microsoft.com/office/drawing/2014/main" val="1382605100"/>
                    </a:ext>
                  </a:extLst>
                </a:gridCol>
                <a:gridCol w="6480000">
                  <a:extLst>
                    <a:ext uri="{9D8B030D-6E8A-4147-A177-3AD203B41FA5}">
                      <a16:colId xmlns:a16="http://schemas.microsoft.com/office/drawing/2014/main" val="4235888562"/>
                    </a:ext>
                  </a:extLst>
                </a:gridCol>
              </a:tblGrid>
              <a:tr h="720000">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时间</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地点</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宋体" panose="02010600030101010101" pitchFamily="2" charset="-122"/>
                          <a:ea typeface="宋体" panose="02010600030101010101" pitchFamily="2" charset="-122"/>
                        </a:rPr>
                        <a:t>故事情节</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454408"/>
                  </a:ext>
                </a:extLst>
              </a:tr>
              <a:tr h="72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CN" altLang="en-US" sz="3200" b="1">
                          <a:solidFill>
                            <a:schemeClr val="tx1"/>
                          </a:solidFill>
                          <a:latin typeface="楷体" panose="02010609060101010101" pitchFamily="49" charset="-122"/>
                          <a:ea typeface="楷体" panose="02010609060101010101" pitchFamily="49" charset="-122"/>
                        </a:rPr>
                        <a:t>夜宿的营地</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到达营地第二天，奥茨悲壮赴死。</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9112317"/>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1912.3.21</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latinLnBrk="1"/>
                      <a:r>
                        <a:rPr lang="zh-CN" altLang="en-US" sz="3200" b="1">
                          <a:solidFill>
                            <a:schemeClr val="tx1"/>
                          </a:solidFill>
                          <a:latin typeface="楷体" panose="02010609060101010101" pitchFamily="49" charset="-122"/>
                          <a:ea typeface="楷体" panose="02010609060101010101" pitchFamily="49" charset="-122"/>
                        </a:rPr>
                        <a:t>荒原帐篷</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因</a:t>
                      </a:r>
                      <a:r>
                        <a:rPr lang="en-US" altLang="zh-CN" sz="3200" b="1">
                          <a:solidFill>
                            <a:schemeClr val="tx1"/>
                          </a:solidFill>
                          <a:latin typeface="楷体" panose="02010609060101010101" pitchFamily="49" charset="-122"/>
                          <a:ea typeface="楷体" panose="02010609060101010101" pitchFamily="49" charset="-122"/>
                        </a:rPr>
                        <a:t>__________</a:t>
                      </a:r>
                      <a:r>
                        <a:rPr lang="zh-CN" altLang="en-US" sz="3200" b="1">
                          <a:solidFill>
                            <a:schemeClr val="tx1"/>
                          </a:solidFill>
                          <a:latin typeface="楷体" panose="02010609060101010101" pitchFamily="49" charset="-122"/>
                          <a:ea typeface="楷体" panose="02010609060101010101" pitchFamily="49" charset="-122"/>
                        </a:rPr>
                        <a:t>，三人无法离开帐篷，且燃料已告罄。</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9942046"/>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1912.3.29</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9835615"/>
                  </a:ext>
                </a:extLst>
              </a:tr>
              <a:tr h="1200000">
                <a:tc>
                  <a:txBody>
                    <a:bodyPr/>
                    <a:lstStyle/>
                    <a:p>
                      <a:pPr algn="ctr" latinLnBrk="1"/>
                      <a:r>
                        <a:rPr lang="en-US" altLang="zh-CN" sz="3200" b="1">
                          <a:solidFill>
                            <a:schemeClr val="tx1"/>
                          </a:solidFill>
                          <a:latin typeface="楷体" panose="02010609060101010101" pitchFamily="49" charset="-122"/>
                          <a:ea typeface="楷体" panose="02010609060101010101" pitchFamily="49" charset="-122"/>
                        </a:rPr>
                        <a:t>1912.11.12</a:t>
                      </a: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zh-CN" altLang="en-US" sz="3200" b="1">
                        <a:solidFill>
                          <a:schemeClr val="tx1"/>
                        </a:solidFill>
                        <a:latin typeface="楷体" panose="02010609060101010101" pitchFamily="49" charset="-122"/>
                        <a:ea typeface="楷体" panose="02010609060101010101" pitchFamily="49" charset="-122"/>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latinLnBrk="1"/>
                      <a:r>
                        <a:rPr lang="zh-CN" altLang="en-US" sz="3200" b="1">
                          <a:solidFill>
                            <a:schemeClr val="tx1"/>
                          </a:solidFill>
                          <a:latin typeface="楷体" panose="02010609060101010101" pitchFamily="49" charset="-122"/>
                          <a:ea typeface="楷体" panose="02010609060101010101" pitchFamily="49" charset="-122"/>
                        </a:rPr>
                        <a:t>一支探险队到达帐篷，发现英雄们的遗体。</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6739784"/>
                  </a:ext>
                </a:extLst>
              </a:tr>
            </a:tbl>
          </a:graphicData>
        </a:graphic>
      </p:graphicFrame>
      <p:sp>
        <p:nvSpPr>
          <p:cNvPr id="4" name="矩形 3">
            <a:extLst>
              <a:ext uri="{FF2B5EF4-FFF2-40B4-BE49-F238E27FC236}">
                <a16:creationId xmlns:a16="http://schemas.microsoft.com/office/drawing/2014/main" id="{AC3C9CAD-B65F-4964-91FB-C64C6D64B2D9}"/>
              </a:ext>
            </a:extLst>
          </p:cNvPr>
          <p:cNvSpPr/>
          <p:nvPr/>
        </p:nvSpPr>
        <p:spPr>
          <a:xfrm>
            <a:off x="5677471" y="2813447"/>
            <a:ext cx="2308752" cy="615553"/>
          </a:xfrm>
          <a:prstGeom prst="rect">
            <a:avLst/>
          </a:prstGeom>
        </p:spPr>
        <p:txBody>
          <a:bodyPr wrap="none">
            <a:spAutoFit/>
          </a:bodyPr>
          <a:lstStyle>
            <a:defPPr>
              <a:defRPr lang="zh-CN"/>
            </a:defPPr>
          </a:lstStyle>
          <a:p>
            <a:r>
              <a:rPr lang="zh-CN" altLang="en-US" sz="3200" b="1">
                <a:solidFill>
                  <a:srgbClr val="FF0000"/>
                </a:solidFill>
                <a:latin typeface="楷体" panose="02010609060101010101" pitchFamily="49" charset="-122"/>
                <a:ea typeface="楷体" panose="02010609060101010101" pitchFamily="49" charset="-122"/>
              </a:rPr>
              <a:t>暴风雪肆虐</a:t>
            </a:r>
            <a:endParaRPr lang="zh-CN" altLang="en-US" sz="3200">
              <a:solidFill>
                <a:srgbClr val="FF0000"/>
              </a:solidFill>
            </a:endParaRPr>
          </a:p>
        </p:txBody>
      </p:sp>
      <p:sp>
        <p:nvSpPr>
          <p:cNvPr id="6" name="矩形 5">
            <a:extLst>
              <a:ext uri="{FF2B5EF4-FFF2-40B4-BE49-F238E27FC236}">
                <a16:creationId xmlns:a16="http://schemas.microsoft.com/office/drawing/2014/main" id="{8F728C43-833D-4F6A-B4E6-496038E4623B}"/>
              </a:ext>
            </a:extLst>
          </p:cNvPr>
          <p:cNvSpPr/>
          <p:nvPr/>
        </p:nvSpPr>
        <p:spPr>
          <a:xfrm>
            <a:off x="5251576" y="4040125"/>
            <a:ext cx="6415931" cy="1107996"/>
          </a:xfrm>
          <a:prstGeom prst="rect">
            <a:avLst/>
          </a:prstGeom>
        </p:spPr>
        <p:txBody>
          <a:bodyPr wrap="square">
            <a:spAutoFit/>
          </a:bodyPr>
          <a:lstStyle>
            <a:defPPr>
              <a:defRPr lang="zh-CN"/>
            </a:defPPr>
          </a:lstStyle>
          <a:p>
            <a:pPr latinLnBrk="1"/>
            <a:r>
              <a:rPr lang="zh-CN" altLang="en-US" sz="3200" b="1">
                <a:solidFill>
                  <a:srgbClr val="FF0000"/>
                </a:solidFill>
                <a:latin typeface="楷体" panose="02010609060101010101" pitchFamily="49" charset="-122"/>
                <a:ea typeface="楷体" panose="02010609060101010101" pitchFamily="49" charset="-122"/>
              </a:rPr>
              <a:t>三人骄傲地在帐篷里等待死神的来临。</a:t>
            </a:r>
          </a:p>
        </p:txBody>
      </p:sp>
    </p:spTree>
    <p:extLst>
      <p:ext uri="{BB962C8B-B14F-4D97-AF65-F5344CB8AC3E}">
        <p14:creationId xmlns:p14="http://schemas.microsoft.com/office/powerpoint/2010/main" val="41909679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42" presetClass="entr" presetSubtype="0" fill="hold" grpId="1"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9" fill="hold" nodeType="clickPar">
                      <p:stCondLst>
                        <p:cond delay="indefinite"/>
                        <p:cond evt="onBegin" delay="0">
                          <p:tn val="18"/>
                        </p:cond>
                      </p:stCondLst>
                      <p:childTnLst>
                        <p:par>
                          <p:cTn id="20" fill="hold" nodeType="withGroup">
                            <p:stCondLst>
                              <p:cond delay="indefinite"/>
                            </p:stCondLst>
                          </p:cTn>
                        </p:par>
                        <p:par>
                          <p:cTn id="21" fill="hold" nodeType="afterGroup">
                            <p:stCondLst>
                              <p:cond delay="0"/>
                            </p:stCondLst>
                            <p:childTnLst>
                              <p:par>
                                <p:cTn id="22" presetID="42" presetClass="entr" presetSubtype="0" fill="hold" grpId="2"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p:bldP spid="6" grpId="2"/>
    </p:bldLst>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4"/>
          <p:cNvSpPr txBox="1"/>
          <p:nvPr/>
        </p:nvSpPr>
        <p:spPr>
          <a:xfrm>
            <a:off x="315080" y="1486160"/>
            <a:ext cx="6405033" cy="3885679"/>
          </a:xfrm>
          <a:prstGeom prst="rect">
            <a:avLst/>
          </a:prstGeom>
          <a:noFill/>
          <a:ln w="9525">
            <a:noFill/>
          </a:ln>
        </p:spPr>
        <p:txBody>
          <a:bodyPr wrap="square">
            <a:spAutoFit/>
          </a:bodyPr>
          <a:lstStyle>
            <a:defPPr>
              <a:defRPr lang="zh-CN"/>
            </a:defPPr>
          </a:lstStyle>
          <a:p>
            <a:pPr eaLnBrk="1" hangingPunct="1">
              <a:lnSpc>
                <a:spcPct val="200000"/>
              </a:lnSpc>
              <a:spcBef>
                <a:spcPts val="800"/>
              </a:spcBef>
            </a:pPr>
            <a:r>
              <a:rPr lang="zh-CN" altLang="en-US" sz="3200" b="1">
                <a:latin typeface="楷体" panose="02010609060101010101" pitchFamily="49" charset="-122"/>
                <a:ea typeface="楷体" panose="02010609060101010101" pitchFamily="49" charset="-122"/>
              </a:rPr>
              <a:t>    主要内容：本文讲述了</a:t>
            </a:r>
            <a:r>
              <a:rPr lang="en-US" altLang="zh-CN" sz="3200" b="1">
                <a:latin typeface="楷体" panose="02010609060101010101" pitchFamily="49" charset="-122"/>
                <a:ea typeface="楷体" panose="02010609060101010101" pitchFamily="49" charset="-122"/>
              </a:rPr>
              <a:t>1912</a:t>
            </a:r>
            <a:r>
              <a:rPr lang="zh-CN" altLang="en-US" sz="3200" b="1">
                <a:latin typeface="楷体" panose="02010609060101010101" pitchFamily="49" charset="-122"/>
                <a:ea typeface="楷体" panose="02010609060101010101" pitchFamily="49" charset="-122"/>
              </a:rPr>
              <a:t>年英国探险队斯科特一行五人在争夺首次到达南极点的荣誉失败后，返回途中不幸全部遇难的故事。</a:t>
            </a:r>
          </a:p>
        </p:txBody>
      </p:sp>
      <p:pic>
        <p:nvPicPr>
          <p:cNvPr id="16387" name="图片 2"/>
          <p:cNvPicPr>
            <a:picLocks noChangeAspect="1"/>
          </p:cNvPicPr>
          <p:nvPr/>
        </p:nvPicPr>
        <p:blipFill>
          <a:blip r:embed="rId2"/>
          <a:stretch>
            <a:fillRect/>
          </a:stretch>
        </p:blipFill>
        <p:spPr bwMode="auto">
          <a:xfrm>
            <a:off x="6944093" y="1786467"/>
            <a:ext cx="4627033" cy="32850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5" presetClass="entr" presetSubtype="10" fill="hold" grpId="0" nodeType="afterEffect">
                                  <p:stCondLst>
                                    <p:cond delay="0"/>
                                  </p:stCondLst>
                                  <p:childTnLst>
                                    <p:set>
                                      <p:cBhvr>
                                        <p:cTn id="7" dur="1" fill="hold">
                                          <p:stCondLst>
                                            <p:cond delay="0"/>
                                          </p:stCondLst>
                                        </p:cTn>
                                        <p:tgtEl>
                                          <p:spTgt spid="2">
                                            <p:txEl>
                                              <p:pRg st="0" end="0"/>
                                            </p:txEl>
                                          </p:spTgt>
                                        </p:tgtEl>
                                        <p:attrNameLst>
                                          <p:attrName>style.visibility</p:attrName>
                                        </p:attrNameLst>
                                      </p:cBhvr>
                                      <p:to>
                                        <p:strVal val="visible"/>
                                      </p:to>
                                    </p:set>
                                    <p:animEffect transition="in" filter="checkerboard(across)">
                                      <p:cBhvr>
                                        <p:cTn id="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矩形 1"/>
          <p:cNvSpPr/>
          <p:nvPr/>
        </p:nvSpPr>
        <p:spPr>
          <a:xfrm>
            <a:off x="882651" y="1466851"/>
            <a:ext cx="10460567" cy="4181144"/>
          </a:xfrm>
          <a:prstGeom prst="rect">
            <a:avLst/>
          </a:prstGeom>
          <a:noFill/>
          <a:ln w="9525" cap="flat" cmpd="sng">
            <a:solidFill>
              <a:srgbClr val="000000"/>
            </a:solidFill>
            <a:prstDash val="solid"/>
            <a:miter/>
            <a:headEnd type="none" w="med" len="med"/>
            <a:tailEnd type="none" w="med" len="med"/>
          </a:ln>
        </p:spPr>
        <p:txBody>
          <a:bodyPr>
            <a:spAutoFit/>
          </a:bodyPr>
          <a:lstStyle>
            <a:defPPr>
              <a:defRPr lang="zh-CN"/>
            </a:defPPr>
          </a:lstStyle>
          <a:p>
            <a:pPr eaLnBrk="1" hangingPunct="1">
              <a:lnSpc>
                <a:spcPct val="120000"/>
              </a:lnSpc>
            </a:pPr>
            <a:r>
              <a:rPr lang="zh-CN" altLang="en-US" sz="3200" b="1">
                <a:latin typeface="楷体" panose="02010609060101010101" pitchFamily="49" charset="-122"/>
                <a:ea typeface="楷体" panose="02010609060101010101" pitchFamily="49" charset="-122"/>
              </a:rPr>
              <a:t>常见的考查形式：</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zh-CN" altLang="en-US" sz="3200" b="1">
                <a:latin typeface="楷体" panose="02010609060101010101" pitchFamily="49" charset="-122"/>
                <a:ea typeface="楷体" panose="02010609060101010101" pitchFamily="49" charset="-122"/>
              </a:rPr>
              <a:t>    （</a:t>
            </a:r>
            <a:r>
              <a:rPr lang="en-US" altLang="zh-CN" sz="3200" b="1">
                <a:latin typeface="楷体" panose="02010609060101010101" pitchFamily="49" charset="-122"/>
                <a:ea typeface="楷体" panose="02010609060101010101" pitchFamily="49" charset="-122"/>
              </a:rPr>
              <a:t>1</a:t>
            </a:r>
            <a:r>
              <a:rPr lang="zh-CN" altLang="en-US" sz="3200" b="1">
                <a:latin typeface="楷体" panose="02010609060101010101" pitchFamily="49" charset="-122"/>
                <a:ea typeface="楷体" panose="02010609060101010101" pitchFamily="49" charset="-122"/>
              </a:rPr>
              <a:t>）文章主要叙述了哪几件事？</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zh-CN" altLang="en-US" sz="3200" b="1">
                <a:latin typeface="楷体" panose="02010609060101010101" pitchFamily="49" charset="-122"/>
                <a:ea typeface="楷体" panose="02010609060101010101" pitchFamily="49" charset="-122"/>
              </a:rPr>
              <a:t>    （</a:t>
            </a:r>
            <a:r>
              <a:rPr lang="en-US" altLang="zh-CN" sz="3200" b="1">
                <a:latin typeface="楷体" panose="02010609060101010101" pitchFamily="49" charset="-122"/>
                <a:ea typeface="楷体" panose="02010609060101010101" pitchFamily="49" charset="-122"/>
              </a:rPr>
              <a:t>2</a:t>
            </a:r>
            <a:r>
              <a:rPr lang="zh-CN" altLang="en-US" sz="3200" b="1">
                <a:latin typeface="楷体" panose="02010609060101010101" pitchFamily="49" charset="-122"/>
                <a:ea typeface="楷体" panose="02010609060101010101" pitchFamily="49" charset="-122"/>
              </a:rPr>
              <a:t>）</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的原因是什么？</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zh-CN" altLang="en-US" sz="3200" b="1">
                <a:latin typeface="楷体" panose="02010609060101010101" pitchFamily="49" charset="-122"/>
                <a:ea typeface="楷体" panose="02010609060101010101" pitchFamily="49" charset="-122"/>
              </a:rPr>
              <a:t>答题技法：</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en-US" altLang="zh-CN" sz="3200" b="1">
                <a:latin typeface="楷体" panose="02010609060101010101" pitchFamily="49" charset="-122"/>
                <a:ea typeface="楷体" panose="02010609060101010101" pitchFamily="49" charset="-122"/>
              </a:rPr>
              <a:t>    1.</a:t>
            </a:r>
            <a:r>
              <a:rPr lang="zh-CN" altLang="en-US" sz="3200" b="1">
                <a:latin typeface="楷体" panose="02010609060101010101" pitchFamily="49" charset="-122"/>
                <a:ea typeface="楷体" panose="02010609060101010101" pitchFamily="49" charset="-122"/>
              </a:rPr>
              <a:t>把握全文主要内容。    </a:t>
            </a:r>
            <a:r>
              <a:rPr lang="en-US" altLang="zh-CN" sz="3200" b="1">
                <a:latin typeface="楷体" panose="02010609060101010101" pitchFamily="49" charset="-122"/>
                <a:ea typeface="楷体" panose="02010609060101010101" pitchFamily="49" charset="-122"/>
              </a:rPr>
              <a:t>2.</a:t>
            </a:r>
            <a:r>
              <a:rPr lang="zh-CN" altLang="en-US" sz="3200" b="1">
                <a:latin typeface="楷体" panose="02010609060101010101" pitchFamily="49" charset="-122"/>
                <a:ea typeface="楷体" panose="02010609060101010101" pitchFamily="49" charset="-122"/>
              </a:rPr>
              <a:t>确定筛选信息的区域。</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en-US" altLang="zh-CN" sz="3200" b="1">
                <a:latin typeface="楷体" panose="02010609060101010101" pitchFamily="49" charset="-122"/>
                <a:ea typeface="楷体" panose="02010609060101010101" pitchFamily="49" charset="-122"/>
              </a:rPr>
              <a:t>    3.</a:t>
            </a:r>
            <a:r>
              <a:rPr lang="zh-CN" altLang="en-US" sz="3200" b="1">
                <a:latin typeface="楷体" panose="02010609060101010101" pitchFamily="49" charset="-122"/>
                <a:ea typeface="楷体" panose="02010609060101010101" pitchFamily="49" charset="-122"/>
              </a:rPr>
              <a:t>理清该区间的层次。    </a:t>
            </a:r>
            <a:r>
              <a:rPr lang="en-US" altLang="zh-CN" sz="3200" b="1">
                <a:latin typeface="楷体" panose="02010609060101010101" pitchFamily="49" charset="-122"/>
                <a:ea typeface="楷体" panose="02010609060101010101" pitchFamily="49" charset="-122"/>
              </a:rPr>
              <a:t>4.</a:t>
            </a:r>
            <a:r>
              <a:rPr lang="zh-CN" altLang="en-US" sz="3200" b="1">
                <a:latin typeface="楷体" panose="02010609060101010101" pitchFamily="49" charset="-122"/>
                <a:ea typeface="楷体" panose="02010609060101010101" pitchFamily="49" charset="-122"/>
              </a:rPr>
              <a:t>概括整合相关信息。</a:t>
            </a:r>
            <a:endParaRPr lang="en-US" altLang="zh-CN" sz="3200" b="1">
              <a:latin typeface="楷体" panose="02010609060101010101" pitchFamily="49" charset="-122"/>
              <a:ea typeface="楷体" panose="02010609060101010101" pitchFamily="49" charset="-122"/>
            </a:endParaRPr>
          </a:p>
          <a:p>
            <a:pPr eaLnBrk="1" hangingPunct="1">
              <a:lnSpc>
                <a:spcPct val="120000"/>
              </a:lnSpc>
            </a:pPr>
            <a:r>
              <a:rPr lang="en-US" altLang="zh-CN" sz="3200" b="1">
                <a:latin typeface="楷体" panose="02010609060101010101" pitchFamily="49" charset="-122"/>
                <a:ea typeface="楷体" panose="02010609060101010101" pitchFamily="49" charset="-122"/>
              </a:rPr>
              <a:t>    5.</a:t>
            </a:r>
            <a:r>
              <a:rPr lang="zh-CN" altLang="en-US" sz="3200" b="1">
                <a:latin typeface="楷体" panose="02010609060101010101" pitchFamily="49" charset="-122"/>
                <a:ea typeface="楷体" panose="02010609060101010101" pitchFamily="49" charset="-122"/>
              </a:rPr>
              <a:t>根据题型选择方法。</a:t>
            </a:r>
          </a:p>
        </p:txBody>
      </p:sp>
      <p:grpSp>
        <p:nvGrpSpPr>
          <p:cNvPr id="4" name="组合 3"/>
          <p:cNvGrpSpPr/>
          <p:nvPr/>
        </p:nvGrpSpPr>
        <p:grpSpPr>
          <a:xfrm>
            <a:off x="2540001" y="610328"/>
            <a:ext cx="7112001" cy="694266"/>
            <a:chOff x="3242568" y="1845548"/>
            <a:chExt cx="7112405" cy="696514"/>
          </a:xfrm>
        </p:grpSpPr>
        <p:grpSp>
          <p:nvGrpSpPr>
            <p:cNvPr id="20485" name="组合 8"/>
            <p:cNvGrpSpPr/>
            <p:nvPr/>
          </p:nvGrpSpPr>
          <p:grpSpPr>
            <a:xfrm>
              <a:off x="3242568" y="1871031"/>
              <a:ext cx="1278539" cy="671032"/>
              <a:chOff x="3089347" y="2011898"/>
              <a:chExt cx="1278539" cy="671032"/>
            </a:xfrm>
          </p:grpSpPr>
          <p:sp>
            <p:nvSpPr>
              <p:cNvPr id="7" name="圆角矩形 6"/>
              <p:cNvSpPr/>
              <p:nvPr/>
            </p:nvSpPr>
            <p:spPr>
              <a:xfrm>
                <a:off x="3089347" y="2011898"/>
                <a:ext cx="1134597" cy="671032"/>
              </a:xfrm>
              <a:prstGeom prst="roundRect">
                <a:avLst/>
              </a:prstGeom>
              <a:solidFill>
                <a:srgbClr val="DAE5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r>
                  <a:rPr kumimoji="0" lang="zh-CN" altLang="en-US" sz="3200" b="1" i="0" u="none" strike="noStrike" kern="1200" cap="none" spc="0" normalizeH="0" baseline="0" noProof="0">
                    <a:ln>
                      <a:noFill/>
                    </a:ln>
                    <a:solidFill>
                      <a:srgbClr val="4E5C6C"/>
                    </a:solidFill>
                    <a:effectLst/>
                    <a:uLnTx/>
                    <a:uFillTx/>
                    <a:latin typeface="宋体" panose="02010600030101010101" pitchFamily="2" charset="-122"/>
                    <a:ea typeface="+mn-ea"/>
                    <a:cs typeface="+mn-cs"/>
                  </a:rPr>
                  <a:t>考点</a:t>
                </a:r>
              </a:p>
            </p:txBody>
          </p:sp>
          <p:sp>
            <p:nvSpPr>
              <p:cNvPr id="8" name="等腰三角形 7"/>
              <p:cNvSpPr/>
              <p:nvPr/>
            </p:nvSpPr>
            <p:spPr>
              <a:xfrm rot="5400000">
                <a:off x="4215218" y="2279686"/>
                <a:ext cx="163511" cy="141825"/>
              </a:xfrm>
              <a:prstGeom prst="triangle">
                <a:avLst/>
              </a:prstGeom>
              <a:solidFill>
                <a:srgbClr val="4E5C6C"/>
              </a:solidFill>
              <a:ln>
                <a:solidFill>
                  <a:srgbClr val="4E5C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sp>
          <p:nvSpPr>
            <p:cNvPr id="20486" name="矩形 9"/>
            <p:cNvSpPr/>
            <p:nvPr/>
          </p:nvSpPr>
          <p:spPr>
            <a:xfrm>
              <a:off x="4588045" y="1845548"/>
              <a:ext cx="5766927" cy="680081"/>
            </a:xfrm>
            <a:prstGeom prst="rect">
              <a:avLst/>
            </a:prstGeom>
            <a:noFill/>
            <a:ln w="19050">
              <a:noFill/>
            </a:ln>
          </p:spPr>
          <p:txBody>
            <a:bodyPr>
              <a:spAutoFit/>
            </a:bodyPr>
            <a:lstStyle>
              <a:defPPr>
                <a:defRPr lang="zh-CN"/>
              </a:defPPr>
            </a:lstStyle>
            <a:p>
              <a:pPr eaLnBrk="1" hangingPunct="1">
                <a:lnSpc>
                  <a:spcPct val="120000"/>
                </a:lnSpc>
              </a:pPr>
              <a:r>
                <a:rPr lang="zh-CN" altLang="en-US" sz="3467" b="1">
                  <a:solidFill>
                    <a:srgbClr val="4E5C6C"/>
                  </a:solidFill>
                  <a:latin typeface="宋体" panose="02010600030101010101" pitchFamily="2" charset="-122"/>
                </a:rPr>
                <a:t>筛选整合文章中的主要信息</a:t>
              </a:r>
            </a:p>
          </p:txBody>
        </p:sp>
      </p:grpSp>
      <p:sp>
        <p:nvSpPr>
          <p:cNvPr id="9" name="图文框 8">
            <a:hlinkClick action="ppaction://noaction"/>
          </p:cNvPr>
          <p:cNvSpPr/>
          <p:nvPr/>
        </p:nvSpPr>
        <p:spPr>
          <a:xfrm>
            <a:off x="10212918" y="5613400"/>
            <a:ext cx="1130300" cy="543984"/>
          </a:xfrm>
          <a:prstGeom prst="frame">
            <a:avLst/>
          </a:prstGeom>
          <a:solidFill>
            <a:srgbClr val="DAE5EF"/>
          </a:solidFill>
          <a:ln>
            <a:solidFill>
              <a:srgbClr val="DAE5EF"/>
            </a:solidFill>
          </a:ln>
          <a:effectLst/>
        </p:spPr>
        <p:style>
          <a:lnRef idx="1">
            <a:schemeClr val="accent6"/>
          </a:lnRef>
          <a:fillRef idx="2">
            <a:schemeClr val="accent6"/>
          </a:fillRef>
          <a:effectRef idx="1">
            <a:schemeClr val="accent6"/>
          </a:effectRef>
          <a:fontRef idx="minor">
            <a:schemeClr val="dk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dk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400" normalizeH="0" baseline="0" noProof="0">
                <a:ln>
                  <a:noFill/>
                </a:ln>
                <a:solidFill>
                  <a:schemeClr val="tx1"/>
                </a:solidFill>
                <a:effectLst/>
                <a:uLnTx/>
                <a:uFillTx/>
                <a:latin typeface="黑体" panose="02010609060101010101" pitchFamily="49" charset="-122"/>
                <a:ea typeface="黑体" panose="02010609060101010101" pitchFamily="49" charset="-122"/>
                <a:cs typeface="+mn-cs"/>
              </a:rPr>
              <a:t>返回</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42" presetClass="entr" presetSubtype="0" fill="hold" nodeType="after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1000"/>
                                        <p:tgtEl>
                                          <p:spTgt spid="4"/>
                                        </p:tgtEl>
                                      </p:cBhvr>
                                    </p:animEffect>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1506" name="矩形 1"/>
          <p:cNvSpPr/>
          <p:nvPr/>
        </p:nvSpPr>
        <p:spPr>
          <a:xfrm>
            <a:off x="0" y="1303867"/>
            <a:ext cx="11108267" cy="550333"/>
          </a:xfrm>
          <a:prstGeom prst="rect">
            <a:avLst/>
          </a:prstGeom>
          <a:noFill/>
          <a:ln w="9525">
            <a:noFill/>
          </a:ln>
        </p:spPr>
        <p:txBody>
          <a:bodyPr>
            <a:spAutoFit/>
          </a:bodyPr>
          <a:lstStyle>
            <a:defPPr>
              <a:defRPr lang="zh-CN"/>
            </a:defPPr>
          </a:lstStyle>
          <a:p>
            <a:pPr eaLnBrk="1" hangingPunct="1">
              <a:lnSpc>
                <a:spcPct val="120000"/>
              </a:lnSpc>
            </a:pPr>
            <a:r>
              <a:rPr lang="zh-CN" altLang="en-US" sz="2667" b="1">
                <a:latin typeface="宋体" panose="02010600030101010101" pitchFamily="2" charset="-122"/>
              </a:rPr>
              <a:t>    对人类来说，第一个到达者拥有一切，第二个到达者什么也不是。</a:t>
            </a:r>
            <a:endParaRPr lang="en-US" altLang="zh-CN" sz="2667" b="1">
              <a:latin typeface="宋体" panose="02010600030101010101" pitchFamily="2" charset="-122"/>
            </a:endParaRPr>
          </a:p>
        </p:txBody>
      </p:sp>
      <p:sp>
        <p:nvSpPr>
          <p:cNvPr id="4" name="Text Box 4"/>
          <p:cNvSpPr txBox="1"/>
          <p:nvPr/>
        </p:nvSpPr>
        <p:spPr>
          <a:xfrm>
            <a:off x="419100" y="2931585"/>
            <a:ext cx="11091334" cy="31157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C8FD8"/>
                </a:solidFill>
                <a:latin typeface="楷体" panose="02010609060101010101" pitchFamily="49" charset="-122"/>
                <a:ea typeface="楷体" panose="02010609060101010101" pitchFamily="49" charset="-122"/>
              </a:rPr>
              <a:t>    （</a:t>
            </a:r>
            <a:r>
              <a:rPr lang="en-US" altLang="zh-CN" sz="2667" b="1">
                <a:solidFill>
                  <a:srgbClr val="4C8FD8"/>
                </a:solidFill>
                <a:latin typeface="楷体" panose="02010609060101010101" pitchFamily="49" charset="-122"/>
                <a:ea typeface="楷体" panose="02010609060101010101" pitchFamily="49" charset="-122"/>
              </a:rPr>
              <a:t>1</a:t>
            </a:r>
            <a:r>
              <a:rPr lang="zh-CN" altLang="en-US" sz="2667" b="1">
                <a:solidFill>
                  <a:srgbClr val="4C8FD8"/>
                </a:solidFill>
                <a:latin typeface="楷体" panose="02010609060101010101" pitchFamily="49" charset="-122"/>
                <a:ea typeface="楷体" panose="02010609060101010101" pitchFamily="49" charset="-122"/>
              </a:rPr>
              <a:t>）作者站在斯科特一行的角度，表达了角逐失败后极度沮丧、悲哀的心情。但作者本人并不这么认为，作者为斯科特这个失败者作传，本身就说明他不同意“第一个到达者拥有一切，第二个到达者什么也不是”的观点。</a:t>
            </a:r>
          </a:p>
          <a:p>
            <a:pPr eaLnBrk="1" hangingPunct="1">
              <a:lnSpc>
                <a:spcPct val="120000"/>
              </a:lnSpc>
              <a:spcBef>
                <a:spcPts val="800"/>
              </a:spcBef>
            </a:pPr>
            <a:r>
              <a:rPr lang="zh-CN" altLang="en-US" sz="2667" b="1">
                <a:solidFill>
                  <a:srgbClr val="4C8FD8"/>
                </a:solidFill>
                <a:latin typeface="楷体" panose="02010609060101010101" pitchFamily="49" charset="-122"/>
                <a:ea typeface="楷体" panose="02010609060101010101" pitchFamily="49" charset="-122"/>
              </a:rPr>
              <a:t>    （</a:t>
            </a:r>
            <a:r>
              <a:rPr lang="en-US" altLang="zh-CN" sz="2667" b="1">
                <a:solidFill>
                  <a:srgbClr val="4C8FD8"/>
                </a:solidFill>
                <a:latin typeface="楷体" panose="02010609060101010101" pitchFamily="49" charset="-122"/>
                <a:ea typeface="楷体" panose="02010609060101010101" pitchFamily="49" charset="-122"/>
              </a:rPr>
              <a:t>2</a:t>
            </a:r>
            <a:r>
              <a:rPr lang="zh-CN" altLang="en-US" sz="2667" b="1">
                <a:solidFill>
                  <a:srgbClr val="4C8FD8"/>
                </a:solidFill>
                <a:latin typeface="楷体" panose="02010609060101010101" pitchFamily="49" charset="-122"/>
                <a:ea typeface="楷体" panose="02010609060101010101" pitchFamily="49" charset="-122"/>
              </a:rPr>
              <a:t>）我不同意这种说法。我认为斯科特他们虽败犹荣，他们不怕失败、勇于挑战的精神是伟大的。</a:t>
            </a:r>
          </a:p>
        </p:txBody>
      </p:sp>
      <p:sp>
        <p:nvSpPr>
          <p:cNvPr id="21508" name="矩形 1"/>
          <p:cNvSpPr/>
          <p:nvPr/>
        </p:nvSpPr>
        <p:spPr>
          <a:xfrm>
            <a:off x="681567" y="2017184"/>
            <a:ext cx="10828867" cy="635000"/>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作者在这里要表达的是什么意思？你同意这种说法吗？</a:t>
            </a:r>
            <a:endParaRPr lang="en-US" altLang="zh-CN" sz="3200" b="1">
              <a:latin typeface="宋体" panose="02010600030101010101" pitchFamily="2" charset="-122"/>
            </a:endParaRPr>
          </a:p>
        </p:txBody>
      </p:sp>
      <p:grpSp>
        <p:nvGrpSpPr>
          <p:cNvPr id="21509" name="组合 5"/>
          <p:cNvGrpSpPr/>
          <p:nvPr/>
        </p:nvGrpSpPr>
        <p:grpSpPr>
          <a:xfrm>
            <a:off x="80435" y="266700"/>
            <a:ext cx="3210983" cy="814918"/>
            <a:chOff x="6757439" y="2105903"/>
            <a:chExt cx="2451950" cy="654102"/>
          </a:xfrm>
        </p:grpSpPr>
        <p:sp>
          <p:nvSpPr>
            <p:cNvPr id="7"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8"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21510" name="文本框 8"/>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课文精讲</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 Box 4"/>
          <p:cNvSpPr txBox="1"/>
          <p:nvPr/>
        </p:nvSpPr>
        <p:spPr>
          <a:xfrm>
            <a:off x="814917" y="3416300"/>
            <a:ext cx="10560049" cy="181821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C8FD8"/>
                </a:solidFill>
                <a:latin typeface="楷体" panose="02010609060101010101" pitchFamily="49" charset="-122"/>
                <a:ea typeface="楷体" panose="02010609060101010101" pitchFamily="49" charset="-122"/>
              </a:rPr>
              <a:t>    “拖”字写出了斯科特和队友们脚步的沉重，从侧面表现出他们发现阿蒙森队已捷足先登后失望透顶、万分沉重的心情。</a:t>
            </a:r>
          </a:p>
        </p:txBody>
      </p:sp>
      <p:grpSp>
        <p:nvGrpSpPr>
          <p:cNvPr id="22531" name="组合 1"/>
          <p:cNvGrpSpPr/>
          <p:nvPr/>
        </p:nvGrpSpPr>
        <p:grpSpPr>
          <a:xfrm>
            <a:off x="679450" y="1121834"/>
            <a:ext cx="10828868" cy="1818216"/>
            <a:chOff x="661988" y="1021821"/>
            <a:chExt cx="10828868" cy="1818216"/>
          </a:xfrm>
        </p:grpSpPr>
        <p:pic>
          <p:nvPicPr>
            <p:cNvPr id="22532" name="图片 17"/>
            <p:cNvPicPr>
              <a:picLocks noChangeAspect="1"/>
            </p:cNvPicPr>
            <p:nvPr/>
          </p:nvPicPr>
          <p:blipFill>
            <a:blip r:embed="rId2"/>
            <a:stretch>
              <a:fillRect/>
            </a:stretch>
          </p:blipFill>
          <p:spPr>
            <a:xfrm>
              <a:off x="10402889" y="1625071"/>
              <a:ext cx="1087967" cy="1087967"/>
            </a:xfrm>
            <a:prstGeom prst="rect">
              <a:avLst/>
            </a:prstGeom>
            <a:noFill/>
            <a:ln w="9525">
              <a:noFill/>
            </a:ln>
          </p:spPr>
        </p:pic>
        <p:sp>
          <p:nvSpPr>
            <p:cNvPr id="22533" name="矩形 1"/>
            <p:cNvSpPr/>
            <p:nvPr/>
          </p:nvSpPr>
          <p:spPr>
            <a:xfrm>
              <a:off x="661988" y="1021821"/>
              <a:ext cx="10828867" cy="1818216"/>
            </a:xfrm>
            <a:prstGeom prst="rect">
              <a:avLst/>
            </a:prstGeom>
            <a:noFill/>
            <a:ln w="9525">
              <a:noFill/>
            </a:ln>
          </p:spPr>
          <p:txBody>
            <a:bodyPr>
              <a:spAutoFit/>
            </a:bodyPr>
            <a:lstStyle>
              <a:defPPr>
                <a:defRPr lang="zh-CN"/>
              </a:defPPr>
            </a:lstStyle>
            <a:p>
              <a:pPr eaLnBrk="1" hangingPunct="1">
                <a:lnSpc>
                  <a:spcPct val="120000"/>
                </a:lnSpc>
              </a:pPr>
              <a:r>
                <a:rPr lang="zh-CN" altLang="en-US" sz="3200" b="1">
                  <a:latin typeface="宋体" panose="02010600030101010101" pitchFamily="2" charset="-122"/>
                </a:rPr>
                <a:t>    </a:t>
              </a:r>
              <a:r>
                <a:rPr lang="zh-CN" altLang="en-US" sz="3200" b="1">
                  <a:solidFill>
                    <a:srgbClr val="FF0000"/>
                  </a:solidFill>
                  <a:latin typeface="宋体" panose="02010600030101010101" pitchFamily="2" charset="-122"/>
                </a:rPr>
                <a:t>（赤峰中考）</a:t>
              </a:r>
              <a:r>
                <a:rPr lang="zh-CN" altLang="en-US" sz="3200" b="1">
                  <a:latin typeface="宋体" panose="02010600030101010101" pitchFamily="2" charset="-122"/>
                </a:rPr>
                <a:t>品析第</a:t>
              </a:r>
              <a:r>
                <a:rPr lang="en-US" altLang="zh-CN" sz="3200" b="1">
                  <a:latin typeface="宋体" panose="02010600030101010101" pitchFamily="2" charset="-122"/>
                </a:rPr>
                <a:t>2</a:t>
              </a:r>
              <a:r>
                <a:rPr lang="zh-CN" altLang="en-US" sz="3200" b="1">
                  <a:latin typeface="宋体" panose="02010600030101010101" pitchFamily="2" charset="-122"/>
                </a:rPr>
                <a:t>段“他们谁也不想安慰别人，只是默默地拖着自己的脚步往前走”一句中“拖”字的表达效果。</a:t>
              </a:r>
              <a:endParaRPr lang="en-US" altLang="zh-CN" sz="3200" b="1">
                <a:latin typeface="宋体" panose="02010600030101010101" pitchFamily="2" charset="-122"/>
              </a:endParaRPr>
            </a:p>
          </p:txBody>
        </p:sp>
        <p:sp>
          <p:nvSpPr>
            <p:cNvPr id="22534" name="矩形 1"/>
            <p:cNvSpPr/>
            <p:nvPr/>
          </p:nvSpPr>
          <p:spPr>
            <a:xfrm>
              <a:off x="2381060" y="2004591"/>
              <a:ext cx="502073" cy="464743"/>
            </a:xfrm>
            <a:prstGeom prst="rect">
              <a:avLst/>
            </a:prstGeom>
            <a:noFill/>
            <a:ln w="9525">
              <a:noFill/>
            </a:ln>
          </p:spPr>
          <p:txBody>
            <a:bodyPr>
              <a:spAutoFit/>
            </a:bodyPr>
            <a:lstStyle>
              <a:defPPr>
                <a:defRPr lang="zh-CN"/>
              </a:defPPr>
            </a:lstStyle>
            <a:p>
              <a:pPr eaLnBrk="1" hangingPunct="1">
                <a:lnSpc>
                  <a:spcPct val="120000"/>
                </a:lnSpc>
              </a:pPr>
              <a:r>
                <a:rPr lang="en-US" altLang="zh-CN" sz="2133" b="1">
                  <a:latin typeface="宋体" panose="02010600030101010101" pitchFamily="2" charset="-122"/>
                </a:rPr>
                <a: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3554" name="矩形 1"/>
          <p:cNvSpPr/>
          <p:nvPr/>
        </p:nvSpPr>
        <p:spPr>
          <a:xfrm>
            <a:off x="414107" y="1611580"/>
            <a:ext cx="10828867" cy="1817420"/>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“斯科特接受了这项任务，他要忠实地去履行</a:t>
            </a:r>
            <a:r>
              <a:rPr lang="en-US" altLang="zh-CN" sz="3200" b="1">
                <a:latin typeface="宋体" panose="02010600030101010101" pitchFamily="2" charset="-122"/>
              </a:rPr>
              <a:t>……</a:t>
            </a:r>
            <a:r>
              <a:rPr lang="zh-CN" altLang="en-US" sz="3200" b="1">
                <a:latin typeface="宋体" panose="02010600030101010101" pitchFamily="2" charset="-122"/>
              </a:rPr>
              <a:t>而这一事业正是他自己所热烈追求的。”你认为斯科特为什么要接受这项为他人业绩做证的任务？</a:t>
            </a:r>
            <a:endParaRPr lang="en-US" altLang="zh-CN" sz="3200" b="1">
              <a:latin typeface="宋体" panose="02010600030101010101" pitchFamily="2" charset="-122"/>
            </a:endParaRPr>
          </a:p>
        </p:txBody>
      </p:sp>
      <p:sp>
        <p:nvSpPr>
          <p:cNvPr id="3" name="Text Box 4"/>
          <p:cNvSpPr txBox="1"/>
          <p:nvPr/>
        </p:nvSpPr>
        <p:spPr>
          <a:xfrm>
            <a:off x="1213208" y="3637575"/>
            <a:ext cx="10016067" cy="181742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C8FD8"/>
                </a:solidFill>
                <a:latin typeface="楷体" panose="02010609060101010101" pitchFamily="49" charset="-122"/>
                <a:ea typeface="楷体" panose="02010609060101010101" pitchFamily="49" charset="-122"/>
              </a:rPr>
              <a:t>    作为一名优秀的探险家，注重公平公正、客观真实是斯科特的职业素养。他接受为竞争对手获取胜利做证的任务正是出于这一原因。</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4578" name="图片 17"/>
          <p:cNvPicPr>
            <a:picLocks noChangeAspect="1"/>
          </p:cNvPicPr>
          <p:nvPr/>
        </p:nvPicPr>
        <p:blipFill>
          <a:blip r:embed="rId2"/>
          <a:stretch>
            <a:fillRect/>
          </a:stretch>
        </p:blipFill>
        <p:spPr>
          <a:xfrm>
            <a:off x="8862485" y="1466851"/>
            <a:ext cx="931333" cy="931333"/>
          </a:xfrm>
          <a:prstGeom prst="rect">
            <a:avLst/>
          </a:prstGeom>
          <a:noFill/>
          <a:ln w="9525">
            <a:noFill/>
          </a:ln>
        </p:spPr>
      </p:pic>
      <p:sp>
        <p:nvSpPr>
          <p:cNvPr id="24579" name="矩形 1"/>
          <p:cNvSpPr/>
          <p:nvPr/>
        </p:nvSpPr>
        <p:spPr>
          <a:xfrm>
            <a:off x="1109424" y="882613"/>
            <a:ext cx="9973146" cy="2099807"/>
          </a:xfrm>
          <a:prstGeom prst="rect">
            <a:avLst/>
          </a:prstGeom>
          <a:noFill/>
          <a:ln w="9525">
            <a:noFill/>
          </a:ln>
        </p:spPr>
        <p:txBody>
          <a:bodyPr wrap="square">
            <a:spAutoFit/>
          </a:bodyPr>
          <a:lstStyle>
            <a:defPPr>
              <a:defRPr lang="zh-CN"/>
            </a:defPPr>
          </a:lstStyle>
          <a:p>
            <a:pPr eaLnBrk="1" hangingPunct="1">
              <a:lnSpc>
                <a:spcPct val="120000"/>
              </a:lnSpc>
            </a:pPr>
            <a:r>
              <a:rPr lang="zh-CN" altLang="en-US" sz="3733" b="1">
                <a:latin typeface="宋体" panose="02010600030101010101" pitchFamily="2" charset="-122"/>
              </a:rPr>
              <a:t>    </a:t>
            </a:r>
            <a:r>
              <a:rPr lang="zh-CN" altLang="en-US" sz="3733" b="1">
                <a:solidFill>
                  <a:srgbClr val="FF0000"/>
                </a:solidFill>
                <a:latin typeface="宋体" panose="02010600030101010101" pitchFamily="2" charset="-122"/>
              </a:rPr>
              <a:t>（赤峰中考）</a:t>
            </a:r>
            <a:r>
              <a:rPr lang="zh-CN" altLang="en-US" sz="3733" b="1">
                <a:latin typeface="宋体" panose="02010600030101010101" pitchFamily="2" charset="-122"/>
              </a:rPr>
              <a:t>结合上下文，分析第</a:t>
            </a:r>
            <a:r>
              <a:rPr lang="en-US" altLang="zh-CN" sz="3733" b="1">
                <a:latin typeface="宋体" panose="02010600030101010101" pitchFamily="2" charset="-122"/>
              </a:rPr>
              <a:t>3</a:t>
            </a:r>
            <a:r>
              <a:rPr lang="zh-CN" altLang="en-US" sz="3733" b="1">
                <a:latin typeface="宋体" panose="02010600030101010101" pitchFamily="2" charset="-122"/>
              </a:rPr>
              <a:t>段中“在他们身后刮来凛冽的寒风”一句中景物描写的作用。</a:t>
            </a:r>
            <a:endParaRPr lang="en-US" altLang="zh-CN" sz="3733" b="1">
              <a:latin typeface="宋体" panose="02010600030101010101" pitchFamily="2" charset="-122"/>
            </a:endParaRPr>
          </a:p>
        </p:txBody>
      </p:sp>
      <p:sp>
        <p:nvSpPr>
          <p:cNvPr id="3" name="Text Box 4"/>
          <p:cNvSpPr txBox="1"/>
          <p:nvPr/>
        </p:nvSpPr>
        <p:spPr>
          <a:xfrm>
            <a:off x="916515" y="3171600"/>
            <a:ext cx="10358967" cy="20997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solidFill>
                  <a:srgbClr val="4C8FD8"/>
                </a:solidFill>
                <a:latin typeface="楷体" panose="02010609060101010101" pitchFamily="49" charset="-122"/>
                <a:ea typeface="楷体" panose="02010609060101010101" pitchFamily="49" charset="-122"/>
              </a:rPr>
              <a:t>    表现了斯科特等人所处环境的恶劣，渲染悲伤（或悲凉）的气氛，烘托斯科特和队友们失意、痛苦的心情，为斯科特等人返程遇难做了铺垫。</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5602" name="矩形 1"/>
          <p:cNvSpPr/>
          <p:nvPr/>
        </p:nvSpPr>
        <p:spPr>
          <a:xfrm>
            <a:off x="681567" y="1177169"/>
            <a:ext cx="10828867" cy="72096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733" b="1">
                <a:latin typeface="宋体" panose="02010600030101010101" pitchFamily="2" charset="-122"/>
              </a:rPr>
              <a:t>第</a:t>
            </a:r>
            <a:r>
              <a:rPr lang="en-US" altLang="zh-CN" sz="3733" b="1">
                <a:latin typeface="宋体" panose="02010600030101010101" pitchFamily="2" charset="-122"/>
              </a:rPr>
              <a:t>4</a:t>
            </a:r>
            <a:r>
              <a:rPr lang="zh-CN" altLang="en-US" sz="3733" b="1">
                <a:latin typeface="宋体" panose="02010600030101010101" pitchFamily="2" charset="-122"/>
              </a:rPr>
              <a:t>段为什么说“回来的路程危险增加了十倍”？</a:t>
            </a:r>
            <a:endParaRPr lang="en-US" altLang="zh-CN" sz="3733" b="1">
              <a:latin typeface="宋体" panose="02010600030101010101" pitchFamily="2" charset="-122"/>
            </a:endParaRPr>
          </a:p>
        </p:txBody>
      </p:sp>
      <p:sp>
        <p:nvSpPr>
          <p:cNvPr id="3" name="Text Box 4"/>
          <p:cNvSpPr txBox="1"/>
          <p:nvPr/>
        </p:nvSpPr>
        <p:spPr>
          <a:xfrm>
            <a:off x="1220107" y="2452309"/>
            <a:ext cx="10016067" cy="3086100"/>
          </a:xfrm>
          <a:prstGeom prst="rect">
            <a:avLst/>
          </a:prstGeom>
          <a:noFill/>
          <a:ln w="9525">
            <a:noFill/>
          </a:ln>
        </p:spPr>
        <p:txBody>
          <a:bodyPr>
            <a:spAutoFit/>
          </a:bodyPr>
          <a:lstStyle>
            <a:defPPr>
              <a:defRPr lang="zh-CN"/>
            </a:defPPr>
          </a:lstStyle>
          <a:p>
            <a:pPr marL="685800" indent="-685800" eaLnBrk="1" hangingPunct="1">
              <a:lnSpc>
                <a:spcPct val="120000"/>
              </a:lnSpc>
              <a:spcBef>
                <a:spcPts val="800"/>
              </a:spcBef>
              <a:buFont typeface="黑体" panose="02010609060101010101" pitchFamily="49" charset="-122"/>
              <a:buAutoNum type="circleNumDbPlain"/>
            </a:pPr>
            <a:r>
              <a:rPr lang="zh-CN" altLang="en-US" sz="3733" b="1">
                <a:solidFill>
                  <a:srgbClr val="4C8FD8"/>
                </a:solidFill>
                <a:latin typeface="楷体" panose="02010609060101010101" pitchFamily="49" charset="-122"/>
                <a:ea typeface="楷体" panose="02010609060101010101" pitchFamily="49" charset="-122"/>
              </a:rPr>
              <a:t>在返回的路上，不能偏离自己原来的脚印，否则就可能错过贮藏点；</a:t>
            </a:r>
            <a:endParaRPr lang="en-US" altLang="zh-CN" sz="3733" b="1">
              <a:solidFill>
                <a:srgbClr val="4C8FD8"/>
              </a:solidFill>
              <a:latin typeface="楷体" panose="02010609060101010101" pitchFamily="49" charset="-122"/>
              <a:ea typeface="楷体" panose="02010609060101010101" pitchFamily="49" charset="-122"/>
            </a:endParaRPr>
          </a:p>
          <a:p>
            <a:pPr marL="685800" indent="-685800" eaLnBrk="1" hangingPunct="1">
              <a:lnSpc>
                <a:spcPct val="120000"/>
              </a:lnSpc>
              <a:spcBef>
                <a:spcPts val="800"/>
              </a:spcBef>
              <a:buFont typeface="黑体" panose="02010609060101010101" pitchFamily="49" charset="-122"/>
              <a:buAutoNum type="circleNumDbPlain"/>
            </a:pPr>
            <a:r>
              <a:rPr lang="zh-CN" altLang="en-US" sz="3733" b="1">
                <a:solidFill>
                  <a:srgbClr val="4C8FD8"/>
                </a:solidFill>
                <a:latin typeface="楷体" panose="02010609060101010101" pitchFamily="49" charset="-122"/>
                <a:ea typeface="楷体" panose="02010609060101010101" pitchFamily="49" charset="-122"/>
              </a:rPr>
              <a:t>漫天大雪使他们前行更加艰难；</a:t>
            </a:r>
            <a:endParaRPr lang="en-US" altLang="zh-CN" sz="3733" b="1">
              <a:solidFill>
                <a:srgbClr val="4C8FD8"/>
              </a:solidFill>
              <a:latin typeface="楷体" panose="02010609060101010101" pitchFamily="49" charset="-122"/>
              <a:ea typeface="楷体" panose="02010609060101010101" pitchFamily="49" charset="-122"/>
            </a:endParaRPr>
          </a:p>
          <a:p>
            <a:pPr marL="685800" indent="-685800" eaLnBrk="1" hangingPunct="1">
              <a:lnSpc>
                <a:spcPct val="120000"/>
              </a:lnSpc>
              <a:spcBef>
                <a:spcPts val="800"/>
              </a:spcBef>
              <a:buFont typeface="黑体" panose="02010609060101010101" pitchFamily="49" charset="-122"/>
              <a:buAutoNum type="circleNumDbPlain"/>
            </a:pPr>
            <a:r>
              <a:rPr lang="zh-CN" altLang="en-US" sz="3733" b="1">
                <a:solidFill>
                  <a:srgbClr val="4C8FD8"/>
                </a:solidFill>
                <a:latin typeface="楷体" panose="02010609060101010101" pitchFamily="49" charset="-122"/>
                <a:ea typeface="楷体" panose="02010609060101010101" pitchFamily="49" charset="-122"/>
              </a:rPr>
              <a:t>他们缺乏来时的充沛精力。</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6626" name="矩形 1"/>
          <p:cNvSpPr/>
          <p:nvPr/>
        </p:nvSpPr>
        <p:spPr>
          <a:xfrm>
            <a:off x="175684" y="702733"/>
            <a:ext cx="10981267" cy="141181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733" b="1">
                <a:latin typeface="宋体" panose="02010600030101010101" pitchFamily="2" charset="-122"/>
              </a:rPr>
              <a:t>根据课文内容，用图示的方法画出斯科特一行返回的时间、宿营地点及人员变化情况。</a:t>
            </a:r>
            <a:endParaRPr lang="en-US" altLang="zh-CN" sz="3733" b="1">
              <a:latin typeface="宋体" panose="02010600030101010101" pitchFamily="2" charset="-122"/>
            </a:endParaRPr>
          </a:p>
        </p:txBody>
      </p:sp>
      <p:sp>
        <p:nvSpPr>
          <p:cNvPr id="3" name="Text Box 4"/>
          <p:cNvSpPr txBox="1"/>
          <p:nvPr/>
        </p:nvSpPr>
        <p:spPr>
          <a:xfrm>
            <a:off x="3877733" y="2400300"/>
            <a:ext cx="4123267" cy="721784"/>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1912.1.18</a:t>
            </a:r>
            <a:r>
              <a:rPr lang="zh-CN" altLang="en-US" sz="3733" b="1">
                <a:latin typeface="楷体" panose="02010609060101010101" pitchFamily="49" charset="-122"/>
                <a:ea typeface="楷体" panose="02010609060101010101" pitchFamily="49" charset="-122"/>
              </a:rPr>
              <a:t>南极点</a:t>
            </a:r>
          </a:p>
        </p:txBody>
      </p:sp>
      <p:grpSp>
        <p:nvGrpSpPr>
          <p:cNvPr id="7" name="组合 6"/>
          <p:cNvGrpSpPr/>
          <p:nvPr/>
        </p:nvGrpSpPr>
        <p:grpSpPr>
          <a:xfrm>
            <a:off x="3697818" y="2226733"/>
            <a:ext cx="359833" cy="565151"/>
            <a:chOff x="4023558" y="2819342"/>
            <a:chExt cx="537600" cy="844801"/>
          </a:xfrm>
        </p:grpSpPr>
        <p:sp>
          <p:nvSpPr>
            <p:cNvPr id="4" name="波形 3"/>
            <p:cNvSpPr/>
            <p:nvPr/>
          </p:nvSpPr>
          <p:spPr>
            <a:xfrm>
              <a:off x="4023558" y="2819342"/>
              <a:ext cx="537600" cy="518904"/>
            </a:xfrm>
            <a:prstGeom prst="wave">
              <a:avLst/>
            </a:prstGeom>
            <a:solidFill>
              <a:srgbClr val="FDE5F3"/>
            </a:solidFill>
            <a:ln w="15875">
              <a:solidFill>
                <a:srgbClr val="F8A894"/>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cxnSp>
          <p:nvCxnSpPr>
            <p:cNvPr id="6" name="直接连接符 5"/>
            <p:cNvCxnSpPr/>
            <p:nvPr/>
          </p:nvCxnSpPr>
          <p:spPr>
            <a:xfrm flipH="1">
              <a:off x="4023559" y="3218014"/>
              <a:ext cx="0" cy="446129"/>
            </a:xfrm>
            <a:prstGeom prst="line">
              <a:avLst/>
            </a:prstGeom>
            <a:ln w="12700">
              <a:solidFill>
                <a:srgbClr val="F8A894"/>
              </a:solidFill>
            </a:ln>
          </p:spPr>
          <p:style>
            <a:lnRef idx="1">
              <a:schemeClr val="accent1"/>
            </a:lnRef>
            <a:fillRef idx="0">
              <a:schemeClr val="accent1"/>
            </a:fillRef>
            <a:effectRef idx="0">
              <a:schemeClr val="accent1"/>
            </a:effectRef>
            <a:fontRef idx="minor">
              <a:schemeClr val="tx1"/>
            </a:fontRef>
          </p:style>
        </p:cxnSp>
      </p:grpSp>
      <p:cxnSp>
        <p:nvCxnSpPr>
          <p:cNvPr id="9" name="直接箭头连接符 8"/>
          <p:cNvCxnSpPr/>
          <p:nvPr/>
        </p:nvCxnSpPr>
        <p:spPr>
          <a:xfrm flipH="1">
            <a:off x="3697818" y="2870200"/>
            <a:ext cx="0" cy="730251"/>
          </a:xfrm>
          <a:prstGeom prst="straightConnector1">
            <a:avLst/>
          </a:prstGeom>
          <a:ln w="12700">
            <a:solidFill>
              <a:srgbClr val="9EE0F8"/>
            </a:solidFill>
            <a:tailEnd type="triangle"/>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49133" y="2794000"/>
            <a:ext cx="86784" cy="86784"/>
          </a:xfrm>
          <a:prstGeom prst="ellipse">
            <a:avLst/>
          </a:prstGeom>
          <a:solidFill>
            <a:srgbClr val="FDE5F3"/>
          </a:solidFill>
          <a:ln w="15875">
            <a:solidFill>
              <a:srgbClr val="F7987F"/>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3" name="Text Box 4"/>
          <p:cNvSpPr txBox="1"/>
          <p:nvPr/>
        </p:nvSpPr>
        <p:spPr>
          <a:xfrm>
            <a:off x="2156884" y="2832100"/>
            <a:ext cx="1483783" cy="721784"/>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5</a:t>
            </a:r>
            <a:r>
              <a:rPr lang="zh-CN" altLang="en-US" sz="3733" b="1">
                <a:latin typeface="楷体" panose="02010609060101010101" pitchFamily="49" charset="-122"/>
                <a:ea typeface="楷体" panose="02010609060101010101" pitchFamily="49" charset="-122"/>
              </a:rPr>
              <a:t>个人</a:t>
            </a:r>
          </a:p>
        </p:txBody>
      </p:sp>
      <p:sp>
        <p:nvSpPr>
          <p:cNvPr id="15" name="椭圆 14"/>
          <p:cNvSpPr/>
          <p:nvPr/>
        </p:nvSpPr>
        <p:spPr>
          <a:xfrm>
            <a:off x="3649133" y="3604684"/>
            <a:ext cx="86784" cy="84667"/>
          </a:xfrm>
          <a:prstGeom prst="ellipse">
            <a:avLst/>
          </a:prstGeom>
          <a:solidFill>
            <a:srgbClr val="FDE5F3"/>
          </a:solidFill>
          <a:ln w="15875">
            <a:solidFill>
              <a:srgbClr val="F7987F"/>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6" name="椭圆 15"/>
          <p:cNvSpPr/>
          <p:nvPr/>
        </p:nvSpPr>
        <p:spPr>
          <a:xfrm>
            <a:off x="3649133" y="4411133"/>
            <a:ext cx="86784" cy="84667"/>
          </a:xfrm>
          <a:prstGeom prst="ellipse">
            <a:avLst/>
          </a:prstGeom>
          <a:solidFill>
            <a:srgbClr val="FDE5F3"/>
          </a:solidFill>
          <a:ln w="15875">
            <a:solidFill>
              <a:srgbClr val="F7987F"/>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7" name="椭圆 16"/>
          <p:cNvSpPr/>
          <p:nvPr/>
        </p:nvSpPr>
        <p:spPr>
          <a:xfrm>
            <a:off x="3649133" y="5213351"/>
            <a:ext cx="86784" cy="86784"/>
          </a:xfrm>
          <a:prstGeom prst="ellipse">
            <a:avLst/>
          </a:prstGeom>
          <a:solidFill>
            <a:srgbClr val="FDE5F3"/>
          </a:solidFill>
          <a:ln w="15875">
            <a:solidFill>
              <a:srgbClr val="F7987F"/>
            </a:solid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9" name="Text Box 4"/>
          <p:cNvSpPr txBox="1"/>
          <p:nvPr/>
        </p:nvSpPr>
        <p:spPr>
          <a:xfrm>
            <a:off x="3877733" y="3249084"/>
            <a:ext cx="5858933" cy="721783"/>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1912.2.17</a:t>
            </a:r>
            <a:r>
              <a:rPr lang="zh-CN" altLang="en-US" sz="3733" b="1">
                <a:latin typeface="楷体" panose="02010609060101010101" pitchFamily="49" charset="-122"/>
                <a:ea typeface="楷体" panose="02010609060101010101" pitchFamily="49" charset="-122"/>
              </a:rPr>
              <a:t>“屠宰场营地”</a:t>
            </a:r>
          </a:p>
        </p:txBody>
      </p:sp>
      <p:cxnSp>
        <p:nvCxnSpPr>
          <p:cNvPr id="20" name="直接箭头连接符 19"/>
          <p:cNvCxnSpPr/>
          <p:nvPr/>
        </p:nvCxnSpPr>
        <p:spPr>
          <a:xfrm flipH="1">
            <a:off x="3697818" y="3689351"/>
            <a:ext cx="0" cy="730251"/>
          </a:xfrm>
          <a:prstGeom prst="straightConnector1">
            <a:avLst/>
          </a:prstGeom>
          <a:ln w="12700">
            <a:solidFill>
              <a:srgbClr val="F2635F"/>
            </a:solidFill>
            <a:tailEnd type="triangle"/>
          </a:ln>
        </p:spPr>
        <p:style>
          <a:lnRef idx="1">
            <a:schemeClr val="accent1"/>
          </a:lnRef>
          <a:fillRef idx="0">
            <a:schemeClr val="accent1"/>
          </a:fillRef>
          <a:effectRef idx="0">
            <a:schemeClr val="accent1"/>
          </a:effectRef>
          <a:fontRef idx="minor">
            <a:schemeClr val="tx1"/>
          </a:fontRef>
        </p:style>
      </p:cxnSp>
      <p:sp>
        <p:nvSpPr>
          <p:cNvPr id="21" name="Text Box 4"/>
          <p:cNvSpPr txBox="1"/>
          <p:nvPr/>
        </p:nvSpPr>
        <p:spPr>
          <a:xfrm>
            <a:off x="3877733" y="4099984"/>
            <a:ext cx="4123267" cy="721783"/>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1912.3.2</a:t>
            </a:r>
            <a:r>
              <a:rPr lang="zh-CN" altLang="en-US" sz="3733" b="1">
                <a:latin typeface="楷体" panose="02010609060101010101" pitchFamily="49" charset="-122"/>
                <a:ea typeface="楷体" panose="02010609060101010101" pitchFamily="49" charset="-122"/>
              </a:rPr>
              <a:t>贮藏点</a:t>
            </a:r>
          </a:p>
        </p:txBody>
      </p:sp>
      <p:sp>
        <p:nvSpPr>
          <p:cNvPr id="22" name="Text Box 4"/>
          <p:cNvSpPr txBox="1"/>
          <p:nvPr/>
        </p:nvSpPr>
        <p:spPr>
          <a:xfrm>
            <a:off x="3877733" y="4948767"/>
            <a:ext cx="2836333" cy="721784"/>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latin typeface="楷体" panose="02010609060101010101" pitchFamily="49" charset="-122"/>
                <a:ea typeface="楷体" panose="02010609060101010101" pitchFamily="49" charset="-122"/>
              </a:rPr>
              <a:t>夜宿营地</a:t>
            </a:r>
          </a:p>
        </p:txBody>
      </p:sp>
      <p:sp>
        <p:nvSpPr>
          <p:cNvPr id="23" name="Text Box 4"/>
          <p:cNvSpPr txBox="1"/>
          <p:nvPr/>
        </p:nvSpPr>
        <p:spPr>
          <a:xfrm>
            <a:off x="3877733" y="5799667"/>
            <a:ext cx="4851400" cy="721784"/>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1912.3.21</a:t>
            </a:r>
            <a:r>
              <a:rPr lang="zh-CN" altLang="en-US" sz="3733" b="1">
                <a:latin typeface="楷体" panose="02010609060101010101" pitchFamily="49" charset="-122"/>
                <a:ea typeface="楷体" panose="02010609060101010101" pitchFamily="49" charset="-122"/>
              </a:rPr>
              <a:t>荒原帐篷</a:t>
            </a:r>
          </a:p>
        </p:txBody>
      </p:sp>
      <p:sp>
        <p:nvSpPr>
          <p:cNvPr id="24" name="Text Box 4"/>
          <p:cNvSpPr txBox="1"/>
          <p:nvPr/>
        </p:nvSpPr>
        <p:spPr>
          <a:xfrm>
            <a:off x="2156884" y="4091518"/>
            <a:ext cx="1483783" cy="7196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4</a:t>
            </a:r>
            <a:r>
              <a:rPr lang="zh-CN" altLang="en-US" sz="3733" b="1">
                <a:latin typeface="楷体" panose="02010609060101010101" pitchFamily="49" charset="-122"/>
                <a:ea typeface="楷体" panose="02010609060101010101" pitchFamily="49" charset="-122"/>
              </a:rPr>
              <a:t>个人</a:t>
            </a:r>
          </a:p>
        </p:txBody>
      </p:sp>
      <p:cxnSp>
        <p:nvCxnSpPr>
          <p:cNvPr id="25" name="直接箭头连接符 24"/>
          <p:cNvCxnSpPr/>
          <p:nvPr/>
        </p:nvCxnSpPr>
        <p:spPr>
          <a:xfrm flipH="1">
            <a:off x="3697818" y="4506384"/>
            <a:ext cx="0" cy="728133"/>
          </a:xfrm>
          <a:prstGeom prst="straightConnector1">
            <a:avLst/>
          </a:prstGeom>
          <a:ln w="12700">
            <a:solidFill>
              <a:srgbClr val="F2635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H="1">
            <a:off x="3697818" y="5300133"/>
            <a:ext cx="0" cy="905933"/>
          </a:xfrm>
          <a:prstGeom prst="straightConnector1">
            <a:avLst/>
          </a:prstGeom>
          <a:ln w="12700">
            <a:solidFill>
              <a:srgbClr val="7BD091"/>
            </a:solidFill>
            <a:tailEnd type="triangle"/>
          </a:ln>
        </p:spPr>
        <p:style>
          <a:lnRef idx="1">
            <a:schemeClr val="accent1"/>
          </a:lnRef>
          <a:fillRef idx="0">
            <a:schemeClr val="accent1"/>
          </a:fillRef>
          <a:effectRef idx="0">
            <a:schemeClr val="accent1"/>
          </a:effectRef>
          <a:fontRef idx="minor">
            <a:schemeClr val="tx1"/>
          </a:fontRef>
        </p:style>
      </p:cxnSp>
      <p:sp>
        <p:nvSpPr>
          <p:cNvPr id="28" name="Text Box 4"/>
          <p:cNvSpPr txBox="1"/>
          <p:nvPr/>
        </p:nvSpPr>
        <p:spPr>
          <a:xfrm>
            <a:off x="2156884" y="5367867"/>
            <a:ext cx="1483783" cy="7196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733" b="1">
                <a:latin typeface="楷体" panose="02010609060101010101" pitchFamily="49" charset="-122"/>
                <a:ea typeface="楷体" panose="02010609060101010101" pitchFamily="49" charset="-122"/>
              </a:rPr>
              <a:t>3</a:t>
            </a:r>
            <a:r>
              <a:rPr lang="zh-CN" altLang="en-US" sz="3733" b="1">
                <a:latin typeface="楷体" panose="02010609060101010101" pitchFamily="49" charset="-122"/>
                <a:ea typeface="楷体" panose="02010609060101010101" pitchFamily="49" charset="-122"/>
              </a:rPr>
              <a:t>个人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1"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par>
                                <p:cTn id="20" presetID="22" presetClass="entr" presetSubtype="1" fill="hold" grpId="2"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14" presetClass="entr" presetSubtype="10" fill="hold" grpId="3"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6"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randombar(horizontal)">
                                      <p:cBhvr>
                                        <p:cTn id="31" dur="500"/>
                                        <p:tgtEl>
                                          <p:spTgt spid="19"/>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childTnLst>
                          </p:cTn>
                        </p:par>
                      </p:childTnLst>
                    </p:cTn>
                  </p:par>
                  <p:par>
                    <p:cTn id="38" fill="hold" nodeType="clickPar">
                      <p:stCondLst>
                        <p:cond delay="indefinite"/>
                      </p:stCondLst>
                      <p:childTnLst>
                        <p:par>
                          <p:cTn id="39" fill="hold" nodeType="withGroup">
                            <p:stCondLst>
                              <p:cond delay="indefinite"/>
                            </p:stCondLst>
                          </p:cTn>
                        </p:par>
                        <p:par>
                          <p:cTn id="40" fill="hold" nodeType="afterGroup">
                            <p:stCondLst>
                              <p:cond delay="0"/>
                            </p:stCondLst>
                            <p:childTnLst>
                              <p:par>
                                <p:cTn id="41" presetID="14" presetClass="entr" presetSubtype="10" fill="hold" grpId="4"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14" presetClass="entr" presetSubtype="10" fill="hold" grpId="1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par>
                                <p:cTn id="47" presetID="14" presetClass="entr" presetSubtype="10" fill="hold" grpId="7"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childTnLst>
                    </p:cTn>
                  </p:par>
                  <p:par>
                    <p:cTn id="50" fill="hold" nodeType="clickPar">
                      <p:stCondLst>
                        <p:cond delay="indefinite"/>
                      </p:stCondLst>
                      <p:childTnLst>
                        <p:par>
                          <p:cTn id="51" fill="hold" nodeType="withGroup">
                            <p:stCondLst>
                              <p:cond delay="indefinite"/>
                            </p:stCondLst>
                          </p:cTn>
                        </p:par>
                        <p:par>
                          <p:cTn id="52" fill="hold" nodeType="afterGroup">
                            <p:stCondLst>
                              <p:cond delay="0"/>
                            </p:stCondLst>
                            <p:childTnLst>
                              <p:par>
                                <p:cTn id="53" presetID="22" presetClass="entr" presetSubtype="1"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childTnLst>
                    </p:cTn>
                  </p:par>
                  <p:par>
                    <p:cTn id="56" fill="hold" nodeType="clickPar">
                      <p:stCondLst>
                        <p:cond delay="indefinite"/>
                      </p:stCondLst>
                      <p:childTnLst>
                        <p:par>
                          <p:cTn id="57" fill="hold" nodeType="withGroup">
                            <p:stCondLst>
                              <p:cond delay="indefinite"/>
                            </p:stCondLst>
                          </p:cTn>
                        </p:par>
                        <p:par>
                          <p:cTn id="58" fill="hold" nodeType="afterGroup">
                            <p:stCondLst>
                              <p:cond delay="0"/>
                            </p:stCondLst>
                            <p:childTnLst>
                              <p:par>
                                <p:cTn id="59" presetID="14" presetClass="entr" presetSubtype="10" fill="hold" grpId="5"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500"/>
                                        <p:tgtEl>
                                          <p:spTgt spid="17"/>
                                        </p:tgtEl>
                                      </p:cBhvr>
                                    </p:animEffect>
                                  </p:childTnLst>
                                </p:cTn>
                              </p:par>
                              <p:par>
                                <p:cTn id="62" presetID="14" presetClass="entr" presetSubtype="10" fill="hold" grpId="8"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randombar(horizontal)">
                                      <p:cBhvr>
                                        <p:cTn id="64" dur="500"/>
                                        <p:tgtEl>
                                          <p:spTgt spid="22"/>
                                        </p:tgtEl>
                                      </p:cBhvr>
                                    </p:animEffect>
                                  </p:childTnLst>
                                </p:cTn>
                              </p:par>
                            </p:childTnLst>
                          </p:cTn>
                        </p:par>
                      </p:childTnLst>
                    </p:cTn>
                  </p:par>
                  <p:par>
                    <p:cTn id="65" fill="hold" nodeType="clickPar">
                      <p:stCondLst>
                        <p:cond delay="indefinite"/>
                      </p:stCondLst>
                      <p:childTnLst>
                        <p:par>
                          <p:cTn id="66" fill="hold" nodeType="withGroup">
                            <p:stCondLst>
                              <p:cond delay="indefinite"/>
                            </p:stCondLst>
                          </p:cTn>
                        </p:par>
                        <p:par>
                          <p:cTn id="67" fill="hold" nodeType="afterGroup">
                            <p:stCondLst>
                              <p:cond delay="0"/>
                            </p:stCondLst>
                            <p:childTnLst>
                              <p:par>
                                <p:cTn id="68" presetID="22" presetClass="entr" presetSubtype="1" fill="hold"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up)">
                                      <p:cBhvr>
                                        <p:cTn id="70" dur="500"/>
                                        <p:tgtEl>
                                          <p:spTgt spid="26"/>
                                        </p:tgtEl>
                                      </p:cBhvr>
                                    </p:animEffect>
                                  </p:childTnLst>
                                </p:cTn>
                              </p:par>
                              <p:par>
                                <p:cTn id="71" presetID="22" presetClass="entr" presetSubtype="1" fill="hold" grpId="11"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up)">
                                      <p:cBhvr>
                                        <p:cTn id="73" dur="500"/>
                                        <p:tgtEl>
                                          <p:spTgt spid="28"/>
                                        </p:tgtEl>
                                      </p:cBhvr>
                                    </p:animEffect>
                                  </p:childTnLst>
                                </p:cTn>
                              </p:par>
                            </p:childTnLst>
                          </p:cTn>
                        </p:par>
                      </p:childTnLst>
                    </p:cTn>
                  </p:par>
                  <p:par>
                    <p:cTn id="74" fill="hold" nodeType="clickPar">
                      <p:stCondLst>
                        <p:cond delay="indefinite"/>
                      </p:stCondLst>
                      <p:childTnLst>
                        <p:par>
                          <p:cTn id="75" fill="hold" nodeType="withGroup">
                            <p:stCondLst>
                              <p:cond delay="indefinite"/>
                            </p:stCondLst>
                          </p:cTn>
                        </p:par>
                        <p:par>
                          <p:cTn id="76" fill="hold" nodeType="afterGroup">
                            <p:stCondLst>
                              <p:cond delay="0"/>
                            </p:stCondLst>
                            <p:childTnLst>
                              <p:par>
                                <p:cTn id="77" presetID="14" presetClass="entr" presetSubtype="10" fill="hold" grpId="9"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randombar(horizontal)">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1"/>
      <p:bldP spid="13" grpId="2"/>
      <p:bldP spid="15" grpId="3"/>
      <p:bldP spid="16" grpId="4"/>
      <p:bldP spid="17" grpId="5"/>
      <p:bldP spid="19" grpId="6"/>
      <p:bldP spid="21" grpId="7"/>
      <p:bldP spid="22" grpId="8"/>
      <p:bldP spid="23" grpId="9"/>
      <p:bldP spid="24" grpId="10"/>
      <p:bldP spid="28" grpId="11"/>
    </p:bldLst>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7650" name="矩形 1"/>
          <p:cNvSpPr/>
          <p:nvPr/>
        </p:nvSpPr>
        <p:spPr>
          <a:xfrm>
            <a:off x="514350" y="1051984"/>
            <a:ext cx="10922000" cy="637116"/>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找出第</a:t>
            </a:r>
            <a:r>
              <a:rPr lang="en-US" altLang="zh-CN" sz="3200" b="1">
                <a:latin typeface="宋体" panose="02010600030101010101" pitchFamily="2" charset="-122"/>
              </a:rPr>
              <a:t>6</a:t>
            </a:r>
            <a:r>
              <a:rPr lang="zh-CN" altLang="en-US" sz="3200" b="1">
                <a:latin typeface="宋体" panose="02010600030101010101" pitchFamily="2" charset="-122"/>
              </a:rPr>
              <a:t>段中表达作者情感的句子，并分析其表达效果。</a:t>
            </a:r>
            <a:endParaRPr lang="en-US" altLang="zh-CN" sz="3200" b="1">
              <a:latin typeface="宋体" panose="02010600030101010101" pitchFamily="2" charset="-122"/>
            </a:endParaRPr>
          </a:p>
        </p:txBody>
      </p:sp>
      <p:sp>
        <p:nvSpPr>
          <p:cNvPr id="3" name="Text Box 4"/>
          <p:cNvSpPr txBox="1"/>
          <p:nvPr/>
        </p:nvSpPr>
        <p:spPr>
          <a:xfrm>
            <a:off x="596900" y="2203451"/>
            <a:ext cx="11184467" cy="1225549"/>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C8FD8"/>
                </a:solidFill>
                <a:latin typeface="宋体" panose="02010600030101010101" pitchFamily="2" charset="-122"/>
              </a:rPr>
              <a:t>    在阴森森的一片寂寞之中，始终只有这么几个人在行走，他们的英雄气概不能不令人钦佩。</a:t>
            </a:r>
          </a:p>
        </p:txBody>
      </p:sp>
      <p:sp>
        <p:nvSpPr>
          <p:cNvPr id="5" name="Text Box 4"/>
          <p:cNvSpPr txBox="1"/>
          <p:nvPr/>
        </p:nvSpPr>
        <p:spPr>
          <a:xfrm>
            <a:off x="692150" y="3943351"/>
            <a:ext cx="10928349" cy="1225549"/>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C8FD8"/>
                </a:solidFill>
                <a:latin typeface="楷体" panose="02010609060101010101" pitchFamily="49" charset="-122"/>
                <a:ea typeface="楷体" panose="02010609060101010101" pitchFamily="49" charset="-122"/>
              </a:rPr>
              <a:t>    这句直截了当的议论，是作者在行文时无法压抑自己感情的表现，表达了对斯科特一行人的敬佩、赞叹之情。</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1"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checkerboard(across)">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1" build="p"/>
    </p:bldLst>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8674" name="矩形 1"/>
          <p:cNvSpPr/>
          <p:nvPr/>
        </p:nvSpPr>
        <p:spPr>
          <a:xfrm>
            <a:off x="565150" y="1009651"/>
            <a:ext cx="10623549" cy="1225549"/>
          </a:xfrm>
          <a:prstGeom prst="rect">
            <a:avLst/>
          </a:prstGeom>
          <a:noFill/>
          <a:ln w="9525">
            <a:noFill/>
          </a:ln>
        </p:spPr>
        <p:txBody>
          <a:bodyPr>
            <a:spAutoFit/>
          </a:bodyPr>
          <a:lstStyle>
            <a:defPPr>
              <a:defRPr lang="zh-CN"/>
            </a:defPPr>
          </a:lstStyle>
          <a:p>
            <a:pPr eaLnBrk="1" hangingPunct="1">
              <a:lnSpc>
                <a:spcPct val="120000"/>
              </a:lnSpc>
            </a:pPr>
            <a:r>
              <a:rPr lang="zh-CN" altLang="en-US" sz="3200" b="1">
                <a:latin typeface="宋体" panose="02010600030101010101" pitchFamily="2" charset="-122"/>
              </a:rPr>
              <a:t>    劳伦斯</a:t>
            </a:r>
            <a:r>
              <a:rPr lang="en-US" altLang="zh-CN" sz="3200" b="1">
                <a:latin typeface="宋体" panose="02010600030101010101" pitchFamily="2" charset="-122"/>
              </a:rPr>
              <a:t>·</a:t>
            </a:r>
            <a:r>
              <a:rPr lang="zh-CN" altLang="en-US" sz="3200" b="1">
                <a:latin typeface="宋体" panose="02010600030101010101" pitchFamily="2" charset="-122"/>
              </a:rPr>
              <a:t>奥茨</a:t>
            </a:r>
            <a:r>
              <a:rPr lang="en-US" altLang="zh-CN" sz="3200" b="1">
                <a:latin typeface="黑体" panose="02010609060101010101" pitchFamily="49" charset="-122"/>
                <a:ea typeface="黑体" panose="02010609060101010101" pitchFamily="49" charset="-122"/>
              </a:rPr>
              <a:t>——</a:t>
            </a:r>
            <a:r>
              <a:rPr lang="zh-CN" altLang="en-US" sz="3200" b="1">
                <a:latin typeface="宋体" panose="02010600030101010101" pitchFamily="2" charset="-122"/>
              </a:rPr>
              <a:t>这个英国皇家禁卫军的骑兵上尉正像一个英雄似的向死神走去。</a:t>
            </a:r>
            <a:endParaRPr lang="en-US" altLang="zh-CN" sz="3200" b="1">
              <a:latin typeface="宋体" panose="02010600030101010101" pitchFamily="2" charset="-122"/>
            </a:endParaRPr>
          </a:p>
        </p:txBody>
      </p:sp>
      <p:sp>
        <p:nvSpPr>
          <p:cNvPr id="4" name="Text Box 4"/>
          <p:cNvSpPr txBox="1"/>
          <p:nvPr/>
        </p:nvSpPr>
        <p:spPr>
          <a:xfrm>
            <a:off x="649817" y="3754967"/>
            <a:ext cx="10723034" cy="1483784"/>
          </a:xfrm>
          <a:prstGeom prst="rect">
            <a:avLst/>
          </a:prstGeom>
          <a:noFill/>
          <a:ln w="9525">
            <a:noFill/>
          </a:ln>
        </p:spPr>
        <p:txBody>
          <a:bodyPr>
            <a:spAutoFit/>
          </a:bodyPr>
          <a:lstStyle>
            <a:defPPr>
              <a:defRPr lang="zh-CN"/>
            </a:defPPr>
          </a:lstStyle>
          <a:p>
            <a:pPr eaLnBrk="1" hangingPunct="1">
              <a:lnSpc>
                <a:spcPct val="150000"/>
              </a:lnSpc>
              <a:spcBef>
                <a:spcPts val="800"/>
              </a:spcBef>
            </a:pPr>
            <a:r>
              <a:rPr lang="zh-CN" altLang="en-US" sz="3200" b="1">
                <a:solidFill>
                  <a:srgbClr val="0033CC"/>
                </a:solidFill>
                <a:latin typeface="楷体" panose="02010609060101010101" pitchFamily="49" charset="-122"/>
                <a:ea typeface="楷体" panose="02010609060101010101" pitchFamily="49" charset="-122"/>
              </a:rPr>
              <a:t>    奥茨直面死神不拖累探险同伴的精神，是一种</a:t>
            </a:r>
            <a:r>
              <a:rPr lang="zh-CN" altLang="en-US" sz="3200" b="1">
                <a:solidFill>
                  <a:srgbClr val="FF0000"/>
                </a:solidFill>
                <a:latin typeface="楷体" panose="02010609060101010101" pitchFamily="49" charset="-122"/>
                <a:ea typeface="楷体" panose="02010609060101010101" pitchFamily="49" charset="-122"/>
              </a:rPr>
              <a:t>大无畏的英雄</a:t>
            </a:r>
            <a:r>
              <a:rPr lang="zh-CN" altLang="en-US" sz="3200" b="1">
                <a:solidFill>
                  <a:srgbClr val="0033CC"/>
                </a:solidFill>
                <a:latin typeface="楷体" panose="02010609060101010101" pitchFamily="49" charset="-122"/>
                <a:ea typeface="楷体" panose="02010609060101010101" pitchFamily="49" charset="-122"/>
              </a:rPr>
              <a:t>精神。</a:t>
            </a:r>
          </a:p>
        </p:txBody>
      </p:sp>
      <p:sp>
        <p:nvSpPr>
          <p:cNvPr id="28676" name="矩形 4"/>
          <p:cNvSpPr/>
          <p:nvPr/>
        </p:nvSpPr>
        <p:spPr>
          <a:xfrm>
            <a:off x="649817" y="2794000"/>
            <a:ext cx="9857316" cy="635000"/>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怎样理解这句话的意思？</a:t>
            </a:r>
            <a:endParaRPr lang="en-US" altLang="zh-CN" sz="3200" b="1">
              <a:latin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5" name="Freeform 6"/>
          <p:cNvSpPr/>
          <p:nvPr/>
        </p:nvSpPr>
        <p:spPr bwMode="auto">
          <a:xfrm rot="16200000">
            <a:off x="1096433" y="3657600"/>
            <a:ext cx="1041400"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18FB3"/>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1" name="Freeform 6"/>
          <p:cNvSpPr/>
          <p:nvPr/>
        </p:nvSpPr>
        <p:spPr bwMode="auto">
          <a:xfrm rot="16200000">
            <a:off x="1099608" y="1497541"/>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EC1C5"/>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29700" name="矩形 1"/>
          <p:cNvSpPr/>
          <p:nvPr/>
        </p:nvSpPr>
        <p:spPr>
          <a:xfrm>
            <a:off x="463550" y="821267"/>
            <a:ext cx="11152716" cy="104351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2667" b="1">
                <a:latin typeface="宋体" panose="02010600030101010101" pitchFamily="2" charset="-122"/>
              </a:rPr>
              <a:t>这场争夺人类首次到达南极点荣誉的角逐以斯科特一行的悲剧谢幕。结合文中具体内容说说这出悲剧“悲”在何处。</a:t>
            </a:r>
            <a:endParaRPr lang="en-US" altLang="zh-CN" sz="2667" b="1">
              <a:latin typeface="宋体" panose="02010600030101010101" pitchFamily="2" charset="-122"/>
            </a:endParaRPr>
          </a:p>
        </p:txBody>
      </p:sp>
      <p:sp>
        <p:nvSpPr>
          <p:cNvPr id="5" name="Text Box 4"/>
          <p:cNvSpPr txBox="1"/>
          <p:nvPr/>
        </p:nvSpPr>
        <p:spPr>
          <a:xfrm>
            <a:off x="463551" y="2332567"/>
            <a:ext cx="2307167" cy="6350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①梦想破灭</a:t>
            </a:r>
          </a:p>
        </p:txBody>
      </p:sp>
      <p:sp>
        <p:nvSpPr>
          <p:cNvPr id="6" name="Text Box 4"/>
          <p:cNvSpPr txBox="1"/>
          <p:nvPr/>
        </p:nvSpPr>
        <p:spPr>
          <a:xfrm>
            <a:off x="3539067" y="1966384"/>
            <a:ext cx="7143440" cy="1535036"/>
          </a:xfrm>
          <a:prstGeom prst="rect">
            <a:avLst/>
          </a:prstGeom>
          <a:noFill/>
          <a:ln w="9525">
            <a:noFill/>
          </a:ln>
        </p:spPr>
        <p:txBody>
          <a:bodyPr wrap="square">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斯科特一行到达南极点后，却发现了挪威国旗。“第一个到达者拥有一切，第二个到达者什么也不是”表达了他们沮丧、悲哀的心情。</a:t>
            </a:r>
          </a:p>
        </p:txBody>
      </p:sp>
      <p:sp>
        <p:nvSpPr>
          <p:cNvPr id="8" name="Text Box 4"/>
          <p:cNvSpPr txBox="1"/>
          <p:nvPr/>
        </p:nvSpPr>
        <p:spPr>
          <a:xfrm>
            <a:off x="463551" y="4550833"/>
            <a:ext cx="2307167" cy="63711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②为人做证</a:t>
            </a:r>
          </a:p>
        </p:txBody>
      </p:sp>
      <p:sp>
        <p:nvSpPr>
          <p:cNvPr id="9" name="Text Box 4"/>
          <p:cNvSpPr txBox="1"/>
          <p:nvPr/>
        </p:nvSpPr>
        <p:spPr>
          <a:xfrm>
            <a:off x="3539067" y="4434417"/>
            <a:ext cx="8077200" cy="10414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斯科特一行渴望得到的荣誉与自己失之交臂，却还要忠实地为对手做证，这无疑是令人悲伤的。</a:t>
            </a:r>
          </a:p>
        </p:txBody>
      </p:sp>
      <p:cxnSp>
        <p:nvCxnSpPr>
          <p:cNvPr id="29705" name="Google Shape;164;p15"/>
          <p:cNvCxnSpPr/>
          <p:nvPr/>
        </p:nvCxnSpPr>
        <p:spPr>
          <a:xfrm flipH="1" flipV="1">
            <a:off x="3206751" y="1983317"/>
            <a:ext cx="0" cy="3543300"/>
          </a:xfrm>
          <a:prstGeom prst="straightConnector1">
            <a:avLst/>
          </a:prstGeom>
          <a:ln w="19050" cap="flat" cmpd="sng">
            <a:solidFill>
              <a:schemeClr val="tx1"/>
            </a:solidFill>
            <a:prstDash val="solid"/>
            <a:headEnd type="diamond" w="med" len="med"/>
            <a:tailEnd type="diamond"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4" presetClass="entr" presetSubtype="10" fill="hold" grpId="2"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3"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P spid="8" grpId="2"/>
      <p:bldP spid="9" grpId="3"/>
    </p:bldLst>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10" name="Text Box 4"/>
          <p:cNvSpPr txBox="1"/>
          <p:nvPr/>
        </p:nvSpPr>
        <p:spPr>
          <a:xfrm>
            <a:off x="3384551" y="1238251"/>
            <a:ext cx="8075083" cy="1818216"/>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E5C6C"/>
                </a:solidFill>
                <a:latin typeface="楷体" panose="02010609060101010101" pitchFamily="49" charset="-122"/>
                <a:ea typeface="楷体" panose="02010609060101010101" pitchFamily="49" charset="-122"/>
              </a:rPr>
              <a:t>埃文斯精神失常不幸死去，奥茨的诀别让他们战栗，更为悲伤的是他们不敢阻拦，因为无能为力，这些都让人无比悲痛。</a:t>
            </a:r>
          </a:p>
        </p:txBody>
      </p:sp>
      <p:sp>
        <p:nvSpPr>
          <p:cNvPr id="13" name="Text Box 4"/>
          <p:cNvSpPr txBox="1"/>
          <p:nvPr/>
        </p:nvSpPr>
        <p:spPr>
          <a:xfrm>
            <a:off x="3488267" y="3942636"/>
            <a:ext cx="8075084" cy="1226489"/>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rgbClr val="4E5C6C"/>
                </a:solidFill>
                <a:latin typeface="楷体" panose="02010609060101010101" pitchFamily="49" charset="-122"/>
                <a:ea typeface="楷体" panose="02010609060101010101" pitchFamily="49" charset="-122"/>
              </a:rPr>
              <a:t>痛失同伴后，斯科特一行三人还要面对饿死或是冻死的绝望。人生之悲惨，莫过于此。</a:t>
            </a:r>
          </a:p>
        </p:txBody>
      </p:sp>
      <p:sp>
        <p:nvSpPr>
          <p:cNvPr id="14" name="Freeform 6"/>
          <p:cNvSpPr/>
          <p:nvPr/>
        </p:nvSpPr>
        <p:spPr bwMode="auto">
          <a:xfrm rot="16200000">
            <a:off x="1224492" y="3154892"/>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18FB3"/>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5" name="Freeform 6"/>
          <p:cNvSpPr/>
          <p:nvPr/>
        </p:nvSpPr>
        <p:spPr bwMode="auto">
          <a:xfrm rot="16200000">
            <a:off x="1228726" y="993775"/>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EC1C5"/>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6" name="Text Box 4"/>
          <p:cNvSpPr txBox="1"/>
          <p:nvPr/>
        </p:nvSpPr>
        <p:spPr>
          <a:xfrm>
            <a:off x="592667" y="1830917"/>
            <a:ext cx="2307167" cy="6350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③痛失同伴</a:t>
            </a:r>
          </a:p>
        </p:txBody>
      </p:sp>
      <p:sp>
        <p:nvSpPr>
          <p:cNvPr id="17" name="Text Box 4"/>
          <p:cNvSpPr txBox="1"/>
          <p:nvPr/>
        </p:nvSpPr>
        <p:spPr>
          <a:xfrm>
            <a:off x="592667" y="4049184"/>
            <a:ext cx="2307167" cy="637116"/>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④无力生还</a:t>
            </a:r>
          </a:p>
        </p:txBody>
      </p:sp>
      <p:cxnSp>
        <p:nvCxnSpPr>
          <p:cNvPr id="30728" name="Google Shape;164;p15"/>
          <p:cNvCxnSpPr/>
          <p:nvPr/>
        </p:nvCxnSpPr>
        <p:spPr>
          <a:xfrm flipH="1" flipV="1">
            <a:off x="3196167" y="1181100"/>
            <a:ext cx="0" cy="4495800"/>
          </a:xfrm>
          <a:prstGeom prst="straightConnector1">
            <a:avLst/>
          </a:prstGeom>
          <a:ln w="19050" cap="flat" cmpd="sng">
            <a:solidFill>
              <a:schemeClr val="tx1"/>
            </a:solidFill>
            <a:prstDash val="solid"/>
            <a:headEnd type="diamond" w="med" len="med"/>
            <a:tailEnd type="diamond"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2"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14" presetClass="entr" presetSubtype="10" fill="hold" grpId="3"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500"/>
                                        <p:tgtEl>
                                          <p:spTgt spid="17"/>
                                        </p:tgtEl>
                                      </p:cBhvr>
                                    </p:animEffect>
                                  </p:childTnLst>
                                </p:cTn>
                              </p:par>
                              <p:par>
                                <p:cTn id="17" presetID="14" presetClass="entr" presetSubtype="10" fill="hold" grpId="1"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1"/>
      <p:bldP spid="16" grpId="2"/>
      <p:bldP spid="17" grpId="3"/>
    </p:bldLst>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1746" name="矩形 1"/>
          <p:cNvSpPr/>
          <p:nvPr/>
        </p:nvSpPr>
        <p:spPr>
          <a:xfrm>
            <a:off x="656167" y="740833"/>
            <a:ext cx="10828867" cy="104351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2667" b="1">
                <a:latin typeface="宋体" panose="02010600030101010101" pitchFamily="2" charset="-122"/>
              </a:rPr>
              <a:t>茨威格说“所有这些在一切时代都是最伟大的悲剧”，结合文章内容说说“伟大”体现在哪些方面。</a:t>
            </a:r>
            <a:endParaRPr lang="en-US" altLang="zh-CN" sz="2667" b="1">
              <a:latin typeface="宋体" panose="02010600030101010101" pitchFamily="2" charset="-122"/>
            </a:endParaRPr>
          </a:p>
        </p:txBody>
      </p:sp>
      <p:sp>
        <p:nvSpPr>
          <p:cNvPr id="4" name="Text Box 4"/>
          <p:cNvSpPr txBox="1"/>
          <p:nvPr/>
        </p:nvSpPr>
        <p:spPr>
          <a:xfrm>
            <a:off x="3752851" y="1739900"/>
            <a:ext cx="7711016" cy="20277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    探险是人类挑战自我、认识自然、开拓生存空间的不朽事业，斯科特和他的队员们以超人的意志和勇气跋涉在冰原上，这种执着追梦的精神何其伟大。</a:t>
            </a:r>
          </a:p>
        </p:txBody>
      </p:sp>
      <p:sp>
        <p:nvSpPr>
          <p:cNvPr id="9" name="Text Box 4"/>
          <p:cNvSpPr txBox="1"/>
          <p:nvPr/>
        </p:nvSpPr>
        <p:spPr>
          <a:xfrm>
            <a:off x="3752851" y="4104218"/>
            <a:ext cx="7711016" cy="153458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    斯科特一行在与阿蒙森的竞争中失败了，但是他们勇于承认失败，愿意为别人的业绩做证。这种诚实守信的绅士风度是伟大的。</a:t>
            </a:r>
          </a:p>
        </p:txBody>
      </p:sp>
      <p:sp>
        <p:nvSpPr>
          <p:cNvPr id="10" name="Freeform 6"/>
          <p:cNvSpPr/>
          <p:nvPr/>
        </p:nvSpPr>
        <p:spPr bwMode="auto">
          <a:xfrm rot="16200000">
            <a:off x="1287992" y="3669242"/>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18FB3"/>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1" name="Freeform 6"/>
          <p:cNvSpPr/>
          <p:nvPr/>
        </p:nvSpPr>
        <p:spPr bwMode="auto">
          <a:xfrm rot="16200000">
            <a:off x="1292226" y="1508126"/>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EC1C5"/>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2" name="Text Box 4"/>
          <p:cNvSpPr txBox="1"/>
          <p:nvPr/>
        </p:nvSpPr>
        <p:spPr>
          <a:xfrm>
            <a:off x="656167" y="2343151"/>
            <a:ext cx="2307167" cy="6350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①执着追梦</a:t>
            </a:r>
          </a:p>
        </p:txBody>
      </p:sp>
      <p:sp>
        <p:nvSpPr>
          <p:cNvPr id="13" name="Text Box 4"/>
          <p:cNvSpPr txBox="1"/>
          <p:nvPr/>
        </p:nvSpPr>
        <p:spPr>
          <a:xfrm>
            <a:off x="656167" y="4563533"/>
            <a:ext cx="2307167" cy="63711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②诚实守信</a:t>
            </a:r>
          </a:p>
        </p:txBody>
      </p:sp>
      <p:cxnSp>
        <p:nvCxnSpPr>
          <p:cNvPr id="31753" name="Google Shape;164;p15"/>
          <p:cNvCxnSpPr/>
          <p:nvPr/>
        </p:nvCxnSpPr>
        <p:spPr>
          <a:xfrm flipH="1" flipV="1">
            <a:off x="3399367" y="1894417"/>
            <a:ext cx="0" cy="3744383"/>
          </a:xfrm>
          <a:prstGeom prst="straightConnector1">
            <a:avLst/>
          </a:prstGeom>
          <a:ln w="19050" cap="flat" cmpd="sng">
            <a:solidFill>
              <a:schemeClr val="tx1"/>
            </a:solidFill>
            <a:prstDash val="solid"/>
            <a:headEnd type="diamond" w="med" len="med"/>
            <a:tailEnd type="diamond"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indefinite"/>
                            </p:stCondLst>
                          </p:cTn>
                        </p:par>
                        <p:par>
                          <p:cTn id="13" fill="hold" nodeType="afterGroup">
                            <p:stCondLst>
                              <p:cond delay="0"/>
                            </p:stCondLst>
                            <p:childTnLst>
                              <p:par>
                                <p:cTn id="14" presetID="14" presetClass="entr" presetSubtype="10" fill="hold" grpId="3"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14" presetClass="entr" presetSubtype="10"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1"/>
      <p:bldP spid="12" grpId="2"/>
      <p:bldP spid="13" grpId="3"/>
    </p:bldLst>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ext Box 4"/>
          <p:cNvSpPr txBox="1"/>
          <p:nvPr/>
        </p:nvSpPr>
        <p:spPr>
          <a:xfrm>
            <a:off x="3539067" y="1219200"/>
            <a:ext cx="7711018" cy="1534584"/>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    在最困厄的时候，斯科特他们没有抛弃病患队友，相互扶持地走到生命的最后。这份团结协作的精神是伟大的。</a:t>
            </a:r>
          </a:p>
        </p:txBody>
      </p:sp>
      <p:sp>
        <p:nvSpPr>
          <p:cNvPr id="9" name="Text Box 4"/>
          <p:cNvSpPr txBox="1"/>
          <p:nvPr/>
        </p:nvSpPr>
        <p:spPr>
          <a:xfrm>
            <a:off x="3539067" y="3408593"/>
            <a:ext cx="7711018" cy="20277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4E5C6C"/>
                </a:solidFill>
                <a:latin typeface="楷体" panose="02010609060101010101" pitchFamily="49" charset="-122"/>
                <a:ea typeface="楷体" panose="02010609060101010101" pitchFamily="49" charset="-122"/>
              </a:rPr>
              <a:t>    斯科特在生命的最后惦记的是朋友、亲人、祖国和人民。他最后的遗书不是为死后沽名钓誉，而完全是爱的真情流露，这种超越私利的爱是伟大的。</a:t>
            </a:r>
          </a:p>
        </p:txBody>
      </p:sp>
      <p:sp>
        <p:nvSpPr>
          <p:cNvPr id="17" name="Freeform 6"/>
          <p:cNvSpPr/>
          <p:nvPr/>
        </p:nvSpPr>
        <p:spPr bwMode="auto">
          <a:xfrm rot="16200000">
            <a:off x="1224492" y="3154892"/>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18FB3"/>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8" name="Freeform 6"/>
          <p:cNvSpPr/>
          <p:nvPr/>
        </p:nvSpPr>
        <p:spPr bwMode="auto">
          <a:xfrm rot="16200000">
            <a:off x="1228726" y="993775"/>
            <a:ext cx="1043517" cy="2307167"/>
          </a:xfrm>
          <a:custGeom>
            <a:cxnLst>
              <a:cxn ang="0">
                <a:pos x="0" y="230"/>
              </a:cxn>
              <a:cxn ang="0">
                <a:pos x="0" y="806"/>
              </a:cxn>
              <a:cxn ang="0">
                <a:pos x="278" y="1035"/>
              </a:cxn>
              <a:cxn ang="0">
                <a:pos x="557" y="806"/>
              </a:cxn>
              <a:cxn ang="0">
                <a:pos x="557" y="481"/>
              </a:cxn>
              <a:cxn ang="0">
                <a:pos x="647" y="408"/>
              </a:cxn>
              <a:cxn ang="0">
                <a:pos x="557" y="334"/>
              </a:cxn>
              <a:cxn ang="0">
                <a:pos x="557" y="230"/>
              </a:cxn>
              <a:cxn ang="0">
                <a:pos x="278" y="0"/>
              </a:cxn>
              <a:cxn ang="0">
                <a:pos x="0" y="230"/>
              </a:cxn>
            </a:cxnLst>
            <a:rect l="0" t="0" r="r" b="b"/>
            <a:pathLst>
              <a:path w="647" h="1035">
                <a:moveTo>
                  <a:pt x="0" y="230"/>
                </a:moveTo>
                <a:cubicBezTo>
                  <a:pt x="0" y="806"/>
                  <a:pt x="0" y="806"/>
                  <a:pt x="0" y="806"/>
                </a:cubicBezTo>
                <a:cubicBezTo>
                  <a:pt x="0" y="938"/>
                  <a:pt x="124" y="1035"/>
                  <a:pt x="278" y="1035"/>
                </a:cubicBezTo>
                <a:cubicBezTo>
                  <a:pt x="432" y="1035"/>
                  <a:pt x="557" y="938"/>
                  <a:pt x="557" y="806"/>
                </a:cubicBezTo>
                <a:cubicBezTo>
                  <a:pt x="557" y="481"/>
                  <a:pt x="557" y="481"/>
                  <a:pt x="557" y="481"/>
                </a:cubicBezTo>
                <a:cubicBezTo>
                  <a:pt x="647" y="408"/>
                  <a:pt x="647" y="408"/>
                  <a:pt x="647" y="408"/>
                </a:cubicBezTo>
                <a:cubicBezTo>
                  <a:pt x="557" y="334"/>
                  <a:pt x="557" y="334"/>
                  <a:pt x="557" y="334"/>
                </a:cubicBezTo>
                <a:cubicBezTo>
                  <a:pt x="557" y="230"/>
                  <a:pt x="557" y="230"/>
                  <a:pt x="557" y="230"/>
                </a:cubicBezTo>
                <a:cubicBezTo>
                  <a:pt x="557" y="97"/>
                  <a:pt x="432" y="0"/>
                  <a:pt x="278" y="0"/>
                </a:cubicBezTo>
                <a:cubicBezTo>
                  <a:pt x="124" y="0"/>
                  <a:pt x="0" y="97"/>
                  <a:pt x="0" y="230"/>
                </a:cubicBezTo>
                <a:close/>
              </a:path>
            </a:pathLst>
          </a:custGeom>
          <a:solidFill>
            <a:srgbClr val="9EC1C5"/>
          </a:solidFill>
          <a:ln w="28575" cap="flat" cmpd="sng" algn="ctr">
            <a:noFill/>
            <a:prstDash val="solid"/>
            <a:round/>
            <a:headEnd type="none" w="med" len="med"/>
            <a:tailEnd type="none" w="med" len="med"/>
          </a:ln>
          <a:effectLst/>
        </p:spPr>
        <p:txBody>
          <a:bodyPr lIns="109499" tIns="54748" rIns="109499" bIns="54748" anchor="ctr"/>
          <a:lstStyle>
            <a:defPPr>
              <a:defRPr lang="zh-CN"/>
            </a:defPPr>
          </a:lstStyle>
          <a:p>
            <a:pPr marL="0" marR="0" lvl="0" indent="0" algn="ctr" defTabSz="1086273" rtl="0" eaLnBrk="1" fontAlgn="auto" latinLnBrk="0" hangingPunct="1">
              <a:lnSpc>
                <a:spcPct val="90000"/>
              </a:lnSpc>
              <a:spcBef>
                <a:spcPct val="0"/>
              </a:spcBef>
              <a:spcAft>
                <a:spcPct val="0"/>
              </a:spcAft>
              <a:buClrTx/>
              <a:buSzTx/>
              <a:buFontTx/>
              <a:buNone/>
              <a:defRPr/>
            </a:pPr>
            <a:endParaRPr kumimoji="0" lang="en-US" sz="32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Open Sans"/>
            </a:endParaRPr>
          </a:p>
        </p:txBody>
      </p:sp>
      <p:sp>
        <p:nvSpPr>
          <p:cNvPr id="19" name="Text Box 4"/>
          <p:cNvSpPr txBox="1"/>
          <p:nvPr/>
        </p:nvSpPr>
        <p:spPr>
          <a:xfrm>
            <a:off x="592667" y="1830917"/>
            <a:ext cx="2307167" cy="6350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③团结协作</a:t>
            </a:r>
          </a:p>
        </p:txBody>
      </p:sp>
      <p:sp>
        <p:nvSpPr>
          <p:cNvPr id="20" name="Text Box 4"/>
          <p:cNvSpPr txBox="1"/>
          <p:nvPr/>
        </p:nvSpPr>
        <p:spPr>
          <a:xfrm>
            <a:off x="592667" y="4049184"/>
            <a:ext cx="2307167" cy="637116"/>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200" b="1">
                <a:solidFill>
                  <a:schemeClr val="bg1"/>
                </a:solidFill>
                <a:latin typeface="楷体" panose="02010609060101010101" pitchFamily="49" charset="-122"/>
                <a:ea typeface="楷体" panose="02010609060101010101" pitchFamily="49" charset="-122"/>
              </a:rPr>
              <a:t>④超越私利</a:t>
            </a:r>
          </a:p>
        </p:txBody>
      </p:sp>
      <p:cxnSp>
        <p:nvCxnSpPr>
          <p:cNvPr id="32776" name="Google Shape;164;p15"/>
          <p:cNvCxnSpPr/>
          <p:nvPr/>
        </p:nvCxnSpPr>
        <p:spPr>
          <a:xfrm flipH="1" flipV="1">
            <a:off x="3196167" y="1181100"/>
            <a:ext cx="0" cy="4495800"/>
          </a:xfrm>
          <a:prstGeom prst="straightConnector1">
            <a:avLst/>
          </a:prstGeom>
          <a:ln w="19050" cap="flat" cmpd="sng">
            <a:solidFill>
              <a:schemeClr val="tx1"/>
            </a:solidFill>
            <a:prstDash val="solid"/>
            <a:headEnd type="diamond" w="med" len="med"/>
            <a:tailEnd type="diamond"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grpId="2"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nodeType="clickPar">
                      <p:stCondLst>
                        <p:cond delay="indefinite"/>
                        <p:cond evt="onBegin" delay="0">
                          <p:tn val="10"/>
                        </p:cond>
                      </p:stCondLst>
                      <p:childTnLst>
                        <p:par>
                          <p:cTn id="12" fill="hold" nodeType="withGroup">
                            <p:stCondLst>
                              <p:cond delay="indefinite"/>
                            </p:stCondLst>
                          </p:cTn>
                        </p:par>
                        <p:par>
                          <p:cTn id="13" fill="hold" nodeType="afterGroup">
                            <p:stCondLst>
                              <p:cond delay="0"/>
                            </p:stCondLst>
                            <p:childTnLst>
                              <p:par>
                                <p:cTn id="14" presetID="14" presetClass="entr" presetSubtype="10" fill="hold" grpId="3"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horizontal)">
                                      <p:cBhvr>
                                        <p:cTn id="16" dur="500"/>
                                        <p:tgtEl>
                                          <p:spTgt spid="20"/>
                                        </p:tgtEl>
                                      </p:cBhvr>
                                    </p:animEffect>
                                  </p:childTnLst>
                                </p:cTn>
                              </p:par>
                              <p:par>
                                <p:cTn id="17" presetID="14" presetClass="entr" presetSubtype="10"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1"/>
      <p:bldP spid="19" grpId="2"/>
      <p:bldP spid="20" grpId="3"/>
    </p:bldLst>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3794" name="矩形 1"/>
          <p:cNvSpPr/>
          <p:nvPr/>
        </p:nvSpPr>
        <p:spPr>
          <a:xfrm>
            <a:off x="535517" y="825500"/>
            <a:ext cx="10828867" cy="104351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2667" b="1">
                <a:latin typeface="宋体" panose="02010600030101010101" pitchFamily="2" charset="-122"/>
              </a:rPr>
              <a:t>文中有多处令人难忘、感人至深的细节描写，请找出几处并做具体分析。</a:t>
            </a:r>
            <a:endParaRPr lang="en-US" altLang="zh-CN" sz="2667" b="1">
              <a:latin typeface="宋体" panose="02010600030101010101" pitchFamily="2" charset="-122"/>
            </a:endParaRPr>
          </a:p>
        </p:txBody>
      </p:sp>
      <p:graphicFrame>
        <p:nvGraphicFramePr>
          <p:cNvPr id="4" name="表格 3"/>
          <p:cNvGraphicFramePr>
            <a:graphicFrameLocks noGrp="1"/>
          </p:cNvGraphicFramePr>
          <p:nvPr/>
        </p:nvGraphicFramePr>
        <p:xfrm>
          <a:off x="1325033" y="2228851"/>
          <a:ext cx="9933517" cy="3803701"/>
        </p:xfrm>
        <a:graphic>
          <a:graphicData uri="http://schemas.openxmlformats.org/drawingml/2006/table">
            <a:tbl>
              <a:tblPr firstRow="1" bandRow="1">
                <a:tableStyleId>{22838BEF-8BB2-4498-84A7-C5851F593DF1}</a:tableStyleId>
              </a:tblPr>
              <a:tblGrid>
                <a:gridCol w="1435489">
                  <a:extLst>
                    <a:ext uri="{9D8B030D-6E8A-4147-A177-3AD203B41FA5}">
                      <a16:colId xmlns:a16="http://schemas.microsoft.com/office/drawing/2014/main" val="20000"/>
                    </a:ext>
                  </a:extLst>
                </a:gridCol>
                <a:gridCol w="3982915">
                  <a:extLst>
                    <a:ext uri="{9D8B030D-6E8A-4147-A177-3AD203B41FA5}">
                      <a16:colId xmlns:a16="http://schemas.microsoft.com/office/drawing/2014/main" val="20001"/>
                    </a:ext>
                  </a:extLst>
                </a:gridCol>
                <a:gridCol w="4515113">
                  <a:extLst>
                    <a:ext uri="{9D8B030D-6E8A-4147-A177-3AD203B41FA5}">
                      <a16:colId xmlns:a16="http://schemas.microsoft.com/office/drawing/2014/main" val="20002"/>
                    </a:ext>
                  </a:extLst>
                </a:gridCol>
              </a:tblGrid>
              <a:tr h="528333">
                <a:tc>
                  <a:txBody>
                    <a:bodyPr/>
                    <a:lstStyle/>
                    <a:p>
                      <a:pPr algn="ctr"/>
                      <a:r>
                        <a:rPr lang="zh-CN" altLang="en-US" sz="2667"/>
                        <a:t>段落</a:t>
                      </a:r>
                      <a:endParaRPr lang="zh-CN" altLang="en-US" sz="2667" b="1">
                        <a:solidFill>
                          <a:schemeClr val="tx1"/>
                        </a:solidFill>
                      </a:endParaRPr>
                    </a:p>
                  </a:txBody>
                  <a:tcPr marL="121931" marR="121931" marT="60967" marB="60967" anchor="ctr"/>
                </a:tc>
                <a:tc>
                  <a:txBody>
                    <a:bodyPr/>
                    <a:lstStyle/>
                    <a:p>
                      <a:pPr algn="ctr"/>
                      <a:r>
                        <a:rPr lang="zh-CN" altLang="en-US" sz="2667"/>
                        <a:t>具体语句</a:t>
                      </a:r>
                      <a:endParaRPr lang="zh-CN" altLang="en-US" sz="2667" b="1">
                        <a:solidFill>
                          <a:schemeClr val="tx1"/>
                        </a:solidFill>
                      </a:endParaRPr>
                    </a:p>
                  </a:txBody>
                  <a:tcPr marL="121931" marR="121931" marT="60967" marB="60967" anchor="ctr"/>
                </a:tc>
                <a:tc>
                  <a:txBody>
                    <a:bodyPr/>
                    <a:lstStyle/>
                    <a:p>
                      <a:pPr algn="ctr"/>
                      <a:r>
                        <a:rPr lang="zh-CN" altLang="en-US" sz="2667"/>
                        <a:t>分析</a:t>
                      </a:r>
                      <a:endParaRPr lang="zh-CN" altLang="en-US" sz="2667" b="1">
                        <a:solidFill>
                          <a:schemeClr val="tx1"/>
                        </a:solidFill>
                      </a:endParaRPr>
                    </a:p>
                  </a:txBody>
                  <a:tcPr marL="121931" marR="121931" marT="60967" marB="60967" anchor="ctr"/>
                </a:tc>
                <a:extLst>
                  <a:ext uri="{0D108BD9-81ED-4DB2-BD59-A6C34878D82A}">
                    <a16:rowId xmlns:a16="http://schemas.microsoft.com/office/drawing/2014/main" val="10000"/>
                  </a:ext>
                </a:extLst>
              </a:tr>
              <a:tr h="3275316">
                <a:tc>
                  <a:txBody>
                    <a:bodyPr/>
                    <a:lstStyle/>
                    <a:p>
                      <a:pPr algn="ctr"/>
                      <a:endParaRPr lang="zh-CN" altLang="en-US" sz="2667" b="1">
                        <a:solidFill>
                          <a:schemeClr val="tx1"/>
                        </a:solidFill>
                      </a:endParaRPr>
                    </a:p>
                  </a:txBody>
                  <a:tcPr marL="121931" marR="121931" marT="60967" marB="60967" anchor="ctr"/>
                </a:tc>
                <a:tc>
                  <a:txBody>
                    <a:bodyPr/>
                    <a:lstStyle/>
                    <a:p>
                      <a:pPr algn="ctr"/>
                      <a:endParaRPr lang="zh-CN" altLang="en-US" sz="2667" b="1">
                        <a:solidFill>
                          <a:schemeClr val="tx1"/>
                        </a:solidFill>
                      </a:endParaRPr>
                    </a:p>
                  </a:txBody>
                  <a:tcPr marL="121931" marR="121931" marT="60967" marB="60967" anchor="ctr"/>
                </a:tc>
                <a:tc>
                  <a:txBody>
                    <a:bodyPr/>
                    <a:lstStyle/>
                    <a:p>
                      <a:pPr algn="ctr"/>
                      <a:endParaRPr lang="zh-CN" altLang="en-US" sz="2667" b="1">
                        <a:solidFill>
                          <a:schemeClr val="tx1"/>
                        </a:solidFill>
                      </a:endParaRPr>
                    </a:p>
                  </a:txBody>
                  <a:tcPr marL="121931" marR="121931" marT="60967" marB="60967" anchor="ctr"/>
                </a:tc>
                <a:extLst>
                  <a:ext uri="{0D108BD9-81ED-4DB2-BD59-A6C34878D82A}">
                    <a16:rowId xmlns:a16="http://schemas.microsoft.com/office/drawing/2014/main" val="10001"/>
                  </a:ext>
                </a:extLst>
              </a:tr>
            </a:tbl>
          </a:graphicData>
        </a:graphic>
      </p:graphicFrame>
      <p:sp>
        <p:nvSpPr>
          <p:cNvPr id="3" name="Text Box 4"/>
          <p:cNvSpPr txBox="1"/>
          <p:nvPr/>
        </p:nvSpPr>
        <p:spPr>
          <a:xfrm>
            <a:off x="1483783" y="4105275"/>
            <a:ext cx="1725084" cy="5503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第</a:t>
            </a:r>
            <a:r>
              <a:rPr lang="en-US" altLang="zh-CN" sz="2667" b="1">
                <a:latin typeface="楷体" panose="02010609060101010101" pitchFamily="49" charset="-122"/>
                <a:ea typeface="楷体" panose="02010609060101010101" pitchFamily="49" charset="-122"/>
              </a:rPr>
              <a:t>6</a:t>
            </a:r>
            <a:r>
              <a:rPr lang="zh-CN" altLang="en-US" sz="2667" b="1">
                <a:latin typeface="楷体" panose="02010609060101010101" pitchFamily="49" charset="-122"/>
                <a:ea typeface="楷体" panose="02010609060101010101" pitchFamily="49" charset="-122"/>
              </a:rPr>
              <a:t>段</a:t>
            </a:r>
          </a:p>
        </p:txBody>
      </p:sp>
      <p:sp>
        <p:nvSpPr>
          <p:cNvPr id="5" name="Text Box 4"/>
          <p:cNvSpPr txBox="1"/>
          <p:nvPr/>
        </p:nvSpPr>
        <p:spPr>
          <a:xfrm>
            <a:off x="2865363" y="3622160"/>
            <a:ext cx="3670300" cy="1535036"/>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最能证明这一点的</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，还拖着</a:t>
            </a:r>
            <a:r>
              <a:rPr lang="en-US" altLang="zh-CN" sz="2667" b="1">
                <a:latin typeface="楷体" panose="02010609060101010101" pitchFamily="49" charset="-122"/>
                <a:ea typeface="楷体" panose="02010609060101010101" pitchFamily="49" charset="-122"/>
              </a:rPr>
              <a:t>16</a:t>
            </a:r>
            <a:r>
              <a:rPr lang="zh-CN" altLang="en-US" sz="2667" b="1">
                <a:latin typeface="楷体" panose="02010609060101010101" pitchFamily="49" charset="-122"/>
                <a:ea typeface="楷体" panose="02010609060101010101" pitchFamily="49" charset="-122"/>
              </a:rPr>
              <a:t>公斤的珍贵岩石样品。</a:t>
            </a:r>
          </a:p>
        </p:txBody>
      </p:sp>
      <p:sp>
        <p:nvSpPr>
          <p:cNvPr id="10" name="Text Box 4"/>
          <p:cNvSpPr txBox="1"/>
          <p:nvPr/>
        </p:nvSpPr>
        <p:spPr>
          <a:xfrm>
            <a:off x="6817784" y="2883498"/>
            <a:ext cx="4546600" cy="3012364"/>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“还拖着”写出威尔逊博士在离死只有寸步之遥的情况下，仍然坚持科学观察和研究，表现出他不畏艰险，热爱科学、勇于为科学献身、执着追求科学事业的精神。</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1"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checkerboard(across)">
                                      <p:cBhvr>
                                        <p:cTn id="13" dur="500"/>
                                        <p:tgtEl>
                                          <p:spTgt spid="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5" presetClass="entr" presetSubtype="10" fill="hold" grpId="2"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9"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1" build="p"/>
      <p:bldP spid="10" grpId="2" build="p"/>
    </p:bldLst>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nvGraphicFramePr>
        <p:xfrm>
          <a:off x="952500" y="937684"/>
          <a:ext cx="10287000" cy="4982633"/>
        </p:xfrm>
        <a:graphic>
          <a:graphicData uri="http://schemas.openxmlformats.org/drawingml/2006/table">
            <a:tbl>
              <a:tblPr firstRow="1" bandRow="1">
                <a:tableStyleId>{22838BEF-8BB2-4498-84A7-C5851F593DF1}</a:tableStyleId>
              </a:tblPr>
              <a:tblGrid>
                <a:gridCol w="1486571">
                  <a:extLst>
                    <a:ext uri="{9D8B030D-6E8A-4147-A177-3AD203B41FA5}">
                      <a16:colId xmlns:a16="http://schemas.microsoft.com/office/drawing/2014/main" val="20000"/>
                    </a:ext>
                  </a:extLst>
                </a:gridCol>
                <a:gridCol w="4220353">
                  <a:extLst>
                    <a:ext uri="{9D8B030D-6E8A-4147-A177-3AD203B41FA5}">
                      <a16:colId xmlns:a16="http://schemas.microsoft.com/office/drawing/2014/main" val="20001"/>
                    </a:ext>
                  </a:extLst>
                </a:gridCol>
                <a:gridCol w="4580076">
                  <a:extLst>
                    <a:ext uri="{9D8B030D-6E8A-4147-A177-3AD203B41FA5}">
                      <a16:colId xmlns:a16="http://schemas.microsoft.com/office/drawing/2014/main" val="20002"/>
                    </a:ext>
                  </a:extLst>
                </a:gridCol>
              </a:tblGrid>
              <a:tr h="552012">
                <a:tc>
                  <a:txBody>
                    <a:bodyPr/>
                    <a:lstStyle/>
                    <a:p>
                      <a:pPr algn="ctr"/>
                      <a:r>
                        <a:rPr lang="zh-CN" altLang="en-US" sz="2667"/>
                        <a:t>段落</a:t>
                      </a:r>
                      <a:endParaRPr lang="zh-CN" altLang="en-US" sz="2667" b="1">
                        <a:solidFill>
                          <a:schemeClr val="tx1"/>
                        </a:solidFill>
                      </a:endParaRPr>
                    </a:p>
                  </a:txBody>
                  <a:tcPr marL="121931" marR="121931" marT="60993" marB="60993" anchor="ctr"/>
                </a:tc>
                <a:tc>
                  <a:txBody>
                    <a:bodyPr/>
                    <a:lstStyle/>
                    <a:p>
                      <a:pPr algn="ctr"/>
                      <a:r>
                        <a:rPr lang="zh-CN" altLang="en-US" sz="2667"/>
                        <a:t>具体语句</a:t>
                      </a:r>
                      <a:endParaRPr lang="zh-CN" altLang="en-US" sz="2667" b="1">
                        <a:solidFill>
                          <a:schemeClr val="tx1"/>
                        </a:solidFill>
                      </a:endParaRPr>
                    </a:p>
                  </a:txBody>
                  <a:tcPr marL="121931" marR="121931" marT="60993" marB="60993" anchor="ctr"/>
                </a:tc>
                <a:tc>
                  <a:txBody>
                    <a:bodyPr/>
                    <a:lstStyle/>
                    <a:p>
                      <a:pPr algn="ctr"/>
                      <a:r>
                        <a:rPr lang="zh-CN" altLang="en-US" sz="2667"/>
                        <a:t>分析</a:t>
                      </a:r>
                      <a:endParaRPr lang="zh-CN" altLang="en-US" sz="2667" b="1">
                        <a:solidFill>
                          <a:schemeClr val="tx1"/>
                        </a:solidFill>
                      </a:endParaRPr>
                    </a:p>
                  </a:txBody>
                  <a:tcPr marL="121931" marR="121931" marT="60993" marB="60993" anchor="ctr"/>
                </a:tc>
                <a:extLst>
                  <a:ext uri="{0D108BD9-81ED-4DB2-BD59-A6C34878D82A}">
                    <a16:rowId xmlns:a16="http://schemas.microsoft.com/office/drawing/2014/main" val="10000"/>
                  </a:ext>
                </a:extLst>
              </a:tr>
              <a:tr h="1969961">
                <a:tc>
                  <a:txBody>
                    <a:bodyPr/>
                    <a:lstStyle/>
                    <a:p>
                      <a:pPr algn="ctr"/>
                      <a:endParaRPr lang="zh-CN" altLang="en-US" sz="3200" b="1">
                        <a:solidFill>
                          <a:schemeClr val="tx1"/>
                        </a:solidFill>
                      </a:endParaRPr>
                    </a:p>
                  </a:txBody>
                  <a:tcPr marL="121931" marR="121931" marT="60993" marB="60993" anchor="ctr"/>
                </a:tc>
                <a:tc>
                  <a:txBody>
                    <a:bodyPr/>
                    <a:lstStyle/>
                    <a:p>
                      <a:pPr algn="ctr"/>
                      <a:endParaRPr lang="zh-CN" altLang="en-US" sz="3200" b="1">
                        <a:solidFill>
                          <a:schemeClr val="tx1"/>
                        </a:solidFill>
                      </a:endParaRPr>
                    </a:p>
                  </a:txBody>
                  <a:tcPr marL="121931" marR="121931" marT="60993" marB="60993" anchor="ctr"/>
                </a:tc>
                <a:tc>
                  <a:txBody>
                    <a:bodyPr/>
                    <a:lstStyle/>
                    <a:p>
                      <a:pPr algn="ctr"/>
                      <a:endParaRPr lang="zh-CN" altLang="en-US" sz="3200" b="1">
                        <a:solidFill>
                          <a:schemeClr val="tx1"/>
                        </a:solidFill>
                      </a:endParaRPr>
                    </a:p>
                  </a:txBody>
                  <a:tcPr marL="121931" marR="121931" marT="60993" marB="60993" anchor="ctr"/>
                </a:tc>
                <a:extLst>
                  <a:ext uri="{0D108BD9-81ED-4DB2-BD59-A6C34878D82A}">
                    <a16:rowId xmlns:a16="http://schemas.microsoft.com/office/drawing/2014/main" val="10001"/>
                  </a:ext>
                </a:extLst>
              </a:tr>
              <a:tr h="2460660">
                <a:tc>
                  <a:txBody>
                    <a:bodyPr/>
                    <a:lstStyle/>
                    <a:p>
                      <a:pPr algn="ctr"/>
                      <a:endParaRPr lang="zh-CN" altLang="en-US" sz="3200" b="1">
                        <a:solidFill>
                          <a:schemeClr val="tx1"/>
                        </a:solidFill>
                      </a:endParaRPr>
                    </a:p>
                  </a:txBody>
                  <a:tcPr marL="121931" marR="121931" marT="60993" marB="60993" anchor="ctr"/>
                </a:tc>
                <a:tc>
                  <a:txBody>
                    <a:bodyPr/>
                    <a:lstStyle/>
                    <a:p>
                      <a:pPr algn="ctr"/>
                      <a:endParaRPr lang="zh-CN" altLang="en-US" sz="3200" b="1">
                        <a:solidFill>
                          <a:schemeClr val="tx1"/>
                        </a:solidFill>
                      </a:endParaRPr>
                    </a:p>
                  </a:txBody>
                  <a:tcPr marL="121931" marR="121931" marT="60993" marB="60993" anchor="ctr"/>
                </a:tc>
                <a:tc>
                  <a:txBody>
                    <a:bodyPr/>
                    <a:lstStyle/>
                    <a:p>
                      <a:pPr algn="ctr"/>
                      <a:endParaRPr lang="zh-CN" altLang="en-US" sz="3200" b="1">
                        <a:solidFill>
                          <a:schemeClr val="tx1"/>
                        </a:solidFill>
                      </a:endParaRPr>
                    </a:p>
                  </a:txBody>
                  <a:tcPr marL="121931" marR="121931" marT="60993" marB="60993" anchor="ctr"/>
                </a:tc>
                <a:extLst>
                  <a:ext uri="{0D108BD9-81ED-4DB2-BD59-A6C34878D82A}">
                    <a16:rowId xmlns:a16="http://schemas.microsoft.com/office/drawing/2014/main" val="10002"/>
                  </a:ext>
                </a:extLst>
              </a:tr>
            </a:tbl>
          </a:graphicData>
        </a:graphic>
      </p:graphicFrame>
      <p:sp>
        <p:nvSpPr>
          <p:cNvPr id="3" name="Text Box 4"/>
          <p:cNvSpPr txBox="1"/>
          <p:nvPr/>
        </p:nvSpPr>
        <p:spPr>
          <a:xfrm>
            <a:off x="1089489" y="2213095"/>
            <a:ext cx="1725084" cy="5503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第</a:t>
            </a:r>
            <a:r>
              <a:rPr lang="en-US" altLang="zh-CN" sz="2667" b="1">
                <a:latin typeface="楷体" panose="02010609060101010101" pitchFamily="49" charset="-122"/>
                <a:ea typeface="楷体" panose="02010609060101010101" pitchFamily="49" charset="-122"/>
              </a:rPr>
              <a:t>8</a:t>
            </a:r>
            <a:r>
              <a:rPr lang="zh-CN" altLang="en-US" sz="2667" b="1">
                <a:latin typeface="楷体" panose="02010609060101010101" pitchFamily="49" charset="-122"/>
                <a:ea typeface="楷体" panose="02010609060101010101" pitchFamily="49" charset="-122"/>
              </a:rPr>
              <a:t>段</a:t>
            </a:r>
          </a:p>
        </p:txBody>
      </p:sp>
      <p:sp>
        <p:nvSpPr>
          <p:cNvPr id="4" name="Text Box 4"/>
          <p:cNvSpPr txBox="1"/>
          <p:nvPr/>
        </p:nvSpPr>
        <p:spPr>
          <a:xfrm>
            <a:off x="2455333" y="1841500"/>
            <a:ext cx="4064000" cy="104351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他们中间的奥茨已经在用冻掉了脚趾的脚板行走。</a:t>
            </a:r>
          </a:p>
        </p:txBody>
      </p:sp>
      <p:sp>
        <p:nvSpPr>
          <p:cNvPr id="5" name="Text Box 4"/>
          <p:cNvSpPr txBox="1"/>
          <p:nvPr/>
        </p:nvSpPr>
        <p:spPr>
          <a:xfrm>
            <a:off x="6690784" y="1625600"/>
            <a:ext cx="4605867" cy="15367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“用冻掉了脚趾的脚板行走”这一细节表现了探险队员的顽强的生命力和大无畏精神。</a:t>
            </a:r>
          </a:p>
        </p:txBody>
      </p:sp>
      <p:sp>
        <p:nvSpPr>
          <p:cNvPr id="6" name="Text Box 4"/>
          <p:cNvSpPr txBox="1"/>
          <p:nvPr/>
        </p:nvSpPr>
        <p:spPr>
          <a:xfrm>
            <a:off x="1075791" y="4356040"/>
            <a:ext cx="1725084" cy="5503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第</a:t>
            </a:r>
            <a:r>
              <a:rPr lang="en-US" altLang="zh-CN" sz="2667" b="1">
                <a:latin typeface="楷体" panose="02010609060101010101" pitchFamily="49" charset="-122"/>
                <a:ea typeface="楷体" panose="02010609060101010101" pitchFamily="49" charset="-122"/>
              </a:rPr>
              <a:t>9</a:t>
            </a:r>
            <a:r>
              <a:rPr lang="zh-CN" altLang="en-US" sz="2667" b="1">
                <a:latin typeface="楷体" panose="02010609060101010101" pitchFamily="49" charset="-122"/>
                <a:ea typeface="楷体" panose="02010609060101010101" pitchFamily="49" charset="-122"/>
              </a:rPr>
              <a:t>段</a:t>
            </a:r>
          </a:p>
        </p:txBody>
      </p:sp>
      <p:sp>
        <p:nvSpPr>
          <p:cNvPr id="7" name="Text Box 4"/>
          <p:cNvSpPr txBox="1"/>
          <p:nvPr/>
        </p:nvSpPr>
        <p:spPr>
          <a:xfrm>
            <a:off x="2455333" y="3850218"/>
            <a:ext cx="4269318" cy="153458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他向负责科学研究的威尔逊要了十片吗啡，以便在必要时加快结束自己。</a:t>
            </a:r>
          </a:p>
        </p:txBody>
      </p:sp>
      <p:sp>
        <p:nvSpPr>
          <p:cNvPr id="8" name="Text Box 4"/>
          <p:cNvSpPr txBox="1"/>
          <p:nvPr/>
        </p:nvSpPr>
        <p:spPr>
          <a:xfrm>
            <a:off x="6623050" y="3884085"/>
            <a:ext cx="4720167" cy="15367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为了不连累同伴，奥茨打算结束自己的生命，这一细节描写体现了他大无畏的英雄精神。</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1"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5" presetClass="entr" presetSubtype="10" fill="hold" grpId="2"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checkerboard(across)">
                                      <p:cBhvr>
                                        <p:cTn id="19" dur="500"/>
                                        <p:tgtEl>
                                          <p:spTgt spid="5">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5" presetClass="entr" presetSubtype="10" fill="hold" grpId="3"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checkerboard(across)">
                                      <p:cBhvr>
                                        <p:cTn id="25" dur="500"/>
                                        <p:tgtEl>
                                          <p:spTgt spid="6">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5" presetClass="entr" presetSubtype="10" fill="hold" grpId="4"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checkerboard(across)">
                                      <p:cBhvr>
                                        <p:cTn id="31" dur="500"/>
                                        <p:tgtEl>
                                          <p:spTgt spid="7">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5" presetClass="entr" presetSubtype="10" fill="hold" grpId="5"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checkerboard(across)">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1" build="p"/>
      <p:bldP spid="5" grpId="2" build="p"/>
      <p:bldP spid="6" grpId="3" build="p"/>
      <p:bldP spid="7" grpId="4" build="p"/>
      <p:bldP spid="8" grpId="5" build="p"/>
    </p:bldLst>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aphicFrame>
        <p:nvGraphicFramePr>
          <p:cNvPr id="2" name="表格 1"/>
          <p:cNvGraphicFramePr>
            <a:graphicFrameLocks noGrp="1"/>
          </p:cNvGraphicFramePr>
          <p:nvPr/>
        </p:nvGraphicFramePr>
        <p:xfrm>
          <a:off x="797984" y="742951"/>
          <a:ext cx="10443633" cy="5372100"/>
        </p:xfrm>
        <a:graphic>
          <a:graphicData uri="http://schemas.openxmlformats.org/drawingml/2006/table">
            <a:tbl>
              <a:tblPr firstRow="1" bandRow="1">
                <a:tableStyleId>{22838BEF-8BB2-4498-84A7-C5851F593DF1}</a:tableStyleId>
              </a:tblPr>
              <a:tblGrid>
                <a:gridCol w="1509205">
                  <a:extLst>
                    <a:ext uri="{9D8B030D-6E8A-4147-A177-3AD203B41FA5}">
                      <a16:colId xmlns:a16="http://schemas.microsoft.com/office/drawing/2014/main" val="20000"/>
                    </a:ext>
                  </a:extLst>
                </a:gridCol>
                <a:gridCol w="4284615">
                  <a:extLst>
                    <a:ext uri="{9D8B030D-6E8A-4147-A177-3AD203B41FA5}">
                      <a16:colId xmlns:a16="http://schemas.microsoft.com/office/drawing/2014/main" val="20001"/>
                    </a:ext>
                  </a:extLst>
                </a:gridCol>
                <a:gridCol w="4649813">
                  <a:extLst>
                    <a:ext uri="{9D8B030D-6E8A-4147-A177-3AD203B41FA5}">
                      <a16:colId xmlns:a16="http://schemas.microsoft.com/office/drawing/2014/main" val="20002"/>
                    </a:ext>
                  </a:extLst>
                </a:gridCol>
              </a:tblGrid>
              <a:tr h="559231">
                <a:tc>
                  <a:txBody>
                    <a:bodyPr/>
                    <a:lstStyle/>
                    <a:p>
                      <a:pPr algn="ctr"/>
                      <a:r>
                        <a:rPr lang="zh-CN" altLang="en-US" sz="2667"/>
                        <a:t>段落</a:t>
                      </a:r>
                      <a:endParaRPr lang="zh-CN" altLang="en-US" sz="2667" b="1">
                        <a:solidFill>
                          <a:schemeClr val="tx1"/>
                        </a:solidFill>
                      </a:endParaRPr>
                    </a:p>
                  </a:txBody>
                  <a:tcPr marL="121911" marR="121911" marT="60956" marB="60956" anchor="ctr"/>
                </a:tc>
                <a:tc>
                  <a:txBody>
                    <a:bodyPr/>
                    <a:lstStyle/>
                    <a:p>
                      <a:pPr algn="ctr"/>
                      <a:r>
                        <a:rPr lang="zh-CN" altLang="en-US" sz="2667"/>
                        <a:t>具体语句</a:t>
                      </a:r>
                      <a:endParaRPr lang="zh-CN" altLang="en-US" sz="2667" b="1">
                        <a:solidFill>
                          <a:schemeClr val="tx1"/>
                        </a:solidFill>
                      </a:endParaRPr>
                    </a:p>
                  </a:txBody>
                  <a:tcPr marL="121911" marR="121911" marT="60956" marB="60956" anchor="ctr"/>
                </a:tc>
                <a:tc>
                  <a:txBody>
                    <a:bodyPr/>
                    <a:lstStyle/>
                    <a:p>
                      <a:pPr algn="ctr"/>
                      <a:r>
                        <a:rPr lang="zh-CN" altLang="en-US" sz="2667"/>
                        <a:t>分析</a:t>
                      </a:r>
                      <a:endParaRPr lang="zh-CN" altLang="en-US" sz="2667" b="1">
                        <a:solidFill>
                          <a:schemeClr val="tx1"/>
                        </a:solidFill>
                      </a:endParaRPr>
                    </a:p>
                  </a:txBody>
                  <a:tcPr marL="121911" marR="121911" marT="60956" marB="60956" anchor="ctr"/>
                </a:tc>
                <a:extLst>
                  <a:ext uri="{0D108BD9-81ED-4DB2-BD59-A6C34878D82A}">
                    <a16:rowId xmlns:a16="http://schemas.microsoft.com/office/drawing/2014/main" val="10000"/>
                  </a:ext>
                </a:extLst>
              </a:tr>
              <a:tr h="2445717">
                <a:tc>
                  <a:txBody>
                    <a:bodyPr/>
                    <a:lstStyle/>
                    <a:p>
                      <a:pPr algn="ctr"/>
                      <a:endParaRPr lang="zh-CN" altLang="en-US" sz="2667" b="1">
                        <a:solidFill>
                          <a:schemeClr val="tx1"/>
                        </a:solidFill>
                      </a:endParaRPr>
                    </a:p>
                  </a:txBody>
                  <a:tcPr marL="121911" marR="121911" marT="60956" marB="60956" anchor="ctr"/>
                </a:tc>
                <a:tc>
                  <a:txBody>
                    <a:bodyPr/>
                    <a:lstStyle/>
                    <a:p>
                      <a:pPr algn="ctr"/>
                      <a:endParaRPr lang="zh-CN" altLang="en-US" sz="2667" b="1">
                        <a:solidFill>
                          <a:schemeClr val="tx1"/>
                        </a:solidFill>
                      </a:endParaRPr>
                    </a:p>
                  </a:txBody>
                  <a:tcPr marL="121911" marR="121911" marT="60956" marB="60956" anchor="ctr"/>
                </a:tc>
                <a:tc>
                  <a:txBody>
                    <a:bodyPr/>
                    <a:lstStyle/>
                    <a:p>
                      <a:pPr algn="ctr"/>
                      <a:endParaRPr lang="zh-CN" altLang="en-US" sz="2667" b="1">
                        <a:solidFill>
                          <a:schemeClr val="tx1"/>
                        </a:solidFill>
                      </a:endParaRPr>
                    </a:p>
                  </a:txBody>
                  <a:tcPr marL="121911" marR="121911" marT="60956" marB="60956" anchor="ctr"/>
                </a:tc>
                <a:extLst>
                  <a:ext uri="{0D108BD9-81ED-4DB2-BD59-A6C34878D82A}">
                    <a16:rowId xmlns:a16="http://schemas.microsoft.com/office/drawing/2014/main" val="10001"/>
                  </a:ext>
                </a:extLst>
              </a:tr>
              <a:tr h="2367152">
                <a:tc>
                  <a:txBody>
                    <a:bodyPr/>
                    <a:lstStyle/>
                    <a:p>
                      <a:pPr algn="ctr"/>
                      <a:endParaRPr lang="zh-CN" altLang="en-US" sz="2667" b="1">
                        <a:solidFill>
                          <a:schemeClr val="tx1"/>
                        </a:solidFill>
                      </a:endParaRPr>
                    </a:p>
                  </a:txBody>
                  <a:tcPr marL="121911" marR="121911" marT="60956" marB="60956" anchor="ctr"/>
                </a:tc>
                <a:tc>
                  <a:txBody>
                    <a:bodyPr/>
                    <a:lstStyle/>
                    <a:p>
                      <a:pPr algn="ctr"/>
                      <a:endParaRPr lang="zh-CN" altLang="en-US" sz="2667" b="1">
                        <a:solidFill>
                          <a:schemeClr val="tx1"/>
                        </a:solidFill>
                      </a:endParaRPr>
                    </a:p>
                  </a:txBody>
                  <a:tcPr marL="121911" marR="121911" marT="60956" marB="60956" anchor="ctr"/>
                </a:tc>
                <a:tc>
                  <a:txBody>
                    <a:bodyPr/>
                    <a:lstStyle/>
                    <a:p>
                      <a:pPr algn="ctr"/>
                      <a:endParaRPr lang="zh-CN" altLang="en-US" sz="2667" b="1">
                        <a:solidFill>
                          <a:schemeClr val="tx1"/>
                        </a:solidFill>
                      </a:endParaRPr>
                    </a:p>
                  </a:txBody>
                  <a:tcPr marL="121911" marR="121911" marT="60956" marB="60956" anchor="ctr"/>
                </a:tc>
                <a:extLst>
                  <a:ext uri="{0D108BD9-81ED-4DB2-BD59-A6C34878D82A}">
                    <a16:rowId xmlns:a16="http://schemas.microsoft.com/office/drawing/2014/main" val="10002"/>
                  </a:ext>
                </a:extLst>
              </a:tr>
            </a:tbl>
          </a:graphicData>
        </a:graphic>
      </p:graphicFrame>
      <p:sp>
        <p:nvSpPr>
          <p:cNvPr id="3" name="Text Box 4"/>
          <p:cNvSpPr txBox="1"/>
          <p:nvPr/>
        </p:nvSpPr>
        <p:spPr>
          <a:xfrm>
            <a:off x="797984" y="2046817"/>
            <a:ext cx="1725083" cy="5503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第</a:t>
            </a:r>
            <a:r>
              <a:rPr lang="en-US" altLang="zh-CN" sz="2667" b="1">
                <a:latin typeface="楷体" panose="02010609060101010101" pitchFamily="49" charset="-122"/>
                <a:ea typeface="楷体" panose="02010609060101010101" pitchFamily="49" charset="-122"/>
              </a:rPr>
              <a:t>13</a:t>
            </a:r>
            <a:r>
              <a:rPr lang="zh-CN" altLang="en-US" sz="2667" b="1">
                <a:latin typeface="楷体" panose="02010609060101010101" pitchFamily="49" charset="-122"/>
                <a:ea typeface="楷体" panose="02010609060101010101" pitchFamily="49" charset="-122"/>
              </a:rPr>
              <a:t>段</a:t>
            </a:r>
          </a:p>
        </p:txBody>
      </p:sp>
      <p:sp>
        <p:nvSpPr>
          <p:cNvPr id="4" name="Text Box 4"/>
          <p:cNvSpPr txBox="1"/>
          <p:nvPr/>
        </p:nvSpPr>
        <p:spPr>
          <a:xfrm>
            <a:off x="2402418" y="1767417"/>
            <a:ext cx="4064000" cy="1422400"/>
          </a:xfrm>
          <a:prstGeom prst="rect">
            <a:avLst/>
          </a:prstGeom>
          <a:noFill/>
          <a:ln w="9525">
            <a:noFill/>
          </a:ln>
        </p:spPr>
        <p:txBody>
          <a:bodyPr>
            <a:spAutoFit/>
          </a:bodyPr>
          <a:lstStyle>
            <a:defPPr>
              <a:defRPr lang="zh-CN"/>
            </a:defPPr>
          </a:lstStyle>
          <a:p>
            <a:pPr eaLnBrk="1" hangingPunct="1">
              <a:lnSpc>
                <a:spcPct val="110000"/>
              </a:lnSpc>
              <a:spcBef>
                <a:spcPts val="800"/>
              </a:spcBef>
            </a:pPr>
            <a:r>
              <a:rPr lang="zh-CN" altLang="en-US" sz="2667" b="1">
                <a:latin typeface="楷体" panose="02010609060101010101" pitchFamily="49" charset="-122"/>
                <a:ea typeface="楷体" panose="02010609060101010101" pitchFamily="49" charset="-122"/>
              </a:rPr>
              <a:t>斯科特海军上校</a:t>
            </a:r>
            <a:r>
              <a:rPr lang="en-US" altLang="zh-CN" sz="2667" b="1">
                <a:latin typeface="楷体" panose="02010609060101010101" pitchFamily="49" charset="-122"/>
                <a:ea typeface="楷体" panose="02010609060101010101" pitchFamily="49" charset="-122"/>
              </a:rPr>
              <a:t>……</a:t>
            </a:r>
            <a:r>
              <a:rPr lang="zh-CN" altLang="en-US" sz="2667" b="1">
                <a:latin typeface="楷体" panose="02010609060101010101" pitchFamily="49" charset="-122"/>
                <a:ea typeface="楷体" panose="02010609060101010101" pitchFamily="49" charset="-122"/>
              </a:rPr>
              <a:t>记到他的手指完全冻住，笔从僵硬的手中滑下来为止。</a:t>
            </a:r>
          </a:p>
        </p:txBody>
      </p:sp>
      <p:sp>
        <p:nvSpPr>
          <p:cNvPr id="5" name="Text Box 4"/>
          <p:cNvSpPr txBox="1"/>
          <p:nvPr/>
        </p:nvSpPr>
        <p:spPr>
          <a:xfrm>
            <a:off x="6570134" y="1543051"/>
            <a:ext cx="4720167" cy="1873249"/>
          </a:xfrm>
          <a:prstGeom prst="rect">
            <a:avLst/>
          </a:prstGeom>
          <a:noFill/>
          <a:ln w="9525">
            <a:noFill/>
          </a:ln>
        </p:spPr>
        <p:txBody>
          <a:bodyPr>
            <a:spAutoFit/>
          </a:bodyPr>
          <a:lstStyle>
            <a:defPPr>
              <a:defRPr lang="zh-CN"/>
            </a:defPPr>
          </a:lstStyle>
          <a:p>
            <a:pPr eaLnBrk="1" hangingPunct="1">
              <a:lnSpc>
                <a:spcPct val="110000"/>
              </a:lnSpc>
              <a:spcBef>
                <a:spcPts val="800"/>
              </a:spcBef>
            </a:pPr>
            <a:r>
              <a:rPr lang="zh-CN" altLang="en-US" sz="2667" b="1">
                <a:latin typeface="楷体" panose="02010609060101010101" pitchFamily="49" charset="-122"/>
                <a:ea typeface="楷体" panose="02010609060101010101" pitchFamily="49" charset="-122"/>
              </a:rPr>
              <a:t>斯科特在生命的最后一刻还在坚持记日记，还挂念着祖国和亲人，体现了他坚忍不拔的精神和爱国情怀。</a:t>
            </a:r>
          </a:p>
        </p:txBody>
      </p:sp>
      <p:sp>
        <p:nvSpPr>
          <p:cNvPr id="6" name="Text Box 4"/>
          <p:cNvSpPr txBox="1"/>
          <p:nvPr/>
        </p:nvSpPr>
        <p:spPr>
          <a:xfrm>
            <a:off x="797984" y="4529667"/>
            <a:ext cx="1725083" cy="550333"/>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latin typeface="楷体" panose="02010609060101010101" pitchFamily="49" charset="-122"/>
                <a:ea typeface="楷体" panose="02010609060101010101" pitchFamily="49" charset="-122"/>
              </a:rPr>
              <a:t>第</a:t>
            </a:r>
            <a:r>
              <a:rPr lang="en-US" altLang="zh-CN" sz="2667" b="1">
                <a:latin typeface="楷体" panose="02010609060101010101" pitchFamily="49" charset="-122"/>
                <a:ea typeface="楷体" panose="02010609060101010101" pitchFamily="49" charset="-122"/>
              </a:rPr>
              <a:t>13</a:t>
            </a:r>
            <a:r>
              <a:rPr lang="zh-CN" altLang="en-US" sz="2667" b="1">
                <a:latin typeface="楷体" panose="02010609060101010101" pitchFamily="49" charset="-122"/>
                <a:ea typeface="楷体" panose="02010609060101010101" pitchFamily="49" charset="-122"/>
              </a:rPr>
              <a:t>段</a:t>
            </a:r>
          </a:p>
        </p:txBody>
      </p:sp>
      <p:sp>
        <p:nvSpPr>
          <p:cNvPr id="7" name="Text Box 4"/>
          <p:cNvSpPr txBox="1"/>
          <p:nvPr/>
        </p:nvSpPr>
        <p:spPr>
          <a:xfrm>
            <a:off x="2300818" y="3890434"/>
            <a:ext cx="4269316" cy="1873251"/>
          </a:xfrm>
          <a:prstGeom prst="rect">
            <a:avLst/>
          </a:prstGeom>
          <a:noFill/>
          <a:ln w="9525">
            <a:noFill/>
          </a:ln>
        </p:spPr>
        <p:txBody>
          <a:bodyPr>
            <a:spAutoFit/>
          </a:bodyPr>
          <a:lstStyle>
            <a:defPPr>
              <a:defRPr lang="zh-CN"/>
            </a:defPPr>
          </a:lstStyle>
          <a:p>
            <a:pPr eaLnBrk="1" hangingPunct="1">
              <a:lnSpc>
                <a:spcPct val="110000"/>
              </a:lnSpc>
              <a:spcBef>
                <a:spcPts val="800"/>
              </a:spcBef>
            </a:pPr>
            <a:r>
              <a:rPr lang="zh-CN" altLang="en-US" sz="2667" b="1">
                <a:latin typeface="楷体" panose="02010609060101010101" pitchFamily="49" charset="-122"/>
                <a:ea typeface="楷体" panose="02010609060101010101" pitchFamily="49" charset="-122"/>
              </a:rPr>
              <a:t>但他随后又悲伤地、坚决地画去了“我的妻子”这几个字，在它们上面补写了可怕的“我的遗孀”。</a:t>
            </a:r>
          </a:p>
        </p:txBody>
      </p:sp>
      <p:sp>
        <p:nvSpPr>
          <p:cNvPr id="8" name="Text Box 4"/>
          <p:cNvSpPr txBox="1"/>
          <p:nvPr/>
        </p:nvSpPr>
        <p:spPr>
          <a:xfrm>
            <a:off x="6659034" y="4216400"/>
            <a:ext cx="4493684" cy="1420284"/>
          </a:xfrm>
          <a:prstGeom prst="rect">
            <a:avLst/>
          </a:prstGeom>
          <a:noFill/>
          <a:ln w="9525">
            <a:noFill/>
          </a:ln>
        </p:spPr>
        <p:txBody>
          <a:bodyPr>
            <a:spAutoFit/>
          </a:bodyPr>
          <a:lstStyle>
            <a:defPPr>
              <a:defRPr lang="zh-CN"/>
            </a:defPPr>
          </a:lstStyle>
          <a:p>
            <a:pPr eaLnBrk="1" hangingPunct="1">
              <a:lnSpc>
                <a:spcPct val="110000"/>
              </a:lnSpc>
              <a:spcBef>
                <a:spcPts val="800"/>
              </a:spcBef>
            </a:pPr>
            <a:r>
              <a:rPr lang="zh-CN" altLang="en-US" sz="2667" b="1">
                <a:latin typeface="楷体" panose="02010609060101010101" pitchFamily="49" charset="-122"/>
                <a:ea typeface="楷体" panose="02010609060101010101" pitchFamily="49" charset="-122"/>
              </a:rPr>
              <a:t>这一细节表现了斯科特对亲人的爱和坦然面对死亡的英雄气概。</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1"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5" presetClass="entr" presetSubtype="10" fill="hold" grpId="2"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checkerboard(across)">
                                      <p:cBhvr>
                                        <p:cTn id="19" dur="500"/>
                                        <p:tgtEl>
                                          <p:spTgt spid="5">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5" presetClass="entr" presetSubtype="10" fill="hold" grpId="3"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checkerboard(across)">
                                      <p:cBhvr>
                                        <p:cTn id="25" dur="500"/>
                                        <p:tgtEl>
                                          <p:spTgt spid="6">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indefinite"/>
                            </p:stCondLst>
                          </p:cTn>
                        </p:par>
                        <p:par>
                          <p:cTn id="28" fill="hold" nodeType="afterGroup">
                            <p:stCondLst>
                              <p:cond delay="0"/>
                            </p:stCondLst>
                            <p:childTnLst>
                              <p:par>
                                <p:cTn id="29" presetID="5" presetClass="entr" presetSubtype="10" fill="hold" grpId="4"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checkerboard(across)">
                                      <p:cBhvr>
                                        <p:cTn id="31" dur="500"/>
                                        <p:tgtEl>
                                          <p:spTgt spid="7">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indefinite"/>
                            </p:stCondLst>
                          </p:cTn>
                        </p:par>
                        <p:par>
                          <p:cTn id="34" fill="hold" nodeType="afterGroup">
                            <p:stCondLst>
                              <p:cond delay="0"/>
                            </p:stCondLst>
                            <p:childTnLst>
                              <p:par>
                                <p:cTn id="35" presetID="5" presetClass="entr" presetSubtype="10" fill="hold" grpId="5"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checkerboard(across)">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1" build="p"/>
      <p:bldP spid="5" grpId="2" build="p"/>
      <p:bldP spid="6" grpId="3" build="p"/>
      <p:bldP spid="7" grpId="4" build="p"/>
      <p:bldP spid="8" grpId="5" build="p"/>
    </p:bldLst>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6866" name="矩形 1"/>
          <p:cNvSpPr/>
          <p:nvPr/>
        </p:nvSpPr>
        <p:spPr>
          <a:xfrm>
            <a:off x="681567" y="732367"/>
            <a:ext cx="10828867" cy="1225551"/>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结合第</a:t>
            </a:r>
            <a:r>
              <a:rPr lang="en-US" altLang="zh-CN" sz="3200" b="1">
                <a:latin typeface="宋体" panose="02010600030101010101" pitchFamily="2" charset="-122"/>
              </a:rPr>
              <a:t>11</a:t>
            </a:r>
            <a:r>
              <a:rPr lang="zh-CN" altLang="en-US" sz="3200" b="1">
                <a:latin typeface="宋体" panose="02010600030101010101" pitchFamily="2" charset="-122"/>
              </a:rPr>
              <a:t>段的内容说说“任何希望都破灭了”具体包含哪些方面。</a:t>
            </a:r>
            <a:endParaRPr lang="en-US" altLang="zh-CN" sz="3200" b="1">
              <a:latin typeface="宋体" panose="02010600030101010101" pitchFamily="2" charset="-122"/>
            </a:endParaRPr>
          </a:p>
        </p:txBody>
      </p:sp>
      <p:grpSp>
        <p:nvGrpSpPr>
          <p:cNvPr id="12" name="组合 11"/>
          <p:cNvGrpSpPr/>
          <p:nvPr/>
        </p:nvGrpSpPr>
        <p:grpSpPr>
          <a:xfrm>
            <a:off x="4288368" y="2127251"/>
            <a:ext cx="2899834" cy="814916"/>
            <a:chOff x="4288636" y="2127431"/>
            <a:chExt cx="2900856" cy="815142"/>
          </a:xfrm>
        </p:grpSpPr>
        <p:sp>
          <p:nvSpPr>
            <p:cNvPr id="4" name="圆角矩形 3"/>
            <p:cNvSpPr/>
            <p:nvPr/>
          </p:nvSpPr>
          <p:spPr>
            <a:xfrm>
              <a:off x="4288636" y="2127431"/>
              <a:ext cx="2900856" cy="815141"/>
            </a:xfrm>
            <a:prstGeom prst="roundRect">
              <a:avLst/>
            </a:prstGeom>
            <a:solidFill>
              <a:srgbClr val="DAE5EF"/>
            </a:solidFill>
            <a:ln w="15875">
              <a:solidFill>
                <a:srgbClr val="92BAE7"/>
              </a:solidFill>
              <a:prstDash val="sysDash"/>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36881" name="Text Box 4"/>
            <p:cNvSpPr txBox="1"/>
            <p:nvPr/>
          </p:nvSpPr>
          <p:spPr>
            <a:xfrm>
              <a:off x="4404411" y="2157567"/>
              <a:ext cx="2717814" cy="7211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latin typeface="楷体" panose="02010609060101010101" pitchFamily="49" charset="-122"/>
                  <a:ea typeface="楷体" panose="02010609060101010101" pitchFamily="49" charset="-122"/>
                </a:rPr>
                <a:t>食物的短缺</a:t>
              </a:r>
            </a:p>
          </p:txBody>
        </p:sp>
      </p:grpSp>
      <p:grpSp>
        <p:nvGrpSpPr>
          <p:cNvPr id="13" name="组合 12"/>
          <p:cNvGrpSpPr/>
          <p:nvPr/>
        </p:nvGrpSpPr>
        <p:grpSpPr>
          <a:xfrm>
            <a:off x="4288368" y="3295651"/>
            <a:ext cx="2899834" cy="817033"/>
            <a:chOff x="4288636" y="3294504"/>
            <a:chExt cx="2900856" cy="815603"/>
          </a:xfrm>
        </p:grpSpPr>
        <p:sp>
          <p:nvSpPr>
            <p:cNvPr id="6" name="圆角矩形 5"/>
            <p:cNvSpPr/>
            <p:nvPr/>
          </p:nvSpPr>
          <p:spPr>
            <a:xfrm>
              <a:off x="4288636" y="3294504"/>
              <a:ext cx="2900856" cy="815603"/>
            </a:xfrm>
            <a:prstGeom prst="roundRect">
              <a:avLst/>
            </a:prstGeom>
            <a:solidFill>
              <a:srgbClr val="DAE5EF"/>
            </a:solidFill>
            <a:ln w="15875">
              <a:solidFill>
                <a:srgbClr val="92BAE7"/>
              </a:solidFill>
              <a:prstDash val="sysDash"/>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36879" name="Text Box 4"/>
            <p:cNvSpPr txBox="1"/>
            <p:nvPr/>
          </p:nvSpPr>
          <p:spPr>
            <a:xfrm>
              <a:off x="4404411" y="3324640"/>
              <a:ext cx="2717814" cy="7209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latin typeface="楷体" panose="02010609060101010101" pitchFamily="49" charset="-122"/>
                  <a:ea typeface="楷体" panose="02010609060101010101" pitchFamily="49" charset="-122"/>
                </a:rPr>
                <a:t>燃料的告罄</a:t>
              </a:r>
            </a:p>
          </p:txBody>
        </p:sp>
      </p:grpSp>
      <p:grpSp>
        <p:nvGrpSpPr>
          <p:cNvPr id="14" name="组合 13"/>
          <p:cNvGrpSpPr/>
          <p:nvPr/>
        </p:nvGrpSpPr>
        <p:grpSpPr>
          <a:xfrm>
            <a:off x="4288368" y="4406900"/>
            <a:ext cx="2899834" cy="814917"/>
            <a:chOff x="4288636" y="4407726"/>
            <a:chExt cx="2900856" cy="815142"/>
          </a:xfrm>
        </p:grpSpPr>
        <p:sp>
          <p:nvSpPr>
            <p:cNvPr id="8" name="圆角矩形 7"/>
            <p:cNvSpPr/>
            <p:nvPr/>
          </p:nvSpPr>
          <p:spPr>
            <a:xfrm>
              <a:off x="4288636" y="4407726"/>
              <a:ext cx="2900856" cy="815143"/>
            </a:xfrm>
            <a:prstGeom prst="roundRect">
              <a:avLst/>
            </a:prstGeom>
            <a:solidFill>
              <a:srgbClr val="DAE5EF"/>
            </a:solidFill>
            <a:ln w="15875">
              <a:solidFill>
                <a:srgbClr val="92BAE7"/>
              </a:solidFill>
              <a:prstDash val="sysDash"/>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36877" name="Text Box 4"/>
            <p:cNvSpPr txBox="1"/>
            <p:nvPr/>
          </p:nvSpPr>
          <p:spPr>
            <a:xfrm>
              <a:off x="4404411" y="4437863"/>
              <a:ext cx="2717814" cy="7211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latin typeface="楷体" panose="02010609060101010101" pitchFamily="49" charset="-122"/>
                  <a:ea typeface="楷体" panose="02010609060101010101" pitchFamily="49" charset="-122"/>
                </a:rPr>
                <a:t>天气的奇寒</a:t>
              </a:r>
            </a:p>
          </p:txBody>
        </p:sp>
      </p:grpSp>
      <p:grpSp>
        <p:nvGrpSpPr>
          <p:cNvPr id="15" name="组合 14"/>
          <p:cNvGrpSpPr/>
          <p:nvPr/>
        </p:nvGrpSpPr>
        <p:grpSpPr>
          <a:xfrm>
            <a:off x="4288368" y="5535085"/>
            <a:ext cx="2899834" cy="814916"/>
            <a:chOff x="4288636" y="5535532"/>
            <a:chExt cx="2900856" cy="815603"/>
          </a:xfrm>
        </p:grpSpPr>
        <p:sp>
          <p:nvSpPr>
            <p:cNvPr id="10" name="圆角矩形 9"/>
            <p:cNvSpPr/>
            <p:nvPr/>
          </p:nvSpPr>
          <p:spPr>
            <a:xfrm>
              <a:off x="4288636" y="5535532"/>
              <a:ext cx="2900856" cy="815603"/>
            </a:xfrm>
            <a:prstGeom prst="roundRect">
              <a:avLst/>
            </a:prstGeom>
            <a:solidFill>
              <a:srgbClr val="DAE5EF"/>
            </a:solidFill>
            <a:ln w="15875">
              <a:solidFill>
                <a:srgbClr val="92BAE7"/>
              </a:solidFill>
              <a:prstDash val="sysDash"/>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36875" name="Text Box 4"/>
            <p:cNvSpPr txBox="1"/>
            <p:nvPr/>
          </p:nvSpPr>
          <p:spPr>
            <a:xfrm>
              <a:off x="4404411" y="5565667"/>
              <a:ext cx="2717814" cy="720967"/>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3733" b="1">
                  <a:latin typeface="楷体" panose="02010609060101010101" pitchFamily="49" charset="-122"/>
                  <a:ea typeface="楷体" panose="02010609060101010101" pitchFamily="49" charset="-122"/>
                </a:rPr>
                <a:t>身体的羸弱</a:t>
              </a:r>
            </a:p>
          </p:txBody>
        </p:sp>
      </p:grpSp>
      <p:sp>
        <p:nvSpPr>
          <p:cNvPr id="5" name="下箭头 4"/>
          <p:cNvSpPr/>
          <p:nvPr/>
        </p:nvSpPr>
        <p:spPr>
          <a:xfrm>
            <a:off x="5666317" y="3003551"/>
            <a:ext cx="169333" cy="266700"/>
          </a:xfrm>
          <a:prstGeom prst="downArrow">
            <a:avLst/>
          </a:prstGeom>
          <a:solidFill>
            <a:srgbClr val="4E5C6C"/>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7" name="下箭头 16"/>
          <p:cNvSpPr/>
          <p:nvPr/>
        </p:nvSpPr>
        <p:spPr>
          <a:xfrm>
            <a:off x="5666317" y="4148667"/>
            <a:ext cx="169333" cy="266700"/>
          </a:xfrm>
          <a:prstGeom prst="downArrow">
            <a:avLst/>
          </a:prstGeom>
          <a:solidFill>
            <a:srgbClr val="4E5C6C"/>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18" name="下箭头 17"/>
          <p:cNvSpPr/>
          <p:nvPr/>
        </p:nvSpPr>
        <p:spPr>
          <a:xfrm>
            <a:off x="5666317" y="5245100"/>
            <a:ext cx="169333" cy="266700"/>
          </a:xfrm>
          <a:prstGeom prst="downArrow">
            <a:avLst/>
          </a:prstGeom>
          <a:solidFill>
            <a:srgbClr val="4E5C6C"/>
          </a:solidFill>
          <a:ln w="15875">
            <a:noFill/>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tx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nodeType="withGroup">
                            <p:stCondLst>
                              <p:cond delay="500"/>
                            </p:stCondLst>
                            <p:childTnLst>
                              <p:par>
                                <p:cTn id="15" presetID="22" presetClass="entr" presetSubtype="1" fill="hold" nodeType="afterEffec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indefinite"/>
                            </p:stCondLst>
                          </p:cTn>
                        </p:par>
                        <p:par>
                          <p:cTn id="20" fill="hold" nodeType="afterGroup">
                            <p:stCondLst>
                              <p:cond delay="0"/>
                            </p:stCondLst>
                            <p:childTnLst>
                              <p:par>
                                <p:cTn id="21" presetID="22" presetClass="entr" presetSubtype="1" fill="hold" grpId="1"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nodeType="withGroup">
                            <p:stCondLst>
                              <p:cond delay="500"/>
                            </p:stCondLst>
                            <p:childTnLst>
                              <p:par>
                                <p:cTn id="25" presetID="22" presetClass="entr" presetSubtype="1" fill="hold" nodeType="afterEffec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par>
                    <p:cTn id="28" fill="hold" nodeType="clickPar">
                      <p:stCondLst>
                        <p:cond delay="indefinite"/>
                      </p:stCondLst>
                      <p:childTnLst>
                        <p:par>
                          <p:cTn id="29" fill="hold" nodeType="withGroup">
                            <p:stCondLst>
                              <p:cond delay="indefinite"/>
                            </p:stCondLst>
                          </p:cTn>
                        </p:par>
                        <p:par>
                          <p:cTn id="30" fill="hold" nodeType="afterGroup">
                            <p:stCondLst>
                              <p:cond delay="0"/>
                            </p:stCondLst>
                            <p:childTnLst>
                              <p:par>
                                <p:cTn id="31" presetID="22" presetClass="entr" presetSubtype="1" fill="hold" grpId="2"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nodeType="withGroup">
                            <p:stCondLst>
                              <p:cond delay="500"/>
                            </p:stCondLst>
                            <p:childTnLst>
                              <p:par>
                                <p:cTn id="35" presetID="22" presetClass="entr" presetSubtype="1" fill="hold" nodeType="afterEffec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1"/>
      <p:bldP spid="18" grpId="2"/>
    </p:bldLst>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7890" name="矩形 1"/>
          <p:cNvSpPr/>
          <p:nvPr/>
        </p:nvSpPr>
        <p:spPr>
          <a:xfrm>
            <a:off x="656167" y="762000"/>
            <a:ext cx="10828867" cy="1818217"/>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有人认为，斯科特一行最后选择“在帐篷里等待死神的来临”是一种懦弱的表现。请结合文中的描写谈谈你的看法。</a:t>
            </a:r>
            <a:endParaRPr lang="en-US" altLang="zh-CN" sz="3200" b="1">
              <a:latin typeface="宋体" panose="02010600030101010101" pitchFamily="2" charset="-122"/>
            </a:endParaRPr>
          </a:p>
        </p:txBody>
      </p:sp>
      <p:sp>
        <p:nvSpPr>
          <p:cNvPr id="3" name="Text Box 4"/>
          <p:cNvSpPr txBox="1"/>
          <p:nvPr/>
        </p:nvSpPr>
        <p:spPr>
          <a:xfrm>
            <a:off x="1062567" y="2889251"/>
            <a:ext cx="10422467" cy="2999316"/>
          </a:xfrm>
          <a:prstGeom prst="rect">
            <a:avLst/>
          </a:prstGeom>
          <a:noFill/>
          <a:ln w="9525">
            <a:noFill/>
          </a:ln>
        </p:spPr>
        <p:txBody>
          <a:bodyPr>
            <a:spAutoFit/>
          </a:bodyPr>
          <a:lstStyle>
            <a:defPPr>
              <a:defRPr lang="zh-CN"/>
            </a:defPPr>
          </a:lstStyle>
          <a:p>
            <a:pPr eaLnBrk="1" hangingPunct="1">
              <a:lnSpc>
                <a:spcPct val="120000"/>
              </a:lnSpc>
              <a:spcBef>
                <a:spcPts val="800"/>
              </a:spcBef>
            </a:pPr>
            <a:r>
              <a:rPr lang="en-US" altLang="zh-CN" sz="3200" b="1">
                <a:solidFill>
                  <a:srgbClr val="4C8FD8"/>
                </a:solidFill>
                <a:latin typeface="楷体" panose="02010609060101010101" pitchFamily="49" charset="-122"/>
                <a:ea typeface="楷体" panose="02010609060101010101" pitchFamily="49" charset="-122"/>
              </a:rPr>
              <a:t>    【</a:t>
            </a:r>
            <a:r>
              <a:rPr lang="zh-CN" altLang="en-US" sz="3200" b="1">
                <a:solidFill>
                  <a:srgbClr val="4C8FD8"/>
                </a:solidFill>
                <a:latin typeface="楷体" panose="02010609060101010101" pitchFamily="49" charset="-122"/>
                <a:ea typeface="楷体" panose="02010609060101010101" pitchFamily="49" charset="-122"/>
              </a:rPr>
              <a:t>示例</a:t>
            </a:r>
            <a:r>
              <a:rPr lang="en-US" altLang="zh-CN" sz="3200" b="1">
                <a:solidFill>
                  <a:srgbClr val="4C8FD8"/>
                </a:solidFill>
                <a:latin typeface="楷体" panose="02010609060101010101" pitchFamily="49" charset="-122"/>
                <a:ea typeface="楷体" panose="02010609060101010101" pitchFamily="49" charset="-122"/>
              </a:rPr>
              <a:t>】</a:t>
            </a:r>
            <a:r>
              <a:rPr lang="zh-CN" altLang="en-US" sz="3200" b="1">
                <a:solidFill>
                  <a:srgbClr val="4C8FD8"/>
                </a:solidFill>
                <a:latin typeface="楷体" panose="02010609060101010101" pitchFamily="49" charset="-122"/>
                <a:ea typeface="楷体" panose="02010609060101010101" pitchFamily="49" charset="-122"/>
              </a:rPr>
              <a:t>这并不是懦弱的表现，因为从当时的实际情况来看，他们的身体和精神状态越来越差，再加上环境恶劣、物资匮乏，已没有任何生还的希望了。他们勇敢地直面死亡，以及临死前的不哀叹，正是其英雄气概的表现。</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8915" name="矩形 1"/>
          <p:cNvSpPr/>
          <p:nvPr/>
        </p:nvSpPr>
        <p:spPr>
          <a:xfrm>
            <a:off x="508000" y="658284"/>
            <a:ext cx="10568518" cy="1226489"/>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茨威格为何不给胜利者阿蒙森作传，却充满激情地为失败者斯科特一行书写这悲壮的一幕？</a:t>
            </a:r>
            <a:endParaRPr lang="en-US" altLang="zh-CN" sz="3200" b="1">
              <a:latin typeface="宋体" panose="02010600030101010101" pitchFamily="2" charset="-122"/>
            </a:endParaRPr>
          </a:p>
        </p:txBody>
      </p:sp>
      <p:sp>
        <p:nvSpPr>
          <p:cNvPr id="3" name="Text Box 4"/>
          <p:cNvSpPr txBox="1"/>
          <p:nvPr/>
        </p:nvSpPr>
        <p:spPr>
          <a:xfrm>
            <a:off x="531284" y="3962400"/>
            <a:ext cx="10439400" cy="1536700"/>
          </a:xfrm>
          <a:prstGeom prst="rect">
            <a:avLst/>
          </a:prstGeom>
          <a:noFill/>
          <a:ln w="9525">
            <a:noFill/>
          </a:ln>
        </p:spPr>
        <p:txBody>
          <a:bodyPr>
            <a:spAutoFit/>
          </a:bodyPr>
          <a:lstStyle>
            <a:defPPr>
              <a:defRPr lang="zh-CN"/>
            </a:defPPr>
          </a:lstStyle>
          <a:p>
            <a:pPr eaLnBrk="1" hangingPunct="1">
              <a:lnSpc>
                <a:spcPct val="120000"/>
              </a:lnSpc>
              <a:spcBef>
                <a:spcPts val="800"/>
              </a:spcBef>
            </a:pPr>
            <a:r>
              <a:rPr lang="zh-CN" altLang="en-US" sz="2667" b="1">
                <a:solidFill>
                  <a:srgbClr val="0033CC"/>
                </a:solidFill>
                <a:latin typeface="楷体" panose="02010609060101010101" pitchFamily="49" charset="-122"/>
                <a:ea typeface="楷体" panose="02010609060101010101" pitchFamily="49" charset="-122"/>
              </a:rPr>
              <a:t>    作为一位伟大的作家，</a:t>
            </a:r>
            <a:r>
              <a:rPr lang="zh-CN" altLang="en-US" sz="2667" b="1">
                <a:solidFill>
                  <a:srgbClr val="FF0000"/>
                </a:solidFill>
                <a:latin typeface="楷体" panose="02010609060101010101" pitchFamily="49" charset="-122"/>
                <a:ea typeface="楷体" panose="02010609060101010101" pitchFamily="49" charset="-122"/>
              </a:rPr>
              <a:t>茨威格关注的不是事业的成功与否，而是历史事件背后给人精神上的震撼和启迪</a:t>
            </a:r>
            <a:r>
              <a:rPr lang="zh-CN" altLang="en-US" sz="2667" b="1">
                <a:solidFill>
                  <a:srgbClr val="0033CC"/>
                </a:solidFill>
                <a:latin typeface="楷体" panose="02010609060101010101" pitchFamily="49" charset="-122"/>
                <a:ea typeface="楷体" panose="02010609060101010101" pitchFamily="49" charset="-122"/>
              </a:rPr>
              <a:t>。按照这个价值标准，茨威格给斯科特作传会更有意义，会给更多人以深刻的思考。</a:t>
            </a:r>
          </a:p>
        </p:txBody>
      </p:sp>
      <p:grpSp>
        <p:nvGrpSpPr>
          <p:cNvPr id="6" name="组合 5">
            <a:extLst>
              <a:ext uri="{FF2B5EF4-FFF2-40B4-BE49-F238E27FC236}">
                <a16:creationId xmlns:a16="http://schemas.microsoft.com/office/drawing/2014/main" id="{79ED47EC-C17D-4FED-89DF-4A5A4F72C03B}"/>
              </a:ext>
            </a:extLst>
          </p:cNvPr>
          <p:cNvGrpSpPr/>
          <p:nvPr/>
        </p:nvGrpSpPr>
        <p:grpSpPr>
          <a:xfrm>
            <a:off x="628651" y="2254251"/>
            <a:ext cx="10217151" cy="1303867"/>
            <a:chOff x="628651" y="2254251"/>
            <a:chExt cx="10217151" cy="1303867"/>
          </a:xfrm>
        </p:grpSpPr>
        <p:sp>
          <p:nvSpPr>
            <p:cNvPr id="4" name="流程图: 过程 3"/>
            <p:cNvSpPr/>
            <p:nvPr/>
          </p:nvSpPr>
          <p:spPr>
            <a:xfrm>
              <a:off x="658284" y="2254251"/>
              <a:ext cx="10187518" cy="1303867"/>
            </a:xfrm>
            <a:prstGeom prst="flowChartProcess">
              <a:avLst/>
            </a:prstGeom>
            <a:solidFill>
              <a:srgbClr val="9EC1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8918" name="矩形 1"/>
            <p:cNvSpPr/>
            <p:nvPr/>
          </p:nvSpPr>
          <p:spPr>
            <a:xfrm>
              <a:off x="628651" y="2341033"/>
              <a:ext cx="10187991" cy="1042593"/>
            </a:xfrm>
            <a:prstGeom prst="rect">
              <a:avLst/>
            </a:prstGeom>
            <a:noFill/>
            <a:ln w="9525">
              <a:noFill/>
            </a:ln>
          </p:spPr>
          <p:txBody>
            <a:bodyPr>
              <a:spAutoFit/>
            </a:bodyPr>
            <a:lstStyle>
              <a:defPPr>
                <a:defRPr lang="zh-CN"/>
              </a:defPPr>
            </a:lstStyle>
            <a:p>
              <a:pPr eaLnBrk="1" hangingPunct="1">
                <a:lnSpc>
                  <a:spcPct val="120000"/>
                </a:lnSpc>
              </a:pPr>
              <a:r>
                <a:rPr lang="zh-CN" altLang="en-US" sz="2667" b="1">
                  <a:solidFill>
                    <a:schemeClr val="bg1"/>
                  </a:solidFill>
                  <a:latin typeface="宋体" panose="02010600030101010101" pitchFamily="2" charset="-122"/>
                </a:rPr>
                <a:t>    一个人虽然在同不可战胜的厄运的搏斗中毁灭了自己，但他的心灵却因此变得无比高尚。所有这些在一切时代都是最伟大的悲剧。</a:t>
              </a:r>
              <a:endParaRPr lang="en-US" altLang="zh-CN" sz="2667" b="1">
                <a:solidFill>
                  <a:schemeClr val="bg1"/>
                </a:solidFill>
                <a:latin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2" name="组合 1">
            <a:extLst>
              <a:ext uri="{FF2B5EF4-FFF2-40B4-BE49-F238E27FC236}">
                <a16:creationId xmlns:a16="http://schemas.microsoft.com/office/drawing/2014/main" id="{278E74A8-B963-4181-BED9-4AABBB761CBE}"/>
              </a:ext>
            </a:extLst>
          </p:cNvPr>
          <p:cNvGrpSpPr/>
          <p:nvPr/>
        </p:nvGrpSpPr>
        <p:grpSpPr>
          <a:xfrm>
            <a:off x="622300" y="778933"/>
            <a:ext cx="10947400" cy="1534584"/>
            <a:chOff x="622300" y="778933"/>
            <a:chExt cx="10947400" cy="1534584"/>
          </a:xfrm>
        </p:grpSpPr>
        <p:pic>
          <p:nvPicPr>
            <p:cNvPr id="4" name="图片 17">
              <a:extLst>
                <a:ext uri="{FF2B5EF4-FFF2-40B4-BE49-F238E27FC236}">
                  <a16:creationId xmlns:a16="http://schemas.microsoft.com/office/drawing/2014/main" id="{EBEA45A0-8B92-4EB5-BAA0-A5F840EA4757}"/>
                </a:ext>
              </a:extLst>
            </p:cNvPr>
            <p:cNvPicPr>
              <a:picLocks noChangeAspect="1"/>
            </p:cNvPicPr>
            <p:nvPr/>
          </p:nvPicPr>
          <p:blipFill>
            <a:blip r:embed="rId2"/>
            <a:stretch>
              <a:fillRect/>
            </a:stretch>
          </p:blipFill>
          <p:spPr>
            <a:xfrm>
              <a:off x="10146373" y="1225550"/>
              <a:ext cx="1087967" cy="1087968"/>
            </a:xfrm>
            <a:prstGeom prst="rect">
              <a:avLst/>
            </a:prstGeom>
            <a:noFill/>
            <a:ln w="9525">
              <a:noFill/>
            </a:ln>
          </p:spPr>
        </p:pic>
        <p:sp>
          <p:nvSpPr>
            <p:cNvPr id="39938" name="矩形 1"/>
            <p:cNvSpPr/>
            <p:nvPr/>
          </p:nvSpPr>
          <p:spPr>
            <a:xfrm>
              <a:off x="622300" y="778933"/>
              <a:ext cx="10947400" cy="1534584"/>
            </a:xfrm>
            <a:prstGeom prst="rect">
              <a:avLst/>
            </a:prstGeom>
            <a:noFill/>
            <a:ln w="9525">
              <a:noFill/>
            </a:ln>
          </p:spPr>
          <p:txBody>
            <a:bodyPr>
              <a:spAutoFit/>
            </a:bodyPr>
            <a:lstStyle>
              <a:defPPr>
                <a:defRPr lang="zh-CN"/>
              </a:defPPr>
            </a:lstStyle>
            <a:p>
              <a:pPr eaLnBrk="1" hangingPunct="1">
                <a:lnSpc>
                  <a:spcPct val="120000"/>
                </a:lnSpc>
              </a:pPr>
              <a:r>
                <a:rPr lang="zh-CN" altLang="en-US" sz="2667" b="1">
                  <a:latin typeface="宋体" panose="02010600030101010101" pitchFamily="2" charset="-122"/>
                </a:rPr>
                <a:t>    </a:t>
              </a:r>
              <a:r>
                <a:rPr lang="zh-CN" altLang="en-US" sz="2667" b="1">
                  <a:solidFill>
                    <a:srgbClr val="FF0000"/>
                  </a:solidFill>
                  <a:latin typeface="宋体" panose="02010600030101010101" pitchFamily="2" charset="-122"/>
                </a:rPr>
                <a:t>（赤峰中考）</a:t>
              </a:r>
              <a:r>
                <a:rPr lang="zh-CN" altLang="en-US" sz="2667" b="1">
                  <a:latin typeface="宋体" panose="02010600030101010101" pitchFamily="2" charset="-122"/>
                </a:rPr>
                <a:t>从字里行间可以看出茨威格是倾注了他的全部感情来写这场悲剧的，对英雄的赞叹溢于言表。那么，你认为斯科特一行人的科学探险有什么积极意义呢？</a:t>
              </a:r>
              <a:endParaRPr lang="en-US" altLang="zh-CN" sz="2667" b="1">
                <a:latin typeface="宋体" panose="02010600030101010101" pitchFamily="2" charset="-122"/>
              </a:endParaRPr>
            </a:p>
          </p:txBody>
        </p:sp>
      </p:grpSp>
      <p:sp>
        <p:nvSpPr>
          <p:cNvPr id="3" name="Text Box 4"/>
          <p:cNvSpPr txBox="1">
            <a:spLocks noChangeArrowheads="1"/>
          </p:cNvSpPr>
          <p:nvPr/>
        </p:nvSpPr>
        <p:spPr bwMode="auto">
          <a:xfrm>
            <a:off x="622300" y="2762250"/>
            <a:ext cx="10947400" cy="3012018"/>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200" rtl="0" eaLnBrk="1" fontAlgn="base" latinLnBrk="0" hangingPunct="1">
              <a:lnSpc>
                <a:spcPct val="120000"/>
              </a:lnSpc>
              <a:spcBef>
                <a:spcPct val="0"/>
              </a:spcBef>
              <a:spcAft>
                <a:spcPct val="0"/>
              </a:spcAft>
              <a:buClrTx/>
              <a:buSzTx/>
              <a:buFontTx/>
              <a:buNone/>
              <a:defRPr/>
            </a:pPr>
            <a:r>
              <a:rPr kumimoji="0" lang="en-US" altLang="zh-CN"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a:t>
            </a:r>
            <a:r>
              <a:rPr kumimoji="0" lang="zh-CN" altLang="en-US"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示例</a:t>
            </a:r>
            <a:r>
              <a:rPr kumimoji="0" lang="en-US" altLang="zh-CN"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a:t>
            </a:r>
          </a:p>
          <a:p>
            <a:pPr marL="609600" marR="0" lvl="0" indent="-609600" algn="l" defTabSz="1219200" rtl="0" eaLnBrk="1" fontAlgn="base" latinLnBrk="0" hangingPunct="1">
              <a:lnSpc>
                <a:spcPct val="120000"/>
              </a:lnSpc>
              <a:spcBef>
                <a:spcPct val="0"/>
              </a:spcBef>
              <a:spcAft>
                <a:spcPct val="0"/>
              </a:spcAft>
              <a:buClrTx/>
              <a:buSzTx/>
              <a:buFont typeface="+mj-ea"/>
              <a:buAutoNum type="circleNumDbPlain"/>
              <a:defRPr/>
            </a:pPr>
            <a:r>
              <a:rPr kumimoji="0" lang="zh-CN" altLang="en-US"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斯科特和队友们的探险，帮助人类认识了自然，开拓了人类的生存空间。</a:t>
            </a:r>
            <a:endParaRPr kumimoji="0" lang="en-US" altLang="zh-CN"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endParaRPr>
          </a:p>
          <a:p>
            <a:pPr marL="609600" marR="0" lvl="0" indent="-609600" algn="l" defTabSz="1219200" rtl="0" eaLnBrk="1" fontAlgn="base" latinLnBrk="0" hangingPunct="1">
              <a:lnSpc>
                <a:spcPct val="120000"/>
              </a:lnSpc>
              <a:spcBef>
                <a:spcPct val="0"/>
              </a:spcBef>
              <a:spcAft>
                <a:spcPct val="0"/>
              </a:spcAft>
              <a:buClrTx/>
              <a:buSzTx/>
              <a:buFont typeface="+mj-ea"/>
              <a:buAutoNum type="circleNumDbPlain"/>
              <a:defRPr/>
            </a:pPr>
            <a:r>
              <a:rPr kumimoji="0" lang="zh-CN" altLang="en-US"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他们挑战自我，实现了生命的价值。</a:t>
            </a:r>
            <a:endParaRPr kumimoji="0" lang="en-US" altLang="zh-CN"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endParaRPr>
          </a:p>
          <a:p>
            <a:pPr marL="609600" lvl="0" indent="-609600" eaLnBrk="1" hangingPunct="1">
              <a:lnSpc>
                <a:spcPct val="120000"/>
              </a:lnSpc>
              <a:spcBef>
                <a:spcPct val="0"/>
              </a:spcBef>
              <a:buFont typeface="+mj-ea"/>
              <a:buAutoNum type="circleNumDbPlain"/>
              <a:defRPr/>
            </a:pPr>
            <a:r>
              <a:rPr lang="zh-CN" altLang="en-US" sz="2667" b="1">
                <a:solidFill>
                  <a:srgbClr val="4E5C6C"/>
                </a:solidFill>
                <a:latin typeface="楷体" panose="02010609060101010101" pitchFamily="49" charset="-122"/>
                <a:ea typeface="楷体" panose="02010609060101010101" pitchFamily="49" charset="-122"/>
              </a:rPr>
              <a:t>他们所表现</a:t>
            </a:r>
            <a:r>
              <a:rPr kumimoji="0" lang="zh-CN" altLang="en-US" sz="2667" b="1" i="0" u="none" strike="noStrike" kern="1200" cap="none" spc="0" normalizeH="0" baseline="0" noProof="0">
                <a:ln>
                  <a:noFill/>
                </a:ln>
                <a:solidFill>
                  <a:srgbClr val="4E5C6C"/>
                </a:solidFill>
                <a:effectLst/>
                <a:uLnTx/>
                <a:uFillTx/>
                <a:latin typeface="楷体" panose="02010609060101010101" pitchFamily="49" charset="-122"/>
                <a:ea typeface="楷体" panose="02010609060101010101" pitchFamily="49" charset="-122"/>
                <a:cs typeface="+mn-cs"/>
              </a:rPr>
              <a:t>出来的对科学探险的执着精神、超人的信心和勇气、不怕困难的决心，给了后人以精神的鼓舞。</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indefinite"/>
                            </p:stCondLst>
                          </p:cTn>
                        </p:par>
                        <p:par>
                          <p:cTn id="16" fill="hold" nodeType="after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indefinite"/>
                            </p:stCondLst>
                          </p:cTn>
                        </p:par>
                        <p:par>
                          <p:cTn id="22" fill="hold" nodeType="afterGroup">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heckerboard(across)">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6866" name="矩形 1"/>
          <p:cNvSpPr/>
          <p:nvPr/>
        </p:nvSpPr>
        <p:spPr>
          <a:xfrm>
            <a:off x="681567" y="2474384"/>
            <a:ext cx="10828867" cy="713316"/>
          </a:xfrm>
          <a:prstGeom prst="rect">
            <a:avLst/>
          </a:prstGeom>
          <a:noFill/>
          <a:ln w="9525">
            <a:noFill/>
          </a:ln>
        </p:spPr>
        <p:txBody>
          <a:bodyPr>
            <a:spAutoFit/>
          </a:bodyPr>
          <a:lstStyle>
            <a:defPPr>
              <a:defRPr lang="zh-CN"/>
            </a:defPPr>
          </a:lstStyle>
          <a:p>
            <a:pPr marL="609600" indent="-609600" eaLnBrk="1" hangingPunct="1">
              <a:lnSpc>
                <a:spcPct val="120000"/>
              </a:lnSpc>
              <a:buFont typeface="Wingdings" panose="05000000000000000000" pitchFamily="2" charset="2"/>
              <a:buChar char="p"/>
            </a:pPr>
            <a:r>
              <a:rPr lang="zh-CN" altLang="en-US" sz="3200" b="1">
                <a:latin typeface="宋体" panose="02010600030101010101" pitchFamily="2" charset="-122"/>
              </a:rPr>
              <a:t>如何理解这两句话？这一段在全文中起什么作用？</a:t>
            </a:r>
            <a:endParaRPr lang="en-US" altLang="zh-CN" sz="3200" b="1">
              <a:latin typeface="宋体" panose="02010600030101010101" pitchFamily="2" charset="-122"/>
            </a:endParaRPr>
          </a:p>
        </p:txBody>
      </p:sp>
      <p:sp>
        <p:nvSpPr>
          <p:cNvPr id="3" name="Text Box 4"/>
          <p:cNvSpPr txBox="1"/>
          <p:nvPr/>
        </p:nvSpPr>
        <p:spPr>
          <a:xfrm>
            <a:off x="681567" y="3187700"/>
            <a:ext cx="10210800" cy="2438400"/>
          </a:xfrm>
          <a:prstGeom prst="rect">
            <a:avLst/>
          </a:prstGeom>
          <a:noFill/>
          <a:ln w="9525">
            <a:noFill/>
          </a:ln>
        </p:spPr>
        <p:txBody>
          <a:bodyPr>
            <a:spAutoFit/>
          </a:bodyPr>
          <a:lstStyle>
            <a:defPPr>
              <a:defRPr lang="zh-CN"/>
            </a:defPPr>
          </a:lstStyle>
          <a:p>
            <a:pPr eaLnBrk="1" hangingPunct="1">
              <a:lnSpc>
                <a:spcPct val="200000"/>
              </a:lnSpc>
              <a:spcBef>
                <a:spcPts val="800"/>
              </a:spcBef>
            </a:pPr>
            <a:r>
              <a:rPr lang="zh-CN" altLang="en-US" sz="2667" b="1">
                <a:solidFill>
                  <a:srgbClr val="0033CC"/>
                </a:solidFill>
                <a:latin typeface="楷体" panose="02010609060101010101" pitchFamily="49" charset="-122"/>
                <a:ea typeface="楷体" panose="02010609060101010101" pitchFamily="49" charset="-122"/>
              </a:rPr>
              <a:t>    文章以议论结尾，表达了作者对斯科特一行崇高的赞誉，他们在与大自然的搏斗中虽然失败了，但是他们的心灵经受住了考验，变得无比高尚。这段话是全文的主旨句，起点题的作用</a:t>
            </a:r>
          </a:p>
        </p:txBody>
      </p:sp>
      <p:sp>
        <p:nvSpPr>
          <p:cNvPr id="40964" name="矩形 1"/>
          <p:cNvSpPr/>
          <p:nvPr/>
        </p:nvSpPr>
        <p:spPr>
          <a:xfrm>
            <a:off x="656167" y="878417"/>
            <a:ext cx="10828867" cy="1043516"/>
          </a:xfrm>
          <a:prstGeom prst="rect">
            <a:avLst/>
          </a:prstGeom>
          <a:noFill/>
          <a:ln w="9525">
            <a:noFill/>
          </a:ln>
        </p:spPr>
        <p:txBody>
          <a:bodyPr>
            <a:spAutoFit/>
          </a:bodyPr>
          <a:lstStyle>
            <a:defPPr>
              <a:defRPr lang="zh-CN"/>
            </a:defPPr>
          </a:lstStyle>
          <a:p>
            <a:pPr eaLnBrk="1" hangingPunct="1">
              <a:lnSpc>
                <a:spcPct val="120000"/>
              </a:lnSpc>
            </a:pPr>
            <a:r>
              <a:rPr lang="zh-CN" altLang="en-US" sz="2667" b="1">
                <a:solidFill>
                  <a:srgbClr val="4E5C6C"/>
                </a:solidFill>
                <a:latin typeface="宋体" panose="02010600030101010101" pitchFamily="2" charset="-122"/>
              </a:rPr>
              <a:t>    一个人虽然在同不可战胜的厄运的搏斗中毁灭了自己，但他的心灵却因此变得无比高尚。所有这些在一切时代都是最伟大的悲剧。</a:t>
            </a:r>
            <a:endParaRPr lang="en-US" altLang="zh-CN" sz="2667" b="1">
              <a:solidFill>
                <a:srgbClr val="4E5C6C"/>
              </a:solidFill>
              <a:latin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fade">
                                      <p:cBhvr>
                                        <p:cTn id="7" dur="500"/>
                                        <p:tgtEl>
                                          <p:spTgt spid="36866"/>
                                        </p:tgtEl>
                                      </p:cBhvr>
                                    </p:animEffect>
                                  </p:childTnLst>
                                </p:cTn>
                              </p:par>
                            </p:childTnLst>
                          </p:cTn>
                        </p:par>
                      </p:childTnLst>
                    </p:cTn>
                  </p:par>
                  <p:par>
                    <p:cTn id="8" fill="hold" nodeType="clickPar">
                      <p:stCondLst>
                        <p:cond delay="indefinite"/>
                      </p:stCondLst>
                      <p:childTnLst>
                        <p:par>
                          <p:cTn id="9" fill="hold" nodeType="withGroup">
                            <p:stCondLst>
                              <p:cond delay="indefinite"/>
                            </p:stCondLst>
                          </p:cTn>
                        </p:par>
                        <p:par>
                          <p:cTn id="10" fill="hold" nodeType="afterGroup">
                            <p:stCondLst>
                              <p:cond delay="0"/>
                            </p:stCondLst>
                            <p:childTnLst>
                              <p:par>
                                <p:cTn id="11" presetID="5" presetClass="entr" presetSubtype="1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 grpId="1" build="p"/>
    </p:bldLst>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1986" name="Text Box 3"/>
          <p:cNvSpPr txBox="1"/>
          <p:nvPr/>
        </p:nvSpPr>
        <p:spPr>
          <a:xfrm>
            <a:off x="419100" y="1210733"/>
            <a:ext cx="10953752" cy="1646767"/>
          </a:xfrm>
          <a:prstGeom prst="rect">
            <a:avLst/>
          </a:prstGeom>
          <a:noFill/>
          <a:ln w="9525">
            <a:noFill/>
          </a:ln>
        </p:spPr>
        <p:txBody>
          <a:bodyPr>
            <a:spAutoFit/>
          </a:bodyPr>
          <a:lstStyle>
            <a:defPPr>
              <a:defRPr lang="zh-CN"/>
            </a:defPPr>
          </a:lstStyle>
          <a:p>
            <a:pPr eaLnBrk="1" hangingPunct="1">
              <a:lnSpc>
                <a:spcPct val="130000"/>
              </a:lnSpc>
            </a:pPr>
            <a:r>
              <a:rPr lang="zh-CN" altLang="en-US" sz="2667" b="1">
                <a:latin typeface="宋体" panose="02010600030101010101" pitchFamily="2" charset="-122"/>
              </a:rPr>
              <a:t>    这篇传记是作者根据斯科特遗留下来的底片、书信和遗书等资料，发挥想象而写成的。结合课文谈谈你对传记文学特点的理解，并思考想象这种写法对我们的写作有什么启示。</a:t>
            </a:r>
          </a:p>
        </p:txBody>
      </p:sp>
      <p:sp>
        <p:nvSpPr>
          <p:cNvPr id="4" name="Text Box 5"/>
          <p:cNvSpPr txBox="1"/>
          <p:nvPr/>
        </p:nvSpPr>
        <p:spPr>
          <a:xfrm>
            <a:off x="419100" y="3111500"/>
            <a:ext cx="11296652" cy="1043517"/>
          </a:xfrm>
          <a:prstGeom prst="rect">
            <a:avLst/>
          </a:prstGeom>
          <a:noFill/>
          <a:ln w="9525">
            <a:noFill/>
          </a:ln>
        </p:spPr>
        <p:txBody>
          <a:bodyPr>
            <a:spAutoFit/>
          </a:bodyPr>
          <a:lstStyle>
            <a:defPPr>
              <a:defRPr lang="zh-CN"/>
            </a:defPPr>
          </a:lstStyle>
          <a:p>
            <a:pPr eaLnBrk="1" latinLnBrk="1" hangingPunct="1">
              <a:lnSpc>
                <a:spcPct val="120000"/>
              </a:lnSpc>
              <a:spcBef>
                <a:spcPts val="1600"/>
              </a:spcBef>
            </a:pPr>
            <a:r>
              <a:rPr lang="zh-CN" altLang="en-US" sz="2667" b="1">
                <a:solidFill>
                  <a:srgbClr val="0033CC"/>
                </a:solidFill>
                <a:latin typeface="楷体" panose="02010609060101010101" pitchFamily="49" charset="-122"/>
                <a:ea typeface="楷体" panose="02010609060101010101" pitchFamily="49" charset="-122"/>
              </a:rPr>
              <a:t>    理解：本文是一篇人物传记，属于文学性传记，它的</a:t>
            </a:r>
            <a:r>
              <a:rPr lang="zh-CN" altLang="en-US" sz="2667" b="1">
                <a:solidFill>
                  <a:srgbClr val="FF0000"/>
                </a:solidFill>
                <a:latin typeface="楷体" panose="02010609060101010101" pitchFamily="49" charset="-122"/>
                <a:ea typeface="楷体" panose="02010609060101010101" pitchFamily="49" charset="-122"/>
              </a:rPr>
              <a:t>表现手法接近于小说，不过人物和情节必须符合真实性原则</a:t>
            </a:r>
            <a:r>
              <a:rPr lang="zh-CN" altLang="en-US" sz="2667" b="1">
                <a:solidFill>
                  <a:srgbClr val="0033CC"/>
                </a:solidFill>
                <a:latin typeface="楷体" panose="02010609060101010101" pitchFamily="49" charset="-122"/>
                <a:ea typeface="楷体" panose="02010609060101010101" pitchFamily="49" charset="-122"/>
              </a:rPr>
              <a:t>。</a:t>
            </a:r>
          </a:p>
        </p:txBody>
      </p:sp>
      <p:sp>
        <p:nvSpPr>
          <p:cNvPr id="6" name="Text Box 5"/>
          <p:cNvSpPr txBox="1"/>
          <p:nvPr/>
        </p:nvSpPr>
        <p:spPr>
          <a:xfrm>
            <a:off x="446617" y="4406900"/>
            <a:ext cx="11298767" cy="1536700"/>
          </a:xfrm>
          <a:prstGeom prst="rect">
            <a:avLst/>
          </a:prstGeom>
          <a:noFill/>
          <a:ln w="9525">
            <a:noFill/>
          </a:ln>
        </p:spPr>
        <p:txBody>
          <a:bodyPr>
            <a:spAutoFit/>
          </a:bodyPr>
          <a:lstStyle>
            <a:defPPr>
              <a:defRPr lang="zh-CN"/>
            </a:defPPr>
          </a:lstStyle>
          <a:p>
            <a:pPr marL="457200" indent="-457200" eaLnBrk="1" latinLnBrk="1" hangingPunct="1">
              <a:lnSpc>
                <a:spcPct val="120000"/>
              </a:lnSpc>
              <a:buFont typeface="Arial" panose="020b0604020202020204" pitchFamily="34" charset="0"/>
              <a:buChar char="•"/>
            </a:pPr>
            <a:r>
              <a:rPr lang="zh-CN" altLang="en-US" sz="2667" b="1">
                <a:solidFill>
                  <a:srgbClr val="0033CC"/>
                </a:solidFill>
                <a:latin typeface="楷体" panose="02010609060101010101" pitchFamily="49" charset="-122"/>
                <a:ea typeface="楷体" panose="02010609060101010101" pitchFamily="49" charset="-122"/>
              </a:rPr>
              <a:t>参考了大量的原始文件资料，力求真实、细致地再现当时的情况。</a:t>
            </a:r>
            <a:endParaRPr lang="en-US" altLang="zh-CN" sz="2667" b="1">
              <a:solidFill>
                <a:srgbClr val="0033CC"/>
              </a:solidFill>
              <a:latin typeface="楷体" panose="02010609060101010101" pitchFamily="49" charset="-122"/>
              <a:ea typeface="楷体" panose="02010609060101010101" pitchFamily="49" charset="-122"/>
            </a:endParaRPr>
          </a:p>
          <a:p>
            <a:pPr marL="457200" indent="-457200" eaLnBrk="1" latinLnBrk="1" hangingPunct="1">
              <a:lnSpc>
                <a:spcPct val="120000"/>
              </a:lnSpc>
              <a:buFont typeface="Arial" panose="020b0604020202020204" pitchFamily="34" charset="0"/>
              <a:buChar char="•"/>
            </a:pPr>
            <a:r>
              <a:rPr lang="zh-CN" altLang="en-US" sz="2667" b="1">
                <a:solidFill>
                  <a:srgbClr val="0033CC"/>
                </a:solidFill>
                <a:latin typeface="楷体" panose="02010609060101010101" pitchFamily="49" charset="-122"/>
                <a:ea typeface="楷体" panose="02010609060101010101" pitchFamily="49" charset="-122"/>
              </a:rPr>
              <a:t>通过自己的理解和想象还原事件环节和细节，这是一种艺术上的真实。作者的想象符合人物的性格特点，也符合当时的实际情况。</a:t>
            </a:r>
          </a:p>
        </p:txBody>
      </p:sp>
      <p:grpSp>
        <p:nvGrpSpPr>
          <p:cNvPr id="41989" name="组合 6"/>
          <p:cNvGrpSpPr/>
          <p:nvPr/>
        </p:nvGrpSpPr>
        <p:grpSpPr>
          <a:xfrm>
            <a:off x="80435" y="266700"/>
            <a:ext cx="3210983" cy="814918"/>
            <a:chOff x="6757439" y="2105903"/>
            <a:chExt cx="2451950" cy="654102"/>
          </a:xfrm>
        </p:grpSpPr>
        <p:sp>
          <p:nvSpPr>
            <p:cNvPr id="8"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9"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1990" name="文本框 9"/>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深入探究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indefinite"/>
                            </p:stCondLst>
                          </p:cTn>
                        </p:par>
                        <p:par>
                          <p:cTn id="12" fill="hold" nodeType="afterGroup">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1"/>
    </p:bldLst>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ext Box 5"/>
          <p:cNvSpPr txBox="1">
            <a:spLocks noChangeArrowheads="1"/>
          </p:cNvSpPr>
          <p:nvPr/>
        </p:nvSpPr>
        <p:spPr bwMode="auto">
          <a:xfrm>
            <a:off x="825500" y="1407584"/>
            <a:ext cx="10651067" cy="4260851"/>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latinLnBrk="1" hangingPunct="1">
              <a:lnSpc>
                <a:spcPct val="120000"/>
              </a:lnSpc>
              <a:spcBef>
                <a:spcPts val="1600"/>
              </a:spcBef>
              <a:defRPr/>
            </a:pPr>
            <a:r>
              <a:rPr lang="zh-CN" altLang="en-US" sz="3200" b="1">
                <a:latin typeface="楷体" panose="02010609060101010101" pitchFamily="49" charset="-122"/>
                <a:ea typeface="楷体" panose="02010609060101010101" pitchFamily="49" charset="-122"/>
              </a:rPr>
              <a:t>    启示：</a:t>
            </a:r>
            <a:r>
              <a:rPr lang="zh-CN" altLang="en-US" sz="3200" b="1">
                <a:solidFill>
                  <a:srgbClr val="FF0000"/>
                </a:solidFill>
                <a:latin typeface="楷体" panose="02010609060101010101" pitchFamily="49" charset="-122"/>
                <a:ea typeface="楷体" panose="02010609060101010101" pitchFamily="49" charset="-122"/>
              </a:rPr>
              <a:t>想象力是写作中的重要能力。</a:t>
            </a:r>
            <a:r>
              <a:rPr lang="zh-CN" altLang="en-US" sz="3200" b="1">
                <a:latin typeface="楷体" panose="02010609060101010101" pitchFamily="49" charset="-122"/>
                <a:ea typeface="楷体" panose="02010609060101010101" pitchFamily="49" charset="-122"/>
              </a:rPr>
              <a:t>想象离不开“经验”。这“经验”于茨威格，就是他对斯科特的理解，对原始材料的思考；这“经验”于我们，就是对生活的仔细观察和深刻思考。但是我们又不能局限于“经验”，唯有超越，才有想象。茨威格超越了现实，用文字把我们带到了南极的茫茫冰原，亲历争夺南极点的斗争。我们在写作中也要超越经验，让文字插上想象的翅膀。</a:t>
            </a:r>
            <a:endParaRPr kumimoji="0" lang="zh-CN" altLang="en-US" sz="3200" b="1"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42" presetClass="entr" presetSubtype="0" fill="hold" grpId="0" nodeType="afterEffect">
                                  <p:stCondLst>
                                    <p:cond delay="0"/>
                                  </p:stCondLst>
                                  <p:childTnLst>
                                    <p:set>
                                      <p:cBhvr>
                                        <p:cTn id="7" dur="1" fill="hold">
                                          <p:stCondLst>
                                            <p:cond delay="0"/>
                                          </p:stCondLst>
                                        </p:cTn>
                                        <p:tgtEl>
                                          <p:spTgt spid="2"/>
                                        </p:tgtEl>
                                        <p:attrNameLst>
                                          <p:attrName>style.visibility</p:attrName>
                                        </p:attrNameLst>
                                      </p:cBhvr>
                                      <p:to>
                                        <p:strVal val="visible"/>
                                      </p:to>
                                    </p:set>
                                    <p:animEffect transition="in" filter="fade">
                                      <p:cBhvr>
                                        <p:cTn id="8" dur="1000"/>
                                        <p:tgtEl>
                                          <p:spTgt spid="2"/>
                                        </p:tgtEl>
                                      </p:cBhvr>
                                    </p:animEffect>
                                    <p:anim calcmode="lin" valueType="num">
                                      <p:cBhvr>
                                        <p:cTn id="9" dur="1000" fill="hold"/>
                                        <p:tgtEl>
                                          <p:spTgt spid="2"/>
                                        </p:tgtEl>
                                        <p:attrNameLst>
                                          <p:attrName>ppt_x</p:attrName>
                                        </p:attrNameLst>
                                      </p:cBhvr>
                                      <p:tavLst>
                                        <p:tav tm="0">
                                          <p:val>
                                            <p:strVal val="#ppt_x"/>
                                          </p:val>
                                        </p:tav>
                                        <p:tav tm="100000">
                                          <p:val>
                                            <p:strVal val="#ppt_x"/>
                                          </p:val>
                                        </p:tav>
                                      </p:tavLst>
                                    </p:anim>
                                    <p:anim calcmode="lin" valueType="num">
                                      <p:cBhvr>
                                        <p:cTn id="1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图片 3">
            <a:extLst>
              <a:ext uri="{FF2B5EF4-FFF2-40B4-BE49-F238E27FC236}">
                <a16:creationId xmlns:a16="http://schemas.microsoft.com/office/drawing/2014/main" id="{F73D5616-0683-4E13-8BF0-1F768E8C4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982" y="4408010"/>
            <a:ext cx="10076033" cy="1737643"/>
          </a:xfrm>
          <a:prstGeom prst="rect">
            <a:avLst/>
          </a:prstGeom>
        </p:spPr>
      </p:pic>
      <p:sp>
        <p:nvSpPr>
          <p:cNvPr id="121" name="Text Box 5"/>
          <p:cNvSpPr txBox="1"/>
          <p:nvPr/>
        </p:nvSpPr>
        <p:spPr>
          <a:xfrm>
            <a:off x="4024840" y="738571"/>
            <a:ext cx="4142318" cy="757131"/>
          </a:xfrm>
          <a:prstGeom prst="rect">
            <a:avLst/>
          </a:prstGeom>
          <a:noFill/>
          <a:ln w="9525">
            <a:noFill/>
          </a:ln>
        </p:spPr>
        <p:txBody>
          <a:bodyPr vert="horz" wrap="square">
            <a:spAutoFit/>
          </a:bodyPr>
          <a:lstStyle>
            <a:defPPr>
              <a:defRPr lang="zh-CN"/>
            </a:defPPr>
          </a:lstStyle>
          <a:p>
            <a:pPr algn="ctr" eaLnBrk="1" hangingPunct="1">
              <a:lnSpc>
                <a:spcPct val="110000"/>
              </a:lnSpc>
              <a:spcBef>
                <a:spcPct val="50000"/>
              </a:spcBef>
            </a:pPr>
            <a:r>
              <a:rPr lang="zh-CN" altLang="en-US" sz="4267" b="1">
                <a:latin typeface="楷体" panose="02010609060101010101" pitchFamily="49" charset="-122"/>
                <a:ea typeface="楷体" panose="02010609060101010101" pitchFamily="49" charset="-122"/>
              </a:rPr>
              <a:t>伟大的悲剧</a:t>
            </a:r>
          </a:p>
        </p:txBody>
      </p:sp>
      <p:sp>
        <p:nvSpPr>
          <p:cNvPr id="122" name="Text Box 5"/>
          <p:cNvSpPr txBox="1"/>
          <p:nvPr/>
        </p:nvSpPr>
        <p:spPr>
          <a:xfrm>
            <a:off x="7495361" y="1525414"/>
            <a:ext cx="4142318" cy="2408352"/>
          </a:xfrm>
          <a:prstGeom prst="rect">
            <a:avLst/>
          </a:prstGeom>
          <a:noFill/>
          <a:ln w="9525">
            <a:noFill/>
          </a:ln>
        </p:spPr>
        <p:txBody>
          <a:bodyPr>
            <a:spAutoFit/>
          </a:bodyPr>
          <a:lstStyle>
            <a:defPPr>
              <a:defRPr lang="zh-CN"/>
            </a:defPPr>
          </a:lstStyle>
          <a:p>
            <a:pPr eaLnBrk="1" hangingPunct="1">
              <a:lnSpc>
                <a:spcPct val="120000"/>
              </a:lnSpc>
              <a:spcBef>
                <a:spcPct val="0"/>
              </a:spcBef>
            </a:pPr>
            <a:r>
              <a:rPr lang="zh-CN" altLang="en-US" sz="3200" b="1">
                <a:latin typeface="楷体" panose="02010609060101010101" pitchFamily="49" charset="-122"/>
                <a:ea typeface="楷体" panose="02010609060101010101" pitchFamily="49" charset="-122"/>
              </a:rPr>
              <a:t>晚到南极，绝望而归</a:t>
            </a:r>
            <a:endParaRPr lang="en-US" altLang="zh-CN" sz="3200" b="1">
              <a:latin typeface="楷体" panose="02010609060101010101" pitchFamily="49" charset="-122"/>
              <a:ea typeface="楷体" panose="02010609060101010101" pitchFamily="49" charset="-122"/>
            </a:endParaRPr>
          </a:p>
          <a:p>
            <a:pPr eaLnBrk="1" hangingPunct="1">
              <a:lnSpc>
                <a:spcPct val="120000"/>
              </a:lnSpc>
              <a:spcBef>
                <a:spcPct val="0"/>
              </a:spcBef>
            </a:pPr>
            <a:r>
              <a:rPr lang="zh-CN" altLang="en-US" sz="3200" b="1">
                <a:latin typeface="楷体" panose="02010609060101010101" pitchFamily="49" charset="-122"/>
                <a:ea typeface="楷体" panose="02010609060101010101" pitchFamily="49" charset="-122"/>
              </a:rPr>
              <a:t>归途艰难，走向死亡</a:t>
            </a:r>
            <a:endParaRPr lang="en-US" altLang="zh-CN" sz="3200" b="1">
              <a:latin typeface="楷体" panose="02010609060101010101" pitchFamily="49" charset="-122"/>
              <a:ea typeface="楷体" panose="02010609060101010101" pitchFamily="49" charset="-122"/>
            </a:endParaRPr>
          </a:p>
          <a:p>
            <a:pPr eaLnBrk="1" hangingPunct="1">
              <a:lnSpc>
                <a:spcPct val="120000"/>
              </a:lnSpc>
              <a:spcBef>
                <a:spcPct val="0"/>
              </a:spcBef>
            </a:pPr>
            <a:r>
              <a:rPr lang="zh-CN" altLang="en-US" sz="3200" b="1">
                <a:latin typeface="楷体" panose="02010609060101010101" pitchFamily="49" charset="-122"/>
                <a:ea typeface="楷体" panose="02010609060101010101" pitchFamily="49" charset="-122"/>
              </a:rPr>
              <a:t>临终遗言，情系亲朋</a:t>
            </a:r>
            <a:endParaRPr lang="en-US" altLang="zh-CN" sz="3200" b="1">
              <a:latin typeface="楷体" panose="02010609060101010101" pitchFamily="49" charset="-122"/>
              <a:ea typeface="楷体" panose="02010609060101010101" pitchFamily="49" charset="-122"/>
            </a:endParaRPr>
          </a:p>
          <a:p>
            <a:pPr eaLnBrk="1" hangingPunct="1">
              <a:lnSpc>
                <a:spcPct val="120000"/>
              </a:lnSpc>
              <a:spcBef>
                <a:spcPct val="0"/>
              </a:spcBef>
            </a:pPr>
            <a:r>
              <a:rPr lang="zh-CN" altLang="en-US" sz="3200" b="1">
                <a:latin typeface="楷体" panose="02010609060101010101" pitchFamily="49" charset="-122"/>
                <a:ea typeface="楷体" panose="02010609060101010101" pitchFamily="49" charset="-122"/>
              </a:rPr>
              <a:t>魂留南极，世人敬仰</a:t>
            </a:r>
          </a:p>
        </p:txBody>
      </p:sp>
      <p:sp>
        <p:nvSpPr>
          <p:cNvPr id="16" name="Text Box 5"/>
          <p:cNvSpPr txBox="1"/>
          <p:nvPr/>
        </p:nvSpPr>
        <p:spPr>
          <a:xfrm>
            <a:off x="1868483" y="4702373"/>
            <a:ext cx="1231436" cy="615553"/>
          </a:xfrm>
          <a:prstGeom prst="rect">
            <a:avLst/>
          </a:prstGeom>
          <a:solidFill>
            <a:schemeClr val="accent5">
              <a:lumMod val="20000"/>
              <a:lumOff val="80000"/>
            </a:schemeClr>
          </a:solidFill>
          <a:ln w="9525">
            <a:noFill/>
          </a:ln>
        </p:spPr>
        <p:txBody>
          <a:bodyPr wrap="square">
            <a:spAutoFit/>
          </a:bodyPr>
          <a:lstStyle>
            <a:defPPr>
              <a:defRPr lang="zh-CN"/>
            </a:defPPr>
          </a:lstStyle>
          <a:p>
            <a:pPr algn="ctr" eaLnBrk="1" hangingPunct="1">
              <a:spcBef>
                <a:spcPct val="0"/>
              </a:spcBef>
            </a:pPr>
            <a:r>
              <a:rPr lang="zh-CN" altLang="en-US" sz="3200" b="1">
                <a:latin typeface="楷体" panose="02010609060101010101" pitchFamily="49" charset="-122"/>
                <a:ea typeface="楷体" panose="02010609060101010101" pitchFamily="49" charset="-122"/>
              </a:rPr>
              <a:t>伟大</a:t>
            </a:r>
          </a:p>
        </p:txBody>
      </p:sp>
      <p:sp>
        <p:nvSpPr>
          <p:cNvPr id="20" name="Text Box 5"/>
          <p:cNvSpPr txBox="1"/>
          <p:nvPr/>
        </p:nvSpPr>
        <p:spPr>
          <a:xfrm>
            <a:off x="536867" y="2837576"/>
            <a:ext cx="3894667" cy="1817420"/>
          </a:xfrm>
          <a:prstGeom prst="rect">
            <a:avLst/>
          </a:prstGeom>
          <a:noFill/>
          <a:ln w="9525">
            <a:noFill/>
          </a:ln>
        </p:spPr>
        <p:txBody>
          <a:bodyPr wrap="square">
            <a:spAutoFit/>
          </a:bodyPr>
          <a:lstStyle>
            <a:defPPr>
              <a:defRPr lang="zh-CN"/>
            </a:defPPr>
          </a:lstStyle>
          <a:p>
            <a:pPr algn="ctr" eaLnBrk="1" hangingPunct="1">
              <a:lnSpc>
                <a:spcPct val="120000"/>
              </a:lnSpc>
            </a:pPr>
            <a:r>
              <a:rPr lang="zh-CN" altLang="en-US" sz="3200" b="1">
                <a:latin typeface="楷体" panose="02010609060101010101" pitchFamily="49" charset="-122"/>
                <a:ea typeface="楷体" panose="02010609060101010101" pitchFamily="49" charset="-122"/>
              </a:rPr>
              <a:t>勇于探索 坚毅执着</a:t>
            </a:r>
            <a:endParaRPr lang="en-US" altLang="zh-CN" sz="3200" b="1">
              <a:latin typeface="楷体" panose="02010609060101010101" pitchFamily="49" charset="-122"/>
              <a:ea typeface="楷体" panose="02010609060101010101" pitchFamily="49" charset="-122"/>
            </a:endParaRPr>
          </a:p>
          <a:p>
            <a:pPr algn="ctr" eaLnBrk="1" hangingPunct="1">
              <a:lnSpc>
                <a:spcPct val="120000"/>
              </a:lnSpc>
            </a:pPr>
            <a:r>
              <a:rPr lang="zh-CN" altLang="en-US" sz="3200" b="1">
                <a:latin typeface="楷体" panose="02010609060101010101" pitchFamily="49" charset="-122"/>
                <a:ea typeface="楷体" panose="02010609060101010101" pitchFamily="49" charset="-122"/>
              </a:rPr>
              <a:t>团结协作 诚实守信</a:t>
            </a:r>
            <a:endParaRPr lang="en-US" altLang="zh-CN" sz="3200" b="1">
              <a:latin typeface="楷体" panose="02010609060101010101" pitchFamily="49" charset="-122"/>
              <a:ea typeface="楷体" panose="02010609060101010101" pitchFamily="49" charset="-122"/>
            </a:endParaRPr>
          </a:p>
          <a:p>
            <a:pPr algn="ctr" eaLnBrk="1" hangingPunct="1">
              <a:lnSpc>
                <a:spcPct val="120000"/>
              </a:lnSpc>
            </a:pPr>
            <a:r>
              <a:rPr lang="zh-CN" altLang="en-US" sz="3200" b="1">
                <a:latin typeface="楷体" panose="02010609060101010101" pitchFamily="49" charset="-122"/>
                <a:ea typeface="楷体" panose="02010609060101010101" pitchFamily="49" charset="-122"/>
              </a:rPr>
              <a:t>无私的爱</a:t>
            </a:r>
          </a:p>
        </p:txBody>
      </p:sp>
      <p:grpSp>
        <p:nvGrpSpPr>
          <p:cNvPr id="44041" name="组合 9"/>
          <p:cNvGrpSpPr/>
          <p:nvPr/>
        </p:nvGrpSpPr>
        <p:grpSpPr>
          <a:xfrm>
            <a:off x="80435" y="266700"/>
            <a:ext cx="3210983" cy="814918"/>
            <a:chOff x="6757439" y="2105903"/>
            <a:chExt cx="2451950" cy="654102"/>
          </a:xfrm>
        </p:grpSpPr>
        <p:sp>
          <p:nvSpPr>
            <p:cNvPr id="11"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12"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4042" name="文本框 12"/>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思维导图</a:t>
            </a:r>
          </a:p>
        </p:txBody>
      </p:sp>
      <p:sp>
        <p:nvSpPr>
          <p:cNvPr id="17" name="Text Box 5">
            <a:extLst>
              <a:ext uri="{FF2B5EF4-FFF2-40B4-BE49-F238E27FC236}">
                <a16:creationId xmlns:a16="http://schemas.microsoft.com/office/drawing/2014/main" id="{90589A1F-F51F-484C-8470-835AB58176D2}"/>
              </a:ext>
            </a:extLst>
          </p:cNvPr>
          <p:cNvSpPr txBox="1"/>
          <p:nvPr/>
        </p:nvSpPr>
        <p:spPr>
          <a:xfrm>
            <a:off x="8950802" y="3959176"/>
            <a:ext cx="1231436" cy="615553"/>
          </a:xfrm>
          <a:prstGeom prst="rect">
            <a:avLst/>
          </a:prstGeom>
          <a:solidFill>
            <a:schemeClr val="accent5">
              <a:lumMod val="20000"/>
              <a:lumOff val="80000"/>
            </a:schemeClr>
          </a:solidFill>
          <a:ln w="9525">
            <a:noFill/>
          </a:ln>
        </p:spPr>
        <p:txBody>
          <a:bodyPr wrap="square">
            <a:spAutoFit/>
          </a:bodyPr>
          <a:lstStyle>
            <a:defPPr>
              <a:defRPr lang="zh-CN"/>
            </a:defPPr>
          </a:lstStyle>
          <a:p>
            <a:pPr algn="ctr" eaLnBrk="1" hangingPunct="1">
              <a:spcBef>
                <a:spcPct val="0"/>
              </a:spcBef>
            </a:pPr>
            <a:r>
              <a:rPr lang="zh-CN" altLang="en-US" sz="3200" b="1">
                <a:latin typeface="楷体" panose="02010609060101010101" pitchFamily="49" charset="-122"/>
                <a:ea typeface="楷体" panose="02010609060101010101" pitchFamily="49" charset="-122"/>
              </a:rPr>
              <a:t>悲剧</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500"/>
                                        <p:tgtEl>
                                          <p:spTgt spid="121"/>
                                        </p:tgtEl>
                                      </p:cBhvr>
                                    </p:animEffect>
                                  </p:childTnLst>
                                </p:cTn>
                              </p:par>
                            </p:childTnLst>
                          </p:cTn>
                        </p:par>
                        <p:par>
                          <p:cTn id="8" fill="hold" nodeType="withGroup">
                            <p:stCondLst>
                              <p:cond delay="500"/>
                            </p:stCondLst>
                            <p:childTnLst>
                              <p:par>
                                <p:cTn id="9" presetID="14" presetClass="entr" presetSubtype="10" fill="hold" nodeType="afterEffec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cond evt="onBegin" delay="0">
                          <p:tn val="11"/>
                        </p:cond>
                      </p:stCondLst>
                      <p:childTnLst>
                        <p:par>
                          <p:cTn id="13" fill="hold" nodeType="withGroup">
                            <p:stCondLst>
                              <p:cond delay="indefinite"/>
                            </p:stCondLst>
                          </p:cTn>
                        </p:par>
                        <p:par>
                          <p:cTn id="14" fill="hold" nodeType="afterGroup">
                            <p:stCondLst>
                              <p:cond delay="0"/>
                            </p:stCondLst>
                            <p:childTnLst>
                              <p:par>
                                <p:cTn id="15" presetID="42" presetClass="entr" presetSubtype="0" fill="hold" grpId="2"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3"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cond evt="onBegin" delay="0">
                          <p:tn val="24"/>
                        </p:cond>
                      </p:stCondLst>
                      <p:childTnLst>
                        <p:par>
                          <p:cTn id="26" fill="hold" nodeType="withGroup">
                            <p:stCondLst>
                              <p:cond delay="indefinite"/>
                            </p:stCondLst>
                          </p:cTn>
                        </p:par>
                        <p:par>
                          <p:cTn id="27" fill="hold" nodeType="afterGroup">
                            <p:stCondLst>
                              <p:cond delay="0"/>
                            </p:stCondLst>
                            <p:childTnLst>
                              <p:par>
                                <p:cTn id="28" presetID="42" presetClass="entr" presetSubtype="0" fill="hold" grpId="4"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grpId="1" nodeType="with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fade">
                                      <p:cBhvr>
                                        <p:cTn id="35" dur="1000"/>
                                        <p:tgtEl>
                                          <p:spTgt spid="122"/>
                                        </p:tgtEl>
                                      </p:cBhvr>
                                    </p:animEffect>
                                    <p:anim calcmode="lin" valueType="num">
                                      <p:cBhvr>
                                        <p:cTn id="36" dur="1000" fill="hold"/>
                                        <p:tgtEl>
                                          <p:spTgt spid="122"/>
                                        </p:tgtEl>
                                        <p:attrNameLst>
                                          <p:attrName>ppt_x</p:attrName>
                                        </p:attrNameLst>
                                      </p:cBhvr>
                                      <p:tavLst>
                                        <p:tav tm="0">
                                          <p:val>
                                            <p:strVal val="#ppt_x"/>
                                          </p:val>
                                        </p:tav>
                                        <p:tav tm="100000">
                                          <p:val>
                                            <p:strVal val="#ppt_x"/>
                                          </p:val>
                                        </p:tav>
                                      </p:tavLst>
                                    </p:anim>
                                    <p:anim calcmode="lin" valueType="num">
                                      <p:cBhvr>
                                        <p:cTn id="37" dur="10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1"/>
      <p:bldP spid="16" grpId="2"/>
      <p:bldP spid="20" grpId="3"/>
      <p:bldP spid="17" grpId="4"/>
    </p:bldLst>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Text Box 5"/>
          <p:cNvSpPr txBox="1"/>
          <p:nvPr/>
        </p:nvSpPr>
        <p:spPr>
          <a:xfrm>
            <a:off x="582083" y="1711222"/>
            <a:ext cx="11027834" cy="3435556"/>
          </a:xfrm>
          <a:prstGeom prst="rect">
            <a:avLst/>
          </a:prstGeom>
          <a:noFill/>
          <a:ln w="9525">
            <a:noFill/>
          </a:ln>
        </p:spPr>
        <p:txBody>
          <a:bodyPr>
            <a:spAutoFit/>
          </a:bodyPr>
          <a:lstStyle>
            <a:defPPr>
              <a:defRPr lang="zh-CN"/>
            </a:defPPr>
          </a:lstStyle>
          <a:p>
            <a:pPr eaLnBrk="1" latinLnBrk="1" hangingPunct="1">
              <a:lnSpc>
                <a:spcPct val="150000"/>
              </a:lnSpc>
              <a:spcBef>
                <a:spcPct val="0"/>
              </a:spcBef>
            </a:pPr>
            <a:r>
              <a:rPr lang="zh-CN" altLang="en-US" sz="3733" b="1">
                <a:latin typeface="楷体" panose="02010609060101010101" pitchFamily="49" charset="-122"/>
                <a:ea typeface="楷体" panose="02010609060101010101" pitchFamily="49" charset="-122"/>
              </a:rPr>
              <a:t>    文章通过对英国探险家斯科特一行人在征服南极点归途中悲壮牺牲的描写，</a:t>
            </a:r>
            <a:r>
              <a:rPr lang="zh-CN" altLang="en-US" sz="3733" b="1">
                <a:solidFill>
                  <a:srgbClr val="FF0000"/>
                </a:solidFill>
                <a:latin typeface="楷体" panose="02010609060101010101" pitchFamily="49" charset="-122"/>
                <a:ea typeface="楷体" panose="02010609060101010101" pitchFamily="49" charset="-122"/>
              </a:rPr>
              <a:t>歌颂了他们勇于探索、坚忍不拔、甘愿为探险事业献身的崇高精神和强烈的集体主义精神</a:t>
            </a:r>
            <a:r>
              <a:rPr lang="zh-CN" altLang="en-US" sz="3733" b="1">
                <a:latin typeface="楷体" panose="02010609060101010101" pitchFamily="49" charset="-122"/>
                <a:ea typeface="楷体" panose="02010609060101010101" pitchFamily="49" charset="-122"/>
              </a:rPr>
              <a:t>。</a:t>
            </a:r>
          </a:p>
        </p:txBody>
      </p:sp>
      <p:grpSp>
        <p:nvGrpSpPr>
          <p:cNvPr id="45059" name="组合 3"/>
          <p:cNvGrpSpPr/>
          <p:nvPr/>
        </p:nvGrpSpPr>
        <p:grpSpPr>
          <a:xfrm>
            <a:off x="80435" y="266700"/>
            <a:ext cx="3210983" cy="814918"/>
            <a:chOff x="6757439" y="2105903"/>
            <a:chExt cx="2451950" cy="654102"/>
          </a:xfrm>
        </p:grpSpPr>
        <p:sp>
          <p:nvSpPr>
            <p:cNvPr id="5"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6"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5060" name="文本框 6"/>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主旨归纳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42" presetClass="entr" presetSubtype="0" fill="hold" grpId="0" nodeType="after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1000"/>
                                        <p:tgtEl>
                                          <p:spTgt spid="3"/>
                                        </p:tgtEl>
                                      </p:cBhvr>
                                    </p:animEffect>
                                    <p:anim calcmode="lin" valueType="num">
                                      <p:cBhvr>
                                        <p:cTn id="9" dur="1000" fill="hold"/>
                                        <p:tgtEl>
                                          <p:spTgt spid="3"/>
                                        </p:tgtEl>
                                        <p:attrNameLst>
                                          <p:attrName>ppt_x</p:attrName>
                                        </p:attrNameLst>
                                      </p:cBhvr>
                                      <p:tavLst>
                                        <p:tav tm="0">
                                          <p:val>
                                            <p:strVal val="#ppt_x"/>
                                          </p:val>
                                        </p:tav>
                                        <p:tav tm="100000">
                                          <p:val>
                                            <p:strVal val="#ppt_x"/>
                                          </p:val>
                                        </p:tav>
                                      </p:tavLst>
                                    </p:anim>
                                    <p:anim calcmode="lin" valueType="num">
                                      <p:cBhvr>
                                        <p:cTn id="1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圆角矩形 3"/>
          <p:cNvSpPr/>
          <p:nvPr/>
        </p:nvSpPr>
        <p:spPr>
          <a:xfrm>
            <a:off x="1170517" y="1631951"/>
            <a:ext cx="9635067" cy="3907367"/>
          </a:xfrm>
          <a:prstGeom prst="roundRect">
            <a:avLst>
              <a:gd name="adj" fmla="val 3785"/>
            </a:avLst>
          </a:prstGeom>
          <a:solidFill>
            <a:srgbClr val="FDE4EB"/>
          </a:solidFill>
          <a:ln>
            <a:solidFill>
              <a:srgbClr val="F3608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marR="0" lvl="0"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1pPr>
            <a:lvl2pPr marL="609600" marR="0" lvl="1"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2pPr>
            <a:lvl3pPr marL="1219200" marR="0" lvl="2"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3pPr>
            <a:lvl4pPr marL="1828800" marR="0" lvl="3"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4pPr>
            <a:lvl5pPr marL="2438400" marR="0" lvl="4"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5pPr>
            <a:lvl6pPr marL="3048000" marR="0" lvl="5"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6pPr>
            <a:lvl7pPr marL="3657600" marR="0" lvl="6"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7pPr>
            <a:lvl8pPr marL="4267200" marR="0" lvl="7"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8pPr>
            <a:lvl9pPr marL="4876800" marR="0" lvl="8" indent="0" algn="l" defTabSz="1219200" rtl="0" eaLnBrk="0" fontAlgn="base" latinLnBrk="0" hangingPunct="0">
              <a:lnSpc>
                <a:spcPct val="100000"/>
              </a:lnSpc>
              <a:spcBef>
                <a:spcPct val="0"/>
              </a:spcBef>
              <a:spcAft>
                <a:spcPct val="0"/>
              </a:spcAft>
              <a:buClrTx/>
              <a:buSzTx/>
              <a:buFontTx/>
              <a:buNone/>
              <a:defRPr kumimoji="0" sz="2400" b="0" i="0" u="none" strike="noStrike" kern="1200" cap="none" spc="0" normalizeH="0" baseline="0" noProof="0">
                <a:solidFill>
                  <a:schemeClr val="lt1"/>
                </a:solidFill>
                <a:uLnTx/>
                <a:uFillTx/>
                <a:latin typeface="Calibri"/>
                <a:ea typeface="Arial"/>
                <a:cs typeface="Arial"/>
                <a:sym typeface="Wingdings"/>
              </a:defRPr>
            </a:lvl9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nvGrpSpPr>
          <p:cNvPr id="46083" name="组合 7"/>
          <p:cNvGrpSpPr/>
          <p:nvPr/>
        </p:nvGrpSpPr>
        <p:grpSpPr>
          <a:xfrm>
            <a:off x="1147234" y="1684867"/>
            <a:ext cx="3632200" cy="770467"/>
            <a:chOff x="1185968" y="1751719"/>
            <a:chExt cx="3632060" cy="770739"/>
          </a:xfrm>
        </p:grpSpPr>
        <p:sp>
          <p:nvSpPr>
            <p:cNvPr id="6" name="圆角矩形 5"/>
            <p:cNvSpPr/>
            <p:nvPr/>
          </p:nvSpPr>
          <p:spPr>
            <a:xfrm>
              <a:off x="1185968" y="1751719"/>
              <a:ext cx="3589728" cy="770739"/>
            </a:xfrm>
            <a:prstGeom prst="roundRect">
              <a:avLst>
                <a:gd name="adj" fmla="val 12794"/>
              </a:avLst>
            </a:prstGeom>
            <a:solidFill>
              <a:srgbClr val="F369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7" name="文本框 2"/>
            <p:cNvSpPr txBox="1">
              <a:spLocks noChangeArrowheads="1"/>
            </p:cNvSpPr>
            <p:nvPr/>
          </p:nvSpPr>
          <p:spPr bwMode="auto">
            <a:xfrm>
              <a:off x="1228300" y="1753838"/>
              <a:ext cx="3589728" cy="696628"/>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400" normalizeH="0" baseline="0" noProof="0">
                  <a:ln>
                    <a:noFill/>
                  </a:ln>
                  <a:solidFill>
                    <a:schemeClr val="bg1"/>
                  </a:solidFill>
                  <a:effectLst/>
                  <a:uLnTx/>
                  <a:uFillTx/>
                  <a:latin typeface="黑体" panose="02010609060101010101" pitchFamily="49" charset="-122"/>
                  <a:ea typeface="黑体" panose="02010609060101010101" pitchFamily="49" charset="-122"/>
                  <a:cs typeface="+mn-cs"/>
                </a:rPr>
                <a:t>本文阅读考点</a:t>
              </a:r>
              <a:endParaRPr kumimoji="0" lang="en-US" altLang="zh-CN" sz="3733" b="1" i="0" u="none" strike="noStrike" kern="1200" cap="none" spc="400" normalizeH="0" baseline="0" noProof="0">
                <a:ln>
                  <a:noFill/>
                </a:ln>
                <a:solidFill>
                  <a:schemeClr val="bg1"/>
                </a:solidFill>
                <a:effectLst/>
                <a:uLnTx/>
                <a:uFillTx/>
                <a:latin typeface="黑体" panose="02010609060101010101" pitchFamily="49" charset="-122"/>
                <a:ea typeface="黑体" panose="02010609060101010101" pitchFamily="49" charset="-122"/>
                <a:cs typeface="+mn-cs"/>
              </a:endParaRPr>
            </a:p>
          </p:txBody>
        </p:sp>
      </p:grpSp>
      <p:grpSp>
        <p:nvGrpSpPr>
          <p:cNvPr id="46084" name="组合 20"/>
          <p:cNvGrpSpPr/>
          <p:nvPr/>
        </p:nvGrpSpPr>
        <p:grpSpPr>
          <a:xfrm>
            <a:off x="1394885" y="2455334"/>
            <a:ext cx="6999816" cy="869951"/>
            <a:chOff x="1723669" y="2643911"/>
            <a:chExt cx="6997747" cy="870409"/>
          </a:xfrm>
        </p:grpSpPr>
        <p:sp>
          <p:nvSpPr>
            <p:cNvPr id="12" name="五角星 11">
              <a:hlinkClick action="ppaction://noaction"/>
            </p:cNvPr>
            <p:cNvSpPr/>
            <p:nvPr/>
          </p:nvSpPr>
          <p:spPr>
            <a:xfrm>
              <a:off x="1723669" y="2870515"/>
              <a:ext cx="383003" cy="383317"/>
            </a:xfrm>
            <a:prstGeom prst="star5">
              <a:avLst>
                <a:gd name="adj" fmla="val 27545"/>
                <a:gd name="hf" fmla="val 105146"/>
                <a:gd name="vf" fmla="val 110557"/>
              </a:avLst>
            </a:prstGeom>
            <a:pattFill prst="dkUpDiag">
              <a:fgClr>
                <a:srgbClr val="EC1C25"/>
              </a:fgClr>
              <a:bgClr>
                <a:srgbClr val="FDE4EB"/>
              </a:bgClr>
            </a:pattFill>
            <a:ln w="12700">
              <a:solidFill>
                <a:srgbClr val="EC1C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933" b="0" i="0" u="none" strike="noStrike" kern="1200" cap="none" spc="0" normalizeH="0" baseline="0" noProof="0">
                <a:ln>
                  <a:noFill/>
                </a:ln>
                <a:solidFill>
                  <a:schemeClr val="lt1"/>
                </a:solidFill>
                <a:effectLst/>
                <a:uLnTx/>
                <a:uFillTx/>
                <a:latin typeface="+mn-lt"/>
                <a:ea typeface="+mn-ea"/>
                <a:cs typeface="+mn-cs"/>
              </a:endParaRPr>
            </a:p>
          </p:txBody>
        </p:sp>
        <p:sp>
          <p:nvSpPr>
            <p:cNvPr id="46094" name="Text Box 2">
              <a:hlinkClick action="ppaction://noaction"/>
            </p:cNvPr>
            <p:cNvSpPr txBox="1"/>
            <p:nvPr/>
          </p:nvSpPr>
          <p:spPr>
            <a:xfrm>
              <a:off x="2226643" y="2643911"/>
              <a:ext cx="6494773" cy="870409"/>
            </a:xfrm>
            <a:prstGeom prst="rect">
              <a:avLst/>
            </a:prstGeom>
            <a:noFill/>
            <a:ln w="9525">
              <a:noFill/>
            </a:ln>
          </p:spPr>
          <p:txBody>
            <a:bodyPr>
              <a:spAutoFit/>
            </a:bodyPr>
            <a:lstStyle>
              <a:defPPr>
                <a:defRPr lang="zh-CN"/>
              </a:defPPr>
            </a:lstStyle>
            <a:p>
              <a:pPr eaLnBrk="1" hangingPunct="1">
                <a:lnSpc>
                  <a:spcPct val="130000"/>
                </a:lnSpc>
                <a:spcBef>
                  <a:spcPct val="50000"/>
                </a:spcBef>
              </a:pPr>
              <a:r>
                <a:rPr lang="zh-CN" altLang="en-US" sz="3733" b="1">
                  <a:latin typeface="楷体" panose="02010609060101010101" pitchFamily="49" charset="-122"/>
                  <a:ea typeface="楷体" panose="02010609060101010101" pitchFamily="49" charset="-122"/>
                </a:rPr>
                <a:t>筛选整合文章中的主要信息</a:t>
              </a:r>
            </a:p>
          </p:txBody>
        </p:sp>
      </p:grpSp>
      <p:pic>
        <p:nvPicPr>
          <p:cNvPr id="46085" name="图片 19"/>
          <p:cNvPicPr>
            <a:picLocks noChangeAspect="1"/>
          </p:cNvPicPr>
          <p:nvPr/>
        </p:nvPicPr>
        <p:blipFill>
          <a:blip r:embed="rId2"/>
          <a:srcRect l="15247" t="12431" r="18202" b="14198"/>
          <a:stretch>
            <a:fillRect/>
          </a:stretch>
        </p:blipFill>
        <p:spPr>
          <a:xfrm>
            <a:off x="9338734" y="4146551"/>
            <a:ext cx="1686984" cy="2133600"/>
          </a:xfrm>
          <a:prstGeom prst="rect">
            <a:avLst/>
          </a:prstGeom>
          <a:noFill/>
          <a:ln w="9525">
            <a:noFill/>
          </a:ln>
        </p:spPr>
      </p:pic>
      <p:pic>
        <p:nvPicPr>
          <p:cNvPr id="46086" name="图片 22">
            <a:hlinkClick action="ppaction://noaction"/>
          </p:cNvPr>
          <p:cNvPicPr>
            <a:picLocks noChangeAspect="1"/>
          </p:cNvPicPr>
          <p:nvPr/>
        </p:nvPicPr>
        <p:blipFill>
          <a:blip r:embed="rId3"/>
          <a:stretch>
            <a:fillRect/>
          </a:stretch>
        </p:blipFill>
        <p:spPr>
          <a:xfrm>
            <a:off x="8206318" y="2700867"/>
            <a:ext cx="622300" cy="624417"/>
          </a:xfrm>
          <a:prstGeom prst="rect">
            <a:avLst/>
          </a:prstGeom>
          <a:noFill/>
          <a:ln w="9525">
            <a:noFill/>
          </a:ln>
        </p:spPr>
      </p:pic>
      <p:grpSp>
        <p:nvGrpSpPr>
          <p:cNvPr id="46088" name="组合 11"/>
          <p:cNvGrpSpPr/>
          <p:nvPr/>
        </p:nvGrpSpPr>
        <p:grpSpPr>
          <a:xfrm>
            <a:off x="1147233" y="3539067"/>
            <a:ext cx="3589867" cy="770467"/>
            <a:chOff x="1244951" y="2214192"/>
            <a:chExt cx="3590364" cy="770739"/>
          </a:xfrm>
        </p:grpSpPr>
        <p:sp>
          <p:nvSpPr>
            <p:cNvPr id="28" name="圆角矩形 27"/>
            <p:cNvSpPr/>
            <p:nvPr/>
          </p:nvSpPr>
          <p:spPr>
            <a:xfrm>
              <a:off x="1244951" y="2214192"/>
              <a:ext cx="3590364" cy="770739"/>
            </a:xfrm>
            <a:prstGeom prst="roundRect">
              <a:avLst>
                <a:gd name="adj" fmla="val 12794"/>
              </a:avLst>
            </a:prstGeom>
            <a:solidFill>
              <a:srgbClr val="F369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9" name="文本框 2"/>
            <p:cNvSpPr txBox="1">
              <a:spLocks noChangeArrowheads="1"/>
            </p:cNvSpPr>
            <p:nvPr/>
          </p:nvSpPr>
          <p:spPr bwMode="auto">
            <a:xfrm>
              <a:off x="1244951" y="2226896"/>
              <a:ext cx="3590364" cy="696629"/>
            </a:xfrm>
            <a:prstGeom prst="rect">
              <a:avLst/>
            </a:prstGeom>
            <a:noFill/>
            <a:ln>
              <a:noFill/>
            </a:ln>
          </p:spPr>
          <p:txBody>
            <a:bodyPr>
              <a:spAutoFit/>
            </a:bodyPr>
            <a:lstStyle>
              <a:defPPr>
                <a:defRPr lang="zh-CN"/>
              </a:defPPr>
              <a:lvl1pPr marL="0" lvl="0" indent="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rtl="0" eaLnBrk="1" fontAlgn="base" latinLnBrk="0" hangingPunct="1">
                <a:lnSpc>
                  <a:spcPct val="100000"/>
                </a:lnSpc>
                <a:spcBef>
                  <a:spcPct val="0"/>
                </a:spcBef>
                <a:spcAft>
                  <a:spcPct val="0"/>
                </a:spcAft>
                <a:buClrTx/>
                <a:buSzTx/>
                <a:buFontTx/>
                <a:buNone/>
                <a:defRPr/>
              </a:pPr>
              <a:r>
                <a:rPr kumimoji="0" lang="zh-CN" altLang="en-US" sz="3733" b="1" i="0" u="none" strike="noStrike" kern="1200" cap="none" spc="400" normalizeH="0" baseline="0" noProof="0">
                  <a:ln>
                    <a:noFill/>
                  </a:ln>
                  <a:solidFill>
                    <a:schemeClr val="bg1"/>
                  </a:solidFill>
                  <a:effectLst/>
                  <a:uLnTx/>
                  <a:uFillTx/>
                  <a:latin typeface="黑体" panose="02010609060101010101" pitchFamily="49" charset="-122"/>
                  <a:ea typeface="黑体" panose="02010609060101010101" pitchFamily="49" charset="-122"/>
                  <a:cs typeface="+mn-cs"/>
                </a:rPr>
                <a:t>重要写作技法</a:t>
              </a:r>
              <a:endParaRPr kumimoji="0" lang="en-US" altLang="zh-CN" sz="3733" b="1" i="0" u="none" strike="noStrike" kern="1200" cap="none" spc="400" normalizeH="0" baseline="0" noProof="0">
                <a:ln>
                  <a:noFill/>
                </a:ln>
                <a:solidFill>
                  <a:schemeClr val="bg1"/>
                </a:solidFill>
                <a:effectLst/>
                <a:uLnTx/>
                <a:uFillTx/>
                <a:latin typeface="黑体" panose="02010609060101010101" pitchFamily="49" charset="-122"/>
                <a:ea typeface="黑体" panose="02010609060101010101" pitchFamily="49" charset="-122"/>
                <a:cs typeface="+mn-cs"/>
              </a:endParaRPr>
            </a:p>
          </p:txBody>
        </p:sp>
      </p:grpSp>
      <p:sp>
        <p:nvSpPr>
          <p:cNvPr id="46089" name="Text Box 2"/>
          <p:cNvSpPr txBox="1"/>
          <p:nvPr/>
        </p:nvSpPr>
        <p:spPr>
          <a:xfrm>
            <a:off x="1390651" y="4521200"/>
            <a:ext cx="8015816" cy="764117"/>
          </a:xfrm>
          <a:prstGeom prst="rect">
            <a:avLst/>
          </a:prstGeom>
          <a:noFill/>
          <a:ln w="9525">
            <a:noFill/>
          </a:ln>
        </p:spPr>
        <p:txBody>
          <a:bodyPr>
            <a:spAutoFit/>
          </a:bodyPr>
          <a:lstStyle>
            <a:defPPr>
              <a:defRPr lang="zh-CN"/>
            </a:defPPr>
          </a:lstStyle>
          <a:p>
            <a:pPr eaLnBrk="1" hangingPunct="1">
              <a:lnSpc>
                <a:spcPct val="130000"/>
              </a:lnSpc>
            </a:pPr>
            <a:r>
              <a:rPr lang="zh-CN" altLang="en-US" sz="3733" b="1">
                <a:latin typeface="楷体" panose="02010609060101010101" pitchFamily="49" charset="-122"/>
                <a:ea typeface="楷体" panose="02010609060101010101" pitchFamily="49" charset="-122"/>
              </a:rPr>
              <a:t>以景物描写烘托人物心情</a:t>
            </a:r>
          </a:p>
        </p:txBody>
      </p:sp>
      <p:sp>
        <p:nvSpPr>
          <p:cNvPr id="46090" name="文本框 25"/>
          <p:cNvSpPr txBox="1"/>
          <p:nvPr/>
        </p:nvSpPr>
        <p:spPr>
          <a:xfrm>
            <a:off x="1043517" y="717551"/>
            <a:ext cx="4216400" cy="781049"/>
          </a:xfrm>
          <a:prstGeom prst="rect">
            <a:avLst/>
          </a:prstGeom>
          <a:noFill/>
          <a:ln w="9525">
            <a:noFill/>
          </a:ln>
        </p:spPr>
        <p:txBody>
          <a:bodyPr>
            <a:spAutoFit/>
          </a:bodyPr>
          <a:lstStyle>
            <a:defPPr>
              <a:defRPr lang="zh-CN"/>
            </a:defPPr>
          </a:lstStyle>
          <a:p>
            <a:r>
              <a:rPr lang="zh-CN" altLang="en-US" sz="4267" b="1">
                <a:latin typeface="黑体" panose="02010609060101010101" pitchFamily="49" charset="-122"/>
                <a:ea typeface="黑体" panose="02010609060101010101" pitchFamily="49" charset="-122"/>
              </a:rPr>
              <a:t>本文考点回顾</a:t>
            </a:r>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7106" name="矩形 3"/>
          <p:cNvSpPr/>
          <p:nvPr/>
        </p:nvSpPr>
        <p:spPr>
          <a:xfrm>
            <a:off x="2618318" y="1104900"/>
            <a:ext cx="5825067" cy="599017"/>
          </a:xfrm>
          <a:prstGeom prst="rect">
            <a:avLst/>
          </a:prstGeom>
          <a:noFill/>
          <a:ln w="9525">
            <a:noFill/>
          </a:ln>
        </p:spPr>
        <p:txBody>
          <a:bodyPr>
            <a:spAutoFit/>
          </a:bodyPr>
          <a:lstStyle>
            <a:defPPr>
              <a:defRPr lang="zh-CN"/>
            </a:defPPr>
          </a:lstStyle>
          <a:p>
            <a:pPr algn="ctr" eaLnBrk="1" latinLnBrk="1" hangingPunct="1">
              <a:lnSpc>
                <a:spcPct val="110000"/>
              </a:lnSpc>
            </a:pPr>
            <a:r>
              <a:rPr lang="zh-CN" altLang="en-US" sz="3200" b="1">
                <a:latin typeface="楷体" panose="02010609060101010101" pitchFamily="49" charset="-122"/>
                <a:ea typeface="楷体" panose="02010609060101010101" pitchFamily="49" charset="-122"/>
              </a:rPr>
              <a:t>极寒之地</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南极</a:t>
            </a:r>
            <a:endParaRPr lang="zh-CN" altLang="en-US" sz="2667" b="1">
              <a:latin typeface="楷体" panose="02010609060101010101" pitchFamily="49" charset="-122"/>
              <a:ea typeface="楷体" panose="02010609060101010101" pitchFamily="49" charset="-122"/>
            </a:endParaRPr>
          </a:p>
        </p:txBody>
      </p:sp>
      <p:sp>
        <p:nvSpPr>
          <p:cNvPr id="47107" name="矩形 9"/>
          <p:cNvSpPr/>
          <p:nvPr/>
        </p:nvSpPr>
        <p:spPr>
          <a:xfrm>
            <a:off x="515257" y="1976059"/>
            <a:ext cx="11161485" cy="3945611"/>
          </a:xfrm>
          <a:prstGeom prst="rect">
            <a:avLst/>
          </a:prstGeom>
          <a:noFill/>
          <a:ln w="9525">
            <a:noFill/>
          </a:ln>
        </p:spPr>
        <p:txBody>
          <a:bodyPr wrap="square">
            <a:spAutoFit/>
          </a:bodyPr>
          <a:lstStyle>
            <a:defPPr>
              <a:defRPr lang="zh-CN"/>
            </a:defPPr>
          </a:lstStyle>
          <a:p>
            <a:pPr eaLnBrk="1" latinLnBrk="1" hangingPunct="1">
              <a:lnSpc>
                <a:spcPct val="120000"/>
              </a:lnSpc>
              <a:spcBef>
                <a:spcPts val="800"/>
              </a:spcBef>
            </a:pPr>
            <a:r>
              <a:rPr lang="zh-CN" altLang="en-US" sz="2933" b="1">
                <a:latin typeface="楷体" panose="02010609060101010101" pitchFamily="49" charset="-122"/>
                <a:ea typeface="楷体" panose="02010609060101010101" pitchFamily="49" charset="-122"/>
              </a:rPr>
              <a:t>    南极洲气候酷寒，暖季（</a:t>
            </a:r>
            <a:r>
              <a:rPr lang="en-US" altLang="zh-CN" sz="2933" b="1">
                <a:latin typeface="楷体" panose="02010609060101010101" pitchFamily="49" charset="-122"/>
                <a:ea typeface="楷体" panose="02010609060101010101" pitchFamily="49" charset="-122"/>
              </a:rPr>
              <a:t>11</a:t>
            </a:r>
            <a:r>
              <a:rPr lang="zh-CN" altLang="en-US" sz="2933" b="1">
                <a:latin typeface="楷体" panose="02010609060101010101" pitchFamily="49" charset="-122"/>
                <a:ea typeface="楷体" panose="02010609060101010101" pitchFamily="49" charset="-122"/>
              </a:rPr>
              <a:t>月至次年</a:t>
            </a:r>
            <a:r>
              <a:rPr lang="en-US" altLang="zh-CN" sz="2933" b="1">
                <a:latin typeface="楷体" panose="02010609060101010101" pitchFamily="49" charset="-122"/>
                <a:ea typeface="楷体" panose="02010609060101010101" pitchFamily="49" charset="-122"/>
              </a:rPr>
              <a:t>3</a:t>
            </a:r>
            <a:r>
              <a:rPr lang="zh-CN" altLang="en-US" sz="2933" b="1">
                <a:latin typeface="楷体" panose="02010609060101010101" pitchFamily="49" charset="-122"/>
                <a:ea typeface="楷体" panose="02010609060101010101" pitchFamily="49" charset="-122"/>
              </a:rPr>
              <a:t>月）沿岸平均温度很少超过</a:t>
            </a:r>
            <a:r>
              <a:rPr lang="en-US" altLang="zh-CN" sz="2933" b="1">
                <a:latin typeface="楷体" panose="02010609060101010101" pitchFamily="49" charset="-122"/>
                <a:ea typeface="楷体" panose="02010609060101010101" pitchFamily="49" charset="-122"/>
              </a:rPr>
              <a:t>0</a:t>
            </a:r>
            <a:r>
              <a:rPr lang="zh-CN" altLang="en-US" sz="2933" b="1">
                <a:latin typeface="楷体" panose="02010609060101010101" pitchFamily="49" charset="-122"/>
                <a:ea typeface="楷体" panose="02010609060101010101" pitchFamily="49" charset="-122"/>
              </a:rPr>
              <a:t>℃，内陆为</a:t>
            </a:r>
            <a:r>
              <a:rPr lang="en-US" altLang="zh-CN" sz="2933" b="1">
                <a:latin typeface="楷体" panose="02010609060101010101" pitchFamily="49" charset="-122"/>
                <a:ea typeface="楷体" panose="02010609060101010101" pitchFamily="49" charset="-122"/>
              </a:rPr>
              <a:t>-20</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-35</a:t>
            </a:r>
            <a:r>
              <a:rPr lang="zh-CN" altLang="en-US" sz="2933" b="1">
                <a:latin typeface="楷体" panose="02010609060101010101" pitchFamily="49" charset="-122"/>
                <a:ea typeface="楷体" panose="02010609060101010101" pitchFamily="49" charset="-122"/>
              </a:rPr>
              <a:t>℃；寒季（</a:t>
            </a:r>
            <a:r>
              <a:rPr lang="en-US" altLang="zh-CN" sz="2933" b="1">
                <a:latin typeface="楷体" panose="02010609060101010101" pitchFamily="49" charset="-122"/>
                <a:ea typeface="楷体" panose="02010609060101010101" pitchFamily="49" charset="-122"/>
              </a:rPr>
              <a:t>4</a:t>
            </a:r>
            <a:r>
              <a:rPr lang="zh-CN" altLang="en-US" sz="2933" b="1">
                <a:latin typeface="楷体" panose="02010609060101010101" pitchFamily="49" charset="-122"/>
                <a:ea typeface="楷体" panose="02010609060101010101" pitchFamily="49" charset="-122"/>
              </a:rPr>
              <a:t>月至</a:t>
            </a:r>
            <a:r>
              <a:rPr lang="en-US" altLang="zh-CN" sz="2933" b="1">
                <a:latin typeface="楷体" panose="02010609060101010101" pitchFamily="49" charset="-122"/>
                <a:ea typeface="楷体" panose="02010609060101010101" pitchFamily="49" charset="-122"/>
              </a:rPr>
              <a:t>10</a:t>
            </a:r>
            <a:r>
              <a:rPr lang="zh-CN" altLang="en-US" sz="2933" b="1">
                <a:latin typeface="楷体" panose="02010609060101010101" pitchFamily="49" charset="-122"/>
                <a:ea typeface="楷体" panose="02010609060101010101" pitchFamily="49" charset="-122"/>
              </a:rPr>
              <a:t>月）沿岸</a:t>
            </a:r>
            <a:r>
              <a:rPr lang="en-US" altLang="zh-CN" sz="2933" b="1">
                <a:latin typeface="楷体" panose="02010609060101010101" pitchFamily="49" charset="-122"/>
                <a:ea typeface="楷体" panose="02010609060101010101" pitchFamily="49" charset="-122"/>
              </a:rPr>
              <a:t>-20</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-30</a:t>
            </a:r>
            <a:r>
              <a:rPr lang="zh-CN" altLang="en-US" sz="2933" b="1">
                <a:latin typeface="楷体" panose="02010609060101010101" pitchFamily="49" charset="-122"/>
                <a:ea typeface="楷体" panose="02010609060101010101" pitchFamily="49" charset="-122"/>
              </a:rPr>
              <a:t>℃，内陆</a:t>
            </a:r>
            <a:r>
              <a:rPr lang="en-US" altLang="zh-CN" sz="2933" b="1">
                <a:latin typeface="楷体" panose="02010609060101010101" pitchFamily="49" charset="-122"/>
                <a:ea typeface="楷体" panose="02010609060101010101" pitchFamily="49" charset="-122"/>
              </a:rPr>
              <a:t>-40</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-70</a:t>
            </a:r>
            <a:r>
              <a:rPr lang="zh-CN" altLang="en-US" sz="2933" b="1">
                <a:latin typeface="楷体" panose="02010609060101010101" pitchFamily="49" charset="-122"/>
                <a:ea typeface="楷体" panose="02010609060101010101" pitchFamily="49" charset="-122"/>
              </a:rPr>
              <a:t>℃；极端最低气温曾达</a:t>
            </a:r>
            <a:r>
              <a:rPr lang="en-US" altLang="zh-CN" sz="2933" b="1">
                <a:latin typeface="楷体" panose="02010609060101010101" pitchFamily="49" charset="-122"/>
                <a:ea typeface="楷体" panose="02010609060101010101" pitchFamily="49" charset="-122"/>
              </a:rPr>
              <a:t>-89.2</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1983</a:t>
            </a:r>
            <a:r>
              <a:rPr lang="zh-CN" altLang="en-US" sz="2933" b="1">
                <a:latin typeface="楷体" panose="02010609060101010101" pitchFamily="49" charset="-122"/>
                <a:ea typeface="楷体" panose="02010609060101010101" pitchFamily="49" charset="-122"/>
              </a:rPr>
              <a:t>年）。南极洲的风速一般达每秒</a:t>
            </a:r>
            <a:r>
              <a:rPr lang="en-US" altLang="zh-CN" sz="2933" b="1">
                <a:latin typeface="楷体" panose="02010609060101010101" pitchFamily="49" charset="-122"/>
                <a:ea typeface="楷体" panose="02010609060101010101" pitchFamily="49" charset="-122"/>
              </a:rPr>
              <a:t>17</a:t>
            </a:r>
            <a:r>
              <a:rPr lang="zh-CN" altLang="en-US" sz="2933" b="1">
                <a:latin typeface="楷体" panose="02010609060101010101" pitchFamily="49" charset="-122"/>
                <a:ea typeface="楷体" panose="02010609060101010101" pitchFamily="49" charset="-122"/>
              </a:rPr>
              <a:t>～</a:t>
            </a:r>
            <a:r>
              <a:rPr lang="en-US" altLang="zh-CN" sz="2933" b="1">
                <a:latin typeface="楷体" panose="02010609060101010101" pitchFamily="49" charset="-122"/>
                <a:ea typeface="楷体" panose="02010609060101010101" pitchFamily="49" charset="-122"/>
              </a:rPr>
              <a:t>18</a:t>
            </a:r>
            <a:r>
              <a:rPr lang="zh-CN" altLang="en-US" sz="2933" b="1">
                <a:latin typeface="楷体" panose="02010609060101010101" pitchFamily="49" charset="-122"/>
                <a:ea typeface="楷体" panose="02010609060101010101" pitchFamily="49" charset="-122"/>
              </a:rPr>
              <a:t>米，最大达每秒</a:t>
            </a:r>
            <a:r>
              <a:rPr lang="en-US" altLang="zh-CN" sz="2933" b="1">
                <a:latin typeface="楷体" panose="02010609060101010101" pitchFamily="49" charset="-122"/>
                <a:ea typeface="楷体" panose="02010609060101010101" pitchFamily="49" charset="-122"/>
              </a:rPr>
              <a:t>90</a:t>
            </a:r>
            <a:r>
              <a:rPr lang="zh-CN" altLang="en-US" sz="2933" b="1">
                <a:latin typeface="楷体" panose="02010609060101010101" pitchFamily="49" charset="-122"/>
                <a:ea typeface="楷体" panose="02010609060101010101" pitchFamily="49" charset="-122"/>
              </a:rPr>
              <a:t>米以上，为世界最冷和风暴最多、风力最大的陆地。在这种环境下，人类的生存受到极大的威胁和考验。</a:t>
            </a:r>
            <a:endParaRPr lang="en-US" altLang="zh-CN" sz="2933" b="1">
              <a:latin typeface="楷体" panose="02010609060101010101" pitchFamily="49" charset="-122"/>
              <a:ea typeface="楷体" panose="02010609060101010101" pitchFamily="49" charset="-122"/>
            </a:endParaRPr>
          </a:p>
          <a:p>
            <a:pPr algn="r" eaLnBrk="1" latinLnBrk="1" hangingPunct="1">
              <a:lnSpc>
                <a:spcPct val="120000"/>
              </a:lnSpc>
              <a:spcBef>
                <a:spcPts val="800"/>
              </a:spcBef>
            </a:pPr>
            <a:r>
              <a:rPr lang="zh-CN" altLang="en-US" sz="2933" b="1">
                <a:latin typeface="楷体" panose="02010609060101010101" pitchFamily="49" charset="-122"/>
                <a:ea typeface="楷体" panose="02010609060101010101" pitchFamily="49" charset="-122"/>
              </a:rPr>
              <a:t>（摘编自</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辞海</a:t>
            </a:r>
            <a:r>
              <a:rPr lang="en-US" altLang="zh-CN" sz="2933" b="1">
                <a:latin typeface="楷体" panose="02010609060101010101" pitchFamily="49" charset="-122"/>
                <a:ea typeface="楷体" panose="02010609060101010101" pitchFamily="49" charset="-122"/>
              </a:rPr>
              <a:t>》</a:t>
            </a:r>
            <a:r>
              <a:rPr lang="zh-CN" altLang="en-US" sz="2933" b="1">
                <a:latin typeface="楷体" panose="02010609060101010101" pitchFamily="49" charset="-122"/>
                <a:ea typeface="楷体" panose="02010609060101010101" pitchFamily="49" charset="-122"/>
              </a:rPr>
              <a:t>）</a:t>
            </a:r>
          </a:p>
        </p:txBody>
      </p:sp>
      <p:grpSp>
        <p:nvGrpSpPr>
          <p:cNvPr id="47108" name="组合 4"/>
          <p:cNvGrpSpPr/>
          <p:nvPr/>
        </p:nvGrpSpPr>
        <p:grpSpPr>
          <a:xfrm>
            <a:off x="80435" y="266700"/>
            <a:ext cx="3210983" cy="814918"/>
            <a:chOff x="6757439" y="2105903"/>
            <a:chExt cx="2451950" cy="654102"/>
          </a:xfrm>
        </p:grpSpPr>
        <p:sp>
          <p:nvSpPr>
            <p:cNvPr id="6"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7"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7109" name="文本框 7"/>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拓展延伸</a:t>
            </a: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grpSp>
        <p:nvGrpSpPr>
          <p:cNvPr id="48130" name="组合 6"/>
          <p:cNvGrpSpPr/>
          <p:nvPr/>
        </p:nvGrpSpPr>
        <p:grpSpPr>
          <a:xfrm>
            <a:off x="728134" y="2041422"/>
            <a:ext cx="10460567" cy="3328541"/>
            <a:chOff x="640861" y="1985973"/>
            <a:chExt cx="10461395" cy="4356226"/>
          </a:xfrm>
        </p:grpSpPr>
        <p:sp>
          <p:nvSpPr>
            <p:cNvPr id="48136" name="矩形 4"/>
            <p:cNvSpPr/>
            <p:nvPr/>
          </p:nvSpPr>
          <p:spPr>
            <a:xfrm>
              <a:off x="916049" y="2886196"/>
              <a:ext cx="9762664" cy="2555781"/>
            </a:xfrm>
            <a:prstGeom prst="rect">
              <a:avLst/>
            </a:prstGeom>
            <a:noFill/>
            <a:ln w="9525">
              <a:noFill/>
            </a:ln>
          </p:spPr>
          <p:txBody>
            <a:bodyPr>
              <a:spAutoFit/>
            </a:bodyPr>
            <a:lstStyle>
              <a:defPPr>
                <a:defRPr lang="zh-CN"/>
              </a:defPPr>
            </a:lstStyle>
            <a:p>
              <a:pPr eaLnBrk="1" hangingPunct="1">
                <a:lnSpc>
                  <a:spcPct val="130000"/>
                </a:lnSpc>
              </a:pPr>
              <a:r>
                <a:rPr lang="zh-CN" altLang="en-US" sz="3200" b="1">
                  <a:latin typeface="楷体" panose="02010609060101010101" pitchFamily="49" charset="-122"/>
                  <a:ea typeface="楷体" panose="02010609060101010101" pitchFamily="49" charset="-122"/>
                </a:rPr>
                <a:t>    本文讲述了斯科特一行在南极探险归途中悲壮罹难的故事，其中穿插了不少景物描写的语句，烘托了人物的心情。请你也运用这种写作技法，写一个片段。</a:t>
              </a:r>
              <a:endParaRPr lang="en-US" altLang="zh-CN" sz="3200" b="1">
                <a:latin typeface="楷体" panose="02010609060101010101" pitchFamily="49" charset="-122"/>
                <a:ea typeface="楷体" panose="02010609060101010101" pitchFamily="49" charset="-122"/>
              </a:endParaRPr>
            </a:p>
          </p:txBody>
        </p:sp>
        <p:sp>
          <p:nvSpPr>
            <p:cNvPr id="7" name="圆角矩形 4"/>
            <p:cNvSpPr/>
            <p:nvPr/>
          </p:nvSpPr>
          <p:spPr>
            <a:xfrm>
              <a:off x="640861" y="1985973"/>
              <a:ext cx="10461395" cy="4356226"/>
            </a:xfrm>
            <a:prstGeom prst="roundRect">
              <a:avLst>
                <a:gd name="adj" fmla="val 7811"/>
              </a:avLst>
            </a:prstGeom>
            <a:ln w="1905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defPPr>
                <a:defRPr lang="zh-CN"/>
              </a:defPPr>
            </a:lstStyle>
            <a:p>
              <a:pPr marL="0" marR="0" lvl="0" indent="0" algn="ctr" defTabSz="1219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solidFill>
                    <a:schemeClr val="tx2">
                      <a:lumMod val="40000"/>
                      <a:lumOff val="60000"/>
                    </a:schemeClr>
                  </a:solidFill>
                </a:ln>
                <a:solidFill>
                  <a:schemeClr val="tx1"/>
                </a:solidFill>
                <a:effectLst/>
                <a:uLnTx/>
                <a:uFillTx/>
                <a:latin typeface="+mn-lt"/>
                <a:ea typeface="+mn-ea"/>
                <a:cs typeface="+mn-cs"/>
              </a:endParaRPr>
            </a:p>
          </p:txBody>
        </p:sp>
      </p:grpSp>
      <p:sp>
        <p:nvSpPr>
          <p:cNvPr id="8" name="矩形 7"/>
          <p:cNvSpPr>
            <a:spLocks noChangeArrowheads="1"/>
          </p:cNvSpPr>
          <p:nvPr/>
        </p:nvSpPr>
        <p:spPr bwMode="auto">
          <a:xfrm>
            <a:off x="3274485" y="1624557"/>
            <a:ext cx="5414433" cy="672492"/>
          </a:xfrm>
          <a:prstGeom prst="rect">
            <a:avLst/>
          </a:prstGeom>
          <a:solidFill>
            <a:schemeClr val="tx2">
              <a:lumMod val="20000"/>
              <a:lumOff val="80000"/>
            </a:schemeClr>
          </a:solidFill>
          <a:ln>
            <a:noFill/>
          </a:ln>
        </p:spPr>
        <p:txBody>
          <a:bodyPr>
            <a:spAutoFit/>
          </a:bodyPr>
          <a:lstStyle>
            <a:defPPr>
              <a:defRPr lang="zh-CN"/>
            </a:defPPr>
            <a:lvl1pPr marL="609600" lvl="0" indent="-6096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1pPr>
            <a:lvl2pPr marL="990600" lvl="1" indent="-3810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2pPr>
            <a:lvl3pPr marL="1524000" lvl="2"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3pPr>
            <a:lvl4pPr marL="2133600" lvl="3"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4pPr>
            <a:lvl5pPr marL="2743200" lvl="4"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5pPr>
            <a:lvl6pPr marL="3352800" lvl="5"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6pPr>
            <a:lvl7pPr marL="3962400" lvl="6"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7pPr>
            <a:lvl8pPr marL="4572000" lvl="7" indent="-304800" algn="l" defTabSz="1219200" rtl="0" eaLnBrk="0" fontAlgn="base" latinLnBrk="0" hangingPunct="0">
              <a:lnSpc>
                <a:spcPct val="100000"/>
              </a:lnSpc>
              <a:spcBef>
                <a:spcPct val="0"/>
              </a:spcBef>
              <a:spcAft>
                <a:spcPct val="0"/>
              </a:spcAft>
              <a:buNone/>
              <a:defRPr sz="2400" b="0" i="0" u="none" kern="1200" baseline="0">
                <a:solidFill>
                  <a:schemeClr val="tx1"/>
                </a:solidFill>
                <a:latin typeface="Arial" panose="020b0604020202020204" pitchFamily="34" charset="0"/>
                <a:ea typeface="宋体" panose="02010600030101010101" pitchFamily="2" charset="-122"/>
                <a:cs typeface="+mn-cs"/>
              </a:defRPr>
            </a:lvl8pPr>
            <a:lvl9pPr marL="5181600" indent="-304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rtl="0" eaLnBrk="1" fontAlgn="base" latinLnBrk="0" hangingPunct="1">
              <a:lnSpc>
                <a:spcPct val="130000"/>
              </a:lnSpc>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rPr>
              <a:t>以景物描写烘托人物心情</a:t>
            </a:r>
            <a:endParaRPr kumimoji="0" lang="en-US" altLang="zh-CN" sz="3200" b="1" i="0" u="none" strike="noStrike" kern="1200" cap="none" spc="0" normalizeH="0" baseline="0" noProof="0">
              <a:ln>
                <a:noFill/>
              </a:ln>
              <a:solidFill>
                <a:schemeClr val="tx1"/>
              </a:solidFill>
              <a:effectLst/>
              <a:uLnTx/>
              <a:uFillTx/>
              <a:latin typeface="宋体" panose="02010600030101010101" pitchFamily="2" charset="-122"/>
              <a:ea typeface="宋体" panose="02010600030101010101" pitchFamily="2" charset="-122"/>
              <a:cs typeface="+mn-cs"/>
            </a:endParaRPr>
          </a:p>
        </p:txBody>
      </p:sp>
      <p:grpSp>
        <p:nvGrpSpPr>
          <p:cNvPr id="48132" name="组合 8"/>
          <p:cNvGrpSpPr/>
          <p:nvPr/>
        </p:nvGrpSpPr>
        <p:grpSpPr>
          <a:xfrm>
            <a:off x="80435" y="266700"/>
            <a:ext cx="3210983" cy="814918"/>
            <a:chOff x="6757439" y="2105903"/>
            <a:chExt cx="2451950" cy="654102"/>
          </a:xfrm>
        </p:grpSpPr>
        <p:sp>
          <p:nvSpPr>
            <p:cNvPr id="10"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11"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8133" name="文本框 11"/>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一课一得</a:t>
            </a:r>
          </a:p>
        </p:txBody>
      </p:sp>
    </p:spTree>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9154" name="矩形 1"/>
          <p:cNvSpPr/>
          <p:nvPr/>
        </p:nvSpPr>
        <p:spPr>
          <a:xfrm>
            <a:off x="715433" y="2029599"/>
            <a:ext cx="10761134" cy="2798801"/>
          </a:xfrm>
          <a:prstGeom prst="rect">
            <a:avLst/>
          </a:prstGeom>
          <a:noFill/>
          <a:ln w="9525">
            <a:noFill/>
          </a:ln>
        </p:spPr>
        <p:txBody>
          <a:bodyPr>
            <a:spAutoFit/>
          </a:bodyPr>
          <a:lstStyle>
            <a:defPPr>
              <a:defRPr lang="zh-CN"/>
            </a:defPPr>
          </a:lstStyle>
          <a:p>
            <a:pPr marL="685800" indent="-685800" eaLnBrk="1" hangingPunct="1">
              <a:lnSpc>
                <a:spcPct val="130000"/>
              </a:lnSpc>
              <a:buFont typeface="黑体" panose="02010609060101010101" pitchFamily="49" charset="-122"/>
              <a:buAutoNum type="circleNumDbPlain"/>
            </a:pPr>
            <a:r>
              <a:rPr lang="zh-CN" altLang="en-US" sz="3467" b="1">
                <a:latin typeface="楷体" panose="02010609060101010101" pitchFamily="49" charset="-122"/>
                <a:ea typeface="楷体" panose="02010609060101010101" pitchFamily="49" charset="-122"/>
              </a:rPr>
              <a:t>明确人物内心的喜怒哀乐。</a:t>
            </a:r>
            <a:endParaRPr lang="en-US" altLang="zh-CN" sz="3467" b="1">
              <a:latin typeface="楷体" panose="02010609060101010101" pitchFamily="49" charset="-122"/>
              <a:ea typeface="楷体" panose="02010609060101010101" pitchFamily="49" charset="-122"/>
            </a:endParaRPr>
          </a:p>
          <a:p>
            <a:pPr marL="685800" indent="-685800" eaLnBrk="1" hangingPunct="1">
              <a:lnSpc>
                <a:spcPct val="130000"/>
              </a:lnSpc>
              <a:buFont typeface="黑体" panose="02010609060101010101" pitchFamily="49" charset="-122"/>
              <a:buAutoNum type="circleNumDbPlain"/>
            </a:pPr>
            <a:r>
              <a:rPr lang="zh-CN" altLang="en-US" sz="3467" b="1">
                <a:latin typeface="楷体" panose="02010609060101010101" pitchFamily="49" charset="-122"/>
                <a:ea typeface="楷体" panose="02010609060101010101" pitchFamily="49" charset="-122"/>
              </a:rPr>
              <a:t>根据人物的心情选取景物。景物描写与人物心情协调一致。</a:t>
            </a:r>
            <a:endParaRPr lang="en-US" altLang="zh-CN" sz="3467" b="1">
              <a:latin typeface="楷体" panose="02010609060101010101" pitchFamily="49" charset="-122"/>
              <a:ea typeface="楷体" panose="02010609060101010101" pitchFamily="49" charset="-122"/>
            </a:endParaRPr>
          </a:p>
          <a:p>
            <a:pPr marL="685800" indent="-685800" eaLnBrk="1" hangingPunct="1">
              <a:lnSpc>
                <a:spcPct val="130000"/>
              </a:lnSpc>
              <a:buFont typeface="黑体" panose="02010609060101010101" pitchFamily="49" charset="-122"/>
              <a:buAutoNum type="circleNumDbPlain"/>
            </a:pPr>
            <a:r>
              <a:rPr lang="zh-CN" altLang="en-US" sz="3467" b="1">
                <a:latin typeface="楷体" panose="02010609060101010101" pitchFamily="49" charset="-122"/>
                <a:ea typeface="楷体" panose="02010609060101010101" pitchFamily="49" charset="-122"/>
              </a:rPr>
              <a:t>景物描写点到为止，不宜过多渲染，以免喧宾夺主。</a:t>
            </a:r>
            <a:endParaRPr lang="en-US" altLang="zh-CN" sz="3467" b="1">
              <a:latin typeface="楷体" panose="02010609060101010101" pitchFamily="49" charset="-122"/>
              <a:ea typeface="楷体" panose="02010609060101010101" pitchFamily="49" charset="-122"/>
            </a:endParaRPr>
          </a:p>
        </p:txBody>
      </p:sp>
      <p:grpSp>
        <p:nvGrpSpPr>
          <p:cNvPr id="49155" name="组合 3"/>
          <p:cNvGrpSpPr/>
          <p:nvPr/>
        </p:nvGrpSpPr>
        <p:grpSpPr>
          <a:xfrm>
            <a:off x="80435" y="266700"/>
            <a:ext cx="3210983" cy="814918"/>
            <a:chOff x="6757439" y="2105903"/>
            <a:chExt cx="2451950" cy="654102"/>
          </a:xfrm>
        </p:grpSpPr>
        <p:sp>
          <p:nvSpPr>
            <p:cNvPr id="5"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6"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49156" name="文本框 6"/>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写作指导</a:t>
            </a:r>
          </a:p>
        </p:txBody>
      </p:sp>
    </p:spTree>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0178" name="矩形 1"/>
          <p:cNvSpPr/>
          <p:nvPr/>
        </p:nvSpPr>
        <p:spPr>
          <a:xfrm>
            <a:off x="848784" y="1026582"/>
            <a:ext cx="10494434" cy="4857911"/>
          </a:xfrm>
          <a:prstGeom prst="rect">
            <a:avLst/>
          </a:prstGeom>
          <a:noFill/>
          <a:ln w="9525">
            <a:noFill/>
          </a:ln>
        </p:spPr>
        <p:txBody>
          <a:bodyPr>
            <a:spAutoFit/>
          </a:bodyPr>
          <a:lstStyle>
            <a:defPPr>
              <a:defRPr lang="zh-CN"/>
            </a:defPPr>
          </a:lstStyle>
          <a:p>
            <a:pPr eaLnBrk="1" hangingPunct="1">
              <a:lnSpc>
                <a:spcPct val="120000"/>
              </a:lnSpc>
            </a:pPr>
            <a:endParaRPr lang="en-US" altLang="zh-CN" sz="3733" b="1">
              <a:solidFill>
                <a:srgbClr val="0033CC"/>
              </a:solidFill>
              <a:latin typeface="宋体" panose="02010600030101010101" pitchFamily="2" charset="-122"/>
            </a:endParaRPr>
          </a:p>
          <a:p>
            <a:pPr eaLnBrk="1" hangingPunct="1">
              <a:lnSpc>
                <a:spcPct val="120000"/>
              </a:lnSpc>
            </a:pPr>
            <a:r>
              <a:rPr lang="zh-CN" altLang="en-US" sz="3733" b="1">
                <a:latin typeface="楷体" panose="02010609060101010101" pitchFamily="49" charset="-122"/>
                <a:ea typeface="楷体" panose="02010609060101010101" pitchFamily="49" charset="-122"/>
              </a:rPr>
              <a:t>    窗外的暴风雨肆虐着，狂风放肆地吹打着树木，好像要吞噬整个城市。我静静地坐在书桌前，注视着窗外的黑暗，听着噼里啪啦的雨声。回想起昨天与好朋友因一点小事而激烈地争吵起来，闹得不欢而散，心里十分后悔。她此刻的心情是否和我一样？是否也想和好，却不知如何开口？</a:t>
            </a:r>
            <a:endParaRPr lang="en-US" altLang="zh-CN" sz="3733" b="1">
              <a:latin typeface="楷体" panose="02010609060101010101" pitchFamily="49" charset="-122"/>
              <a:ea typeface="楷体" panose="02010609060101010101" pitchFamily="49" charset="-122"/>
            </a:endParaRPr>
          </a:p>
        </p:txBody>
      </p:sp>
      <p:cxnSp>
        <p:nvCxnSpPr>
          <p:cNvPr id="5" name="直接连接符 4"/>
          <p:cNvCxnSpPr/>
          <p:nvPr/>
        </p:nvCxnSpPr>
        <p:spPr>
          <a:xfrm>
            <a:off x="937684" y="3130549"/>
            <a:ext cx="560825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390927" y="1172636"/>
            <a:ext cx="8991600" cy="550151"/>
          </a:xfrm>
          <a:prstGeom prst="rect">
            <a:avLst/>
          </a:prstGeom>
          <a:noFill/>
          <a:ln w="9525">
            <a:noFill/>
          </a:ln>
        </p:spPr>
        <p:txBody>
          <a:bodyPr wrap="square">
            <a:spAutoFit/>
          </a:bodyPr>
          <a:lstStyle>
            <a:defPPr>
              <a:defRPr lang="zh-CN"/>
            </a:defPPr>
          </a:lstStyle>
          <a:p>
            <a:pPr eaLnBrk="1" hangingPunct="1">
              <a:lnSpc>
                <a:spcPct val="120000"/>
              </a:lnSpc>
            </a:pPr>
            <a:r>
              <a:rPr lang="zh-CN" altLang="en-US" sz="2667" b="1">
                <a:solidFill>
                  <a:srgbClr val="FF0000"/>
                </a:solidFill>
                <a:latin typeface="宋体" panose="02010600030101010101" pitchFamily="2" charset="-122"/>
              </a:rPr>
              <a:t>    以暴风雨来临时的黑暗景象，烘托“我”悲伤的心情。</a:t>
            </a:r>
            <a:endParaRPr lang="en-US" altLang="zh-CN" sz="2667" b="1">
              <a:solidFill>
                <a:srgbClr val="FF0000"/>
              </a:solidFill>
              <a:latin typeface="宋体" panose="02010600030101010101" pitchFamily="2" charset="-122"/>
            </a:endParaRPr>
          </a:p>
        </p:txBody>
      </p:sp>
      <p:cxnSp>
        <p:nvCxnSpPr>
          <p:cNvPr id="7" name="直接连接符 6"/>
          <p:cNvCxnSpPr/>
          <p:nvPr/>
        </p:nvCxnSpPr>
        <p:spPr>
          <a:xfrm>
            <a:off x="1797051" y="2432049"/>
            <a:ext cx="91821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390927" y="3729565"/>
            <a:ext cx="246803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271079" y="3729565"/>
            <a:ext cx="320674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0185" name="组合 8"/>
          <p:cNvGrpSpPr/>
          <p:nvPr/>
        </p:nvGrpSpPr>
        <p:grpSpPr>
          <a:xfrm>
            <a:off x="80435" y="266700"/>
            <a:ext cx="3210983" cy="814918"/>
            <a:chOff x="6757439" y="2105903"/>
            <a:chExt cx="2451950" cy="654102"/>
          </a:xfrm>
        </p:grpSpPr>
        <p:sp>
          <p:nvSpPr>
            <p:cNvPr id="11"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13"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50186" name="文本框 13"/>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写作示范</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nodeType="withGroup">
                            <p:stCondLst>
                              <p:cond delay="500"/>
                            </p:stCondLst>
                            <p:childTnLst>
                              <p:par>
                                <p:cTn id="18" presetID="42" presetClass="entr" presetSubtype="0" fill="hold" grpId="0" nodeType="afterEffec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1202" name="图片 2">
            <a:hlinkClick r:id="rId3" action="ppaction://hlinkfile"/>
          </p:cNvPr>
          <p:cNvPicPr>
            <a:picLocks noChangeAspect="1"/>
          </p:cNvPicPr>
          <p:nvPr/>
        </p:nvPicPr>
        <p:blipFill>
          <a:blip r:embed="rId2"/>
          <a:stretch>
            <a:fillRect/>
          </a:stretch>
        </p:blipFill>
        <p:spPr>
          <a:xfrm>
            <a:off x="1928284" y="1627717"/>
            <a:ext cx="8621183" cy="3655483"/>
          </a:xfrm>
          <a:prstGeom prst="rect">
            <a:avLst/>
          </a:prstGeom>
          <a:noFill/>
          <a:ln w="9525">
            <a:noFill/>
          </a:ln>
        </p:spPr>
      </p:pic>
    </p:spTree>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2226" name="图片 2">
            <a:hlinkClick r:id="rId3" action="ppaction://hlinkfile"/>
          </p:cNvPr>
          <p:cNvPicPr>
            <a:picLocks noChangeAspect="1"/>
          </p:cNvPicPr>
          <p:nvPr/>
        </p:nvPicPr>
        <p:blipFill>
          <a:blip r:embed="rId2"/>
          <a:stretch>
            <a:fillRect/>
          </a:stretch>
        </p:blipFill>
        <p:spPr>
          <a:xfrm>
            <a:off x="1369484" y="1217084"/>
            <a:ext cx="9410700" cy="4542367"/>
          </a:xfrm>
          <a:prstGeom prst="rect">
            <a:avLst/>
          </a:prstGeom>
          <a:noFill/>
          <a:ln w="9525">
            <a:noFill/>
          </a:ln>
        </p:spPr>
      </p:pic>
    </p:spTree>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3250" name="矩形 4"/>
          <p:cNvSpPr/>
          <p:nvPr/>
        </p:nvSpPr>
        <p:spPr>
          <a:xfrm>
            <a:off x="588433" y="1314451"/>
            <a:ext cx="11013018" cy="3701014"/>
          </a:xfrm>
          <a:prstGeom prst="rect">
            <a:avLst/>
          </a:prstGeom>
          <a:noFill/>
          <a:ln w="9525">
            <a:noFill/>
          </a:ln>
        </p:spPr>
        <p:txBody>
          <a:bodyPr>
            <a:spAutoFit/>
          </a:bodyPr>
          <a:lstStyle>
            <a:defPPr>
              <a:defRPr lang="zh-CN"/>
            </a:defPPr>
          </a:lstStyle>
          <a:p>
            <a:pPr marL="457200" indent="-457200" eaLnBrk="1" hangingPunct="1">
              <a:lnSpc>
                <a:spcPct val="150000"/>
              </a:lnSpc>
              <a:buFont typeface="Wingdings" panose="05000000000000000000" pitchFamily="2" charset="2"/>
              <a:buChar char="p"/>
            </a:pPr>
            <a:r>
              <a:rPr lang="zh-CN" altLang="en-US" sz="3200" b="1">
                <a:latin typeface="楷体" panose="02010609060101010101" pitchFamily="49" charset="-122"/>
                <a:ea typeface="楷体" panose="02010609060101010101" pitchFamily="49" charset="-122"/>
              </a:rPr>
              <a:t>阅读斯科特给英国公众写下的一封绝命书，结合课文内容写一篇阅读笔记。</a:t>
            </a:r>
            <a:endParaRPr lang="en-US" altLang="zh-CN" sz="3200" b="1">
              <a:latin typeface="楷体" panose="02010609060101010101" pitchFamily="49" charset="-122"/>
              <a:ea typeface="楷体" panose="02010609060101010101" pitchFamily="49" charset="-122"/>
            </a:endParaRPr>
          </a:p>
          <a:p>
            <a:pPr marL="457200" indent="-457200" eaLnBrk="1" hangingPunct="1">
              <a:lnSpc>
                <a:spcPct val="150000"/>
              </a:lnSpc>
              <a:buFont typeface="Wingdings" panose="05000000000000000000" pitchFamily="2" charset="2"/>
              <a:buChar char="p"/>
            </a:pPr>
            <a:r>
              <a:rPr lang="zh-CN" altLang="en-US" sz="3200" b="1">
                <a:latin typeface="楷体" panose="02010609060101010101" pitchFamily="49" charset="-122"/>
                <a:ea typeface="楷体" panose="02010609060101010101" pitchFamily="49" charset="-122"/>
              </a:rPr>
              <a:t>茨威格的</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人类的群星闪耀时</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一书中还有不少精彩的传记作品，如</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滑铁卢的一分钟</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越过大洋的第一次通话</a:t>
            </a:r>
            <a:r>
              <a:rPr lang="en-US" altLang="zh-CN" sz="3200" b="1">
                <a:latin typeface="楷体" panose="02010609060101010101" pitchFamily="49" charset="-122"/>
                <a:ea typeface="楷体" panose="02010609060101010101" pitchFamily="49" charset="-122"/>
              </a:rPr>
              <a:t>》</a:t>
            </a:r>
            <a:r>
              <a:rPr lang="zh-CN" altLang="en-US" sz="3200" b="1">
                <a:latin typeface="楷体" panose="02010609060101010101" pitchFamily="49" charset="-122"/>
                <a:ea typeface="楷体" panose="02010609060101010101" pitchFamily="49" charset="-122"/>
              </a:rPr>
              <a:t>等，课外可以找来阅读，进一步品味作家笔下的历史图景。</a:t>
            </a:r>
          </a:p>
        </p:txBody>
      </p:sp>
      <p:grpSp>
        <p:nvGrpSpPr>
          <p:cNvPr id="53251" name="组合 3"/>
          <p:cNvGrpSpPr/>
          <p:nvPr/>
        </p:nvGrpSpPr>
        <p:grpSpPr>
          <a:xfrm>
            <a:off x="80435" y="266700"/>
            <a:ext cx="3210983" cy="814918"/>
            <a:chOff x="6757439" y="2105903"/>
            <a:chExt cx="2451950" cy="654102"/>
          </a:xfrm>
        </p:grpSpPr>
        <p:sp>
          <p:nvSpPr>
            <p:cNvPr id="5" name="Google Shape;1279;p58"/>
            <p:cNvSpPr/>
            <p:nvPr/>
          </p:nvSpPr>
          <p:spPr>
            <a:xfrm>
              <a:off x="6893209" y="2105903"/>
              <a:ext cx="2316180" cy="553861"/>
            </a:xfrm>
            <a:prstGeom prst="roundRect">
              <a:avLst>
                <a:gd name="adj" fmla="val 50000"/>
              </a:avLst>
            </a:prstGeom>
            <a:gradFill>
              <a:gsLst>
                <a:gs pos="0">
                  <a:srgbClr val="91CEE3"/>
                </a:gs>
                <a:gs pos="100000">
                  <a:srgbClr val="92B9E7"/>
                </a:gs>
              </a:gsLst>
              <a:lin ang="0" scaled="0"/>
            </a:gradFill>
            <a:ln>
              <a:noFill/>
            </a:ln>
          </p:spPr>
          <p:txBody>
            <a:bodyPr spcFirstLastPara="1" lIns="121900" tIns="121900" rIns="121900" bIns="121900" anchor="ctr"/>
            <a:lstStyle>
              <a:defPPr>
                <a:defRPr lang="zh-CN"/>
              </a:defPPr>
            </a:lstStyle>
            <a:p>
              <a:pPr marL="0" marR="0" lvl="0" indent="0" algn="l" defTabSz="1219200" rtl="0" eaLnBrk="0" fontAlgn="base" latinLnBrk="0" hangingPunct="0">
                <a:lnSpc>
                  <a:spcPct val="100000"/>
                </a:lnSpc>
                <a:spcBef>
                  <a:spcPct val="0"/>
                </a:spcBef>
                <a:spcAft>
                  <a:spcPct val="0"/>
                </a:spcAft>
                <a:buClr>
                  <a:srgbClr val="000000"/>
                </a:buClr>
                <a:buSzTx/>
                <a:buFontTx/>
                <a:buNone/>
                <a:defRPr/>
              </a:pPr>
              <a:endParaRPr kumimoji="0" sz="933" b="0" i="0" u="none" strike="noStrike" kern="0" cap="none" spc="0" normalizeH="0" baseline="0" noProof="0">
                <a:ln>
                  <a:noFill/>
                </a:ln>
                <a:solidFill>
                  <a:srgbClr val="000000"/>
                </a:solidFill>
                <a:effectLst/>
                <a:uLnTx/>
                <a:uFillTx/>
                <a:latin typeface="思源黑体 CN Heavy" pitchFamily="34" charset="-122"/>
                <a:ea typeface="思源黑体 CN Heavy" pitchFamily="34" charset="-122"/>
                <a:cs typeface="Arial"/>
                <a:sym typeface="Arial"/>
              </a:endParaRPr>
            </a:p>
          </p:txBody>
        </p:sp>
        <p:sp>
          <p:nvSpPr>
            <p:cNvPr id="6" name="Google Shape;1280;p58"/>
            <p:cNvSpPr/>
            <p:nvPr/>
          </p:nvSpPr>
          <p:spPr>
            <a:xfrm>
              <a:off x="6757439" y="2206143"/>
              <a:ext cx="2316180" cy="553861"/>
            </a:xfrm>
            <a:prstGeom prst="roundRect">
              <a:avLst>
                <a:gd name="adj" fmla="val 50000"/>
              </a:avLst>
            </a:prstGeom>
            <a:noFill/>
            <a:ln w="9525" cap="flat" cmpd="sng">
              <a:solidFill>
                <a:srgbClr val="282828"/>
              </a:solidFill>
              <a:prstDash val="solid"/>
              <a:round/>
              <a:headEnd type="none" w="sm" len="sm"/>
              <a:tailEnd type="none" w="sm" len="sm"/>
            </a:ln>
          </p:spPr>
          <p:txBody>
            <a:bodyPr spcFirstLastPara="1" lIns="121900" tIns="121900" rIns="121900" bIns="121900" anchor="ctr"/>
            <a:lstStyle>
              <a:defPPr>
                <a:defRPr lang="zh-CN"/>
              </a:defPPr>
            </a:lstStyle>
            <a:p>
              <a:pPr marL="0" marR="0" lvl="0" indent="0" algn="l" defTabSz="1219200" rtl="0" eaLnBrk="1" fontAlgn="auto" latinLnBrk="0" hangingPunct="1">
                <a:lnSpc>
                  <a:spcPct val="100000"/>
                </a:lnSpc>
                <a:spcBef>
                  <a:spcPct val="0"/>
                </a:spcBef>
                <a:spcAft>
                  <a:spcPct val="0"/>
                </a:spcAft>
                <a:buClr>
                  <a:srgbClr val="000000"/>
                </a:buClr>
                <a:buSzTx/>
                <a:buFont typeface="Arial"/>
                <a:buNone/>
                <a:defRPr/>
              </a:pPr>
              <a:endParaRPr kumimoji="0" sz="1867" b="0" i="0" u="none" strike="noStrike" kern="0" cap="none" spc="0" normalizeH="0" baseline="0" noProof="0">
                <a:ln>
                  <a:noFill/>
                </a:ln>
                <a:solidFill>
                  <a:schemeClr val="bg1"/>
                </a:solidFill>
                <a:effectLst/>
                <a:uLnTx/>
                <a:uFillTx/>
                <a:latin typeface="思源黑体 CN Heavy" pitchFamily="34" charset="-122"/>
                <a:ea typeface="思源黑体 CN Heavy" pitchFamily="34" charset="-122"/>
                <a:cs typeface="Arial"/>
                <a:sym typeface="Arial"/>
              </a:endParaRPr>
            </a:p>
          </p:txBody>
        </p:sp>
      </p:grpSp>
      <p:sp>
        <p:nvSpPr>
          <p:cNvPr id="53252" name="文本框 6"/>
          <p:cNvSpPr txBox="1"/>
          <p:nvPr/>
        </p:nvSpPr>
        <p:spPr>
          <a:xfrm>
            <a:off x="419100" y="266700"/>
            <a:ext cx="2455333" cy="781051"/>
          </a:xfrm>
          <a:prstGeom prst="rect">
            <a:avLst/>
          </a:prstGeom>
          <a:noFill/>
          <a:ln w="9525">
            <a:noFill/>
          </a:ln>
        </p:spPr>
        <p:txBody>
          <a:bodyPr>
            <a:spAutoFit/>
          </a:bodyPr>
          <a:lstStyle>
            <a:defPPr>
              <a:defRPr lang="zh-CN"/>
            </a:defPPr>
          </a:lstStyle>
          <a:p>
            <a:r>
              <a:rPr lang="zh-CN" altLang="en-US" sz="4267" b="1">
                <a:solidFill>
                  <a:schemeClr val="bg1"/>
                </a:solidFill>
                <a:latin typeface="楷体" panose="02010609060101010101" pitchFamily="49" charset="-122"/>
                <a:ea typeface="楷体" panose="02010609060101010101" pitchFamily="49" charset="-122"/>
              </a:rPr>
              <a:t>课后作业</a:t>
            </a: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Lst>
</file>

<file path=ppt/theme/theme1.xml><?xml version="1.0" encoding="utf-8"?>
<a:theme xmlns:r="http://schemas.openxmlformats.org/officeDocument/2006/relationships"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Company/>
  <PresentationFormat>宽屏</PresentationFormat>
  <Paragraphs>284</Paragraphs>
  <Slides>48</Slides>
  <Notes>0</Notes>
  <TotalTime>0</TotalTime>
  <HiddenSlides>0</HiddenSlides>
  <MMClips>0</MMClips>
  <ScaleCrop>0</ScaleCrop>
  <HeadingPairs>
    <vt:vector baseType="variant" size="4">
      <vt:variant>
        <vt:lpstr>Theme</vt:lpstr>
      </vt:variant>
      <vt:variant>
        <vt:i4>1</vt:i4>
      </vt:variant>
      <vt:variant>
        <vt:lpstr>Slide Titles</vt:lpstr>
      </vt:variant>
      <vt:variant>
        <vt:i4>48</vt:i4>
      </vt:variant>
    </vt:vector>
  </HeadingPairs>
  <TitlesOfParts>
    <vt:vector baseType="lpstr" size="49">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LinksUpToDate>0</LinksUpToDate>
  <SharedDoc>0</SharedDoc>
  <HyperlinksChanged>0</HyperlinksChanged>
  <Application>Aspose.Slides for .NET</Application>
  <AppVersion>17.0600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演示文稿</dc:title>
  <dc:creator>Windows 用户</dc:creator>
  <cp:lastModifiedBy>天天向上</cp:lastModifiedBy>
  <cp:revision>392</cp:revision>
  <dcterms:created xsi:type="dcterms:W3CDTF">2017-11-13T08:28:00Z</dcterms:created>
  <dcterms:modified xsi:type="dcterms:W3CDTF">2023-01-26T01:18:49Z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2B631D329155400EA716415522748181</vt:lpwstr>
  </property>
  <property fmtid="{D5CDD505-2E9C-101B-9397-08002B2CF9AE}" pid="3" name="KSOProductBuildVer">
    <vt:lpwstr>2052-11.1.0.11365</vt:lpwstr>
  </property>
</Properties>
</file>