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314" r:id="rId1"/>
    <p:sldMasterId id="2147494351" r:id="rId2"/>
  </p:sldMasterIdLst>
  <p:notesMasterIdLst>
    <p:notesMasterId r:id="rId3"/>
  </p:notesMasterIdLst>
  <p:sldIdLst>
    <p:sldId id="5229" r:id="rId4"/>
    <p:sldId id="5234" r:id="rId5"/>
    <p:sldId id="5239" r:id="rId6"/>
    <p:sldId id="5243" r:id="rId7"/>
    <p:sldId id="5246" r:id="rId8"/>
    <p:sldId id="5249" r:id="rId9"/>
    <p:sldId id="5253" r:id="rId10"/>
    <p:sldId id="5257" r:id="rId11"/>
    <p:sldId id="5260" r:id="rId12"/>
    <p:sldId id="5263" r:id="rId13"/>
    <p:sldId id="5266" r:id="rId14"/>
    <p:sldId id="5270" r:id="rId15"/>
    <p:sldId id="5274" r:id="rId16"/>
    <p:sldId id="5277" r:id="rId17"/>
    <p:sldId id="5280" r:id="rId18"/>
    <p:sldId id="5283" r:id="rId19"/>
    <p:sldId id="5287" r:id="rId20"/>
    <p:sldId id="5291" r:id="rId21"/>
    <p:sldId id="5294" r:id="rId22"/>
    <p:sldId id="5297" r:id="rId23"/>
    <p:sldId id="5300" r:id="rId24"/>
    <p:sldId id="5304" r:id="rId25"/>
    <p:sldId id="5308" r:id="rId26"/>
    <p:sldId id="5311" r:id="rId27"/>
    <p:sldId id="5314" r:id="rId28"/>
    <p:sldId id="5318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315" r:id="rId1"/>
    <p:sldLayoutId id="2147494316" r:id="rId2"/>
    <p:sldLayoutId id="2147494317" r:id="rId3"/>
    <p:sldLayoutId id="2147494318" r:id="rId4"/>
    <p:sldLayoutId id="2147494319" r:id="rId5"/>
    <p:sldLayoutId id="2147494320" r:id="rId6"/>
    <p:sldLayoutId id="2147494321" r:id="rId7"/>
    <p:sldLayoutId id="2147494322" r:id="rId8"/>
    <p:sldLayoutId id="2147494323" r:id="rId9"/>
    <p:sldLayoutId id="2147494324" r:id="rId10"/>
    <p:sldLayoutId id="214749432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352" r:id="rId1"/>
    <p:sldLayoutId id="2147494353" r:id="rId2"/>
    <p:sldLayoutId id="2147494354" r:id="rId3"/>
    <p:sldLayoutId id="2147494355" r:id="rId4"/>
    <p:sldLayoutId id="2147494356" r:id="rId5"/>
    <p:sldLayoutId id="2147494357" r:id="rId6"/>
    <p:sldLayoutId id="2147494358" r:id="rId7"/>
    <p:sldLayoutId id="2147494359" r:id="rId8"/>
    <p:sldLayoutId id="2147494360" r:id="rId9"/>
    <p:sldLayoutId id="2147494361" r:id="rId10"/>
    <p:sldLayoutId id="214749436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tags" Target="../tags/tag208.xml"/><Relationship Id="rId18" Type="http://schemas.openxmlformats.org/officeDocument/2006/relationships/tags" Target="../tags/tag209.xml"/><Relationship Id="rId19" Type="http://schemas.openxmlformats.org/officeDocument/2006/relationships/tags" Target="../tags/tag210.xml"/><Relationship Id="rId20" Type="http://schemas.openxmlformats.org/officeDocument/2006/relationships/tags" Target="../tags/tag211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tags" Target="../tags/tag279.xml"/><Relationship Id="rId18" Type="http://schemas.openxmlformats.org/officeDocument/2006/relationships/tags" Target="../tags/tag280.xml"/><Relationship Id="rId19" Type="http://schemas.openxmlformats.org/officeDocument/2006/relationships/tags" Target="../tags/tag281.xml"/><Relationship Id="rId20" Type="http://schemas.openxmlformats.org/officeDocument/2006/relationships/tags" Target="../tags/tag282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餐饮服务市场分析与2024年投资前景预测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8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0801" y="1961504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678167" y="2851021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53473" y="3712598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089275" y="11068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3813175" y="1163955"/>
            <a:ext cx="7145020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餐饮服务市场概述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609340" y="199961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414520" y="2056765"/>
            <a:ext cx="658812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餐饮服务市场现状分析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196715" y="28721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4991735" y="2934335"/>
            <a:ext cx="596709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2024年餐饮服务市场投资前景预测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12"/>
            </p:custDataLst>
          </p:nvPr>
        </p:nvSpPr>
        <p:spPr>
          <a:xfrm>
            <a:off x="4768215" y="375475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3"/>
            </p:custDataLst>
          </p:nvPr>
        </p:nvSpPr>
        <p:spPr>
          <a:xfrm>
            <a:off x="5586095" y="3811905"/>
            <a:ext cx="537273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成功投资餐饮服务市场的策略建议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1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394518" y="4645413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15"/>
            </p:custDataLst>
          </p:nvPr>
        </p:nvSpPr>
        <p:spPr>
          <a:xfrm>
            <a:off x="5577205" y="462089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6"/>
            </p:custDataLst>
          </p:nvPr>
        </p:nvSpPr>
        <p:spPr>
          <a:xfrm>
            <a:off x="6395085" y="4678045"/>
            <a:ext cx="4563110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案例分析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餐饮服务市场概述</a:t>
            </a:r>
            <a:endParaRPr altLang="en-US" lang="zh-CN"/>
          </a:p>
        </p:txBody>
      </p:sp>
      <p:sp>
        <p:nvSpPr>
          <p:cNvPr id="104885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餐饮服务市场的定义与分类</a:t>
            </a:r>
            <a:endParaRPr altLang="en-US" lang="zh-CN"/>
          </a:p>
        </p:txBody>
      </p:sp>
      <p:sp>
        <p:nvSpPr>
          <p:cNvPr id="1048890" name="矩形 3"/>
          <p:cNvSpPr/>
          <p:nvPr>
            <p:custDataLst>
              <p:tags r:id="rId1"/>
            </p:custDataLst>
          </p:nvPr>
        </p:nvSpPr>
        <p:spPr>
          <a:xfrm>
            <a:off x="1185851" y="2152876"/>
            <a:ext cx="10391277" cy="154443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892" name="矩形 13"/>
          <p:cNvSpPr/>
          <p:nvPr>
            <p:custDataLst>
              <p:tags r:id="rId2"/>
            </p:custDataLst>
          </p:nvPr>
        </p:nvSpPr>
        <p:spPr>
          <a:xfrm>
            <a:off x="608330" y="2152876"/>
            <a:ext cx="281808" cy="154443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4" name="文本框 4"/>
          <p:cNvSpPr txBox="1"/>
          <p:nvPr>
            <p:custDataLst>
              <p:tags r:id="rId3"/>
            </p:custDataLst>
          </p:nvPr>
        </p:nvSpPr>
        <p:spPr>
          <a:xfrm>
            <a:off x="1484389" y="2285849"/>
            <a:ext cx="9942624" cy="1277626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9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定义：餐饮服务市场是指提供餐饮服务的行业，包括各类餐馆、快餐店、饮品店等。</a:t>
            </a:r>
            <a:endParaRPr altLang="en-US" dirty="0" sz="19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6" name="矩形 39"/>
          <p:cNvSpPr/>
          <p:nvPr>
            <p:custDataLst>
              <p:tags r:id="rId4"/>
            </p:custDataLst>
          </p:nvPr>
        </p:nvSpPr>
        <p:spPr>
          <a:xfrm>
            <a:off x="1185851" y="3985821"/>
            <a:ext cx="10391277" cy="154443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898" name="矩形 5"/>
          <p:cNvSpPr/>
          <p:nvPr>
            <p:custDataLst>
              <p:tags r:id="rId5"/>
            </p:custDataLst>
          </p:nvPr>
        </p:nvSpPr>
        <p:spPr>
          <a:xfrm>
            <a:off x="608330" y="3985821"/>
            <a:ext cx="281808" cy="154443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00" name="文本框 41"/>
          <p:cNvSpPr txBox="1"/>
          <p:nvPr>
            <p:custDataLst>
              <p:tags r:id="rId6"/>
            </p:custDataLst>
          </p:nvPr>
        </p:nvSpPr>
        <p:spPr>
          <a:xfrm>
            <a:off x="1484389" y="4119446"/>
            <a:ext cx="9942624" cy="1277626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833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类：根据不同的分类标准，可以将餐饮服务市场分为不同类型。例如，根据菜系分类，可以分为中式餐饮和西式餐饮；根据消费人群分类，可以分为高端餐饮和大众餐饮；根据经营模式分类，可以分为连锁餐饮和单店经营等。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餐饮服务市场的发展历程</a:t>
            </a:r>
            <a:endParaRPr altLang="en-US" lang="zh-CN"/>
          </a:p>
        </p:txBody>
      </p:sp>
      <p:sp>
        <p:nvSpPr>
          <p:cNvPr id="1048936" name="矩形 3"/>
          <p:cNvSpPr/>
          <p:nvPr>
            <p:custDataLst>
              <p:tags r:id="rId1"/>
            </p:custDataLst>
          </p:nvPr>
        </p:nvSpPr>
        <p:spPr>
          <a:xfrm>
            <a:off x="2631306" y="5159943"/>
            <a:ext cx="3631461" cy="39830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任意多边形 5"/>
          <p:cNvSpPr/>
          <p:nvPr>
            <p:custDataLst>
              <p:tags r:id="rId2"/>
            </p:custDataLst>
          </p:nvPr>
        </p:nvSpPr>
        <p:spPr>
          <a:xfrm>
            <a:off x="2691399" y="5163820"/>
            <a:ext cx="3031924" cy="39552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40" name="正文"/>
          <p:cNvSpPr txBox="1"/>
          <p:nvPr>
            <p:custDataLst>
              <p:tags r:id="rId3"/>
            </p:custDataLst>
          </p:nvPr>
        </p:nvSpPr>
        <p:spPr>
          <a:xfrm>
            <a:off x="3136609" y="5606445"/>
            <a:ext cx="6418382" cy="622763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转型升级阶段：近年来，随着消费升级和健康饮食的兴起，餐饮业开始转型升级，向品牌化、健康化、个性化方向发展。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4"/>
            </p:custDataLst>
          </p:nvPr>
        </p:nvSpPr>
        <p:spPr>
          <a:xfrm>
            <a:off x="3094608" y="5159297"/>
            <a:ext cx="2242846" cy="40392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8944" name="矩形 8"/>
          <p:cNvSpPr/>
          <p:nvPr>
            <p:custDataLst>
              <p:tags r:id="rId5"/>
            </p:custDataLst>
          </p:nvPr>
        </p:nvSpPr>
        <p:spPr>
          <a:xfrm>
            <a:off x="2631306" y="3924471"/>
            <a:ext cx="3631461" cy="39830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6" name="任意多边形 5"/>
          <p:cNvSpPr/>
          <p:nvPr>
            <p:custDataLst>
              <p:tags r:id="rId6"/>
            </p:custDataLst>
          </p:nvPr>
        </p:nvSpPr>
        <p:spPr>
          <a:xfrm>
            <a:off x="2691399" y="3928348"/>
            <a:ext cx="3031924" cy="39552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48" name="正文"/>
          <p:cNvSpPr txBox="1"/>
          <p:nvPr>
            <p:custDataLst>
              <p:tags r:id="rId7"/>
            </p:custDataLst>
          </p:nvPr>
        </p:nvSpPr>
        <p:spPr>
          <a:xfrm>
            <a:off x="3136609" y="4370972"/>
            <a:ext cx="6418382" cy="622763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竞争加剧阶段：进入21世纪，随着经济的全球化，餐饮市场竞争加剧，餐饮企业开始注重品牌建设、菜品创新和服务质量。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50" name="标题"/>
          <p:cNvSpPr txBox="1"/>
          <p:nvPr>
            <p:custDataLst>
              <p:tags r:id="rId8"/>
            </p:custDataLst>
          </p:nvPr>
        </p:nvSpPr>
        <p:spPr>
          <a:xfrm>
            <a:off x="3094608" y="3923824"/>
            <a:ext cx="2242846" cy="40392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8952" name="矩形 23"/>
          <p:cNvSpPr/>
          <p:nvPr>
            <p:custDataLst>
              <p:tags r:id="rId9"/>
            </p:custDataLst>
          </p:nvPr>
        </p:nvSpPr>
        <p:spPr>
          <a:xfrm>
            <a:off x="2631306" y="1453526"/>
            <a:ext cx="3631461" cy="39830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4" name="任意多边形 5"/>
          <p:cNvSpPr/>
          <p:nvPr>
            <p:custDataLst>
              <p:tags r:id="rId10"/>
            </p:custDataLst>
          </p:nvPr>
        </p:nvSpPr>
        <p:spPr>
          <a:xfrm>
            <a:off x="2691399" y="1457403"/>
            <a:ext cx="3031924" cy="39552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56" name="正文"/>
          <p:cNvSpPr txBox="1"/>
          <p:nvPr>
            <p:custDataLst>
              <p:tags r:id="rId11"/>
            </p:custDataLst>
          </p:nvPr>
        </p:nvSpPr>
        <p:spPr>
          <a:xfrm>
            <a:off x="3136609" y="1900028"/>
            <a:ext cx="6418382" cy="622763"/>
          </a:xfrm>
          <a:prstGeom prst="rect"/>
          <a:noFill/>
        </p:spPr>
        <p:txBody>
          <a:bodyPr anchor="t" anchorCtr="0" bIns="0" lIns="0" rIns="0" rtlCol="0" tIns="0" wrap="square">
            <a:normAutofit fontScale="92857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起步阶段：20世纪80年代，餐饮业开始起步，以传统的小吃和家常菜为主。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58" name="标题"/>
          <p:cNvSpPr txBox="1"/>
          <p:nvPr>
            <p:custDataLst>
              <p:tags r:id="rId12"/>
            </p:custDataLst>
          </p:nvPr>
        </p:nvSpPr>
        <p:spPr>
          <a:xfrm>
            <a:off x="3136609" y="1452880"/>
            <a:ext cx="2200846" cy="40392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8960" name="矩形 27"/>
          <p:cNvSpPr/>
          <p:nvPr>
            <p:custDataLst>
              <p:tags r:id="rId13"/>
            </p:custDataLst>
          </p:nvPr>
        </p:nvSpPr>
        <p:spPr>
          <a:xfrm>
            <a:off x="2631306" y="2688998"/>
            <a:ext cx="3631461" cy="39830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任意多边形 5"/>
          <p:cNvSpPr/>
          <p:nvPr>
            <p:custDataLst>
              <p:tags r:id="rId14"/>
            </p:custDataLst>
          </p:nvPr>
        </p:nvSpPr>
        <p:spPr>
          <a:xfrm>
            <a:off x="2691399" y="2692875"/>
            <a:ext cx="3031924" cy="39552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64" name="正文"/>
          <p:cNvSpPr txBox="1"/>
          <p:nvPr>
            <p:custDataLst>
              <p:tags r:id="rId15"/>
            </p:custDataLst>
          </p:nvPr>
        </p:nvSpPr>
        <p:spPr>
          <a:xfrm>
            <a:off x="3136609" y="3135500"/>
            <a:ext cx="6418382" cy="622763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快速发展阶段：20世纪90年代，随着经济发展和人民生活水平的提高，餐饮业快速发展，出现了一批具有品牌特色和规模优势的餐饮企业。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66" name="标题"/>
          <p:cNvSpPr txBox="1"/>
          <p:nvPr>
            <p:custDataLst>
              <p:tags r:id="rId16"/>
            </p:custDataLst>
          </p:nvPr>
        </p:nvSpPr>
        <p:spPr>
          <a:xfrm>
            <a:off x="3094608" y="2688352"/>
            <a:ext cx="2242846" cy="40392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餐饮服务市场的规模与特点</a:t>
            </a:r>
            <a:endParaRPr altLang="en-US" lang="zh-CN"/>
          </a:p>
        </p:txBody>
      </p:sp>
      <p:sp>
        <p:nvSpPr>
          <p:cNvPr id="1049002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市场规模：近年来，餐饮服务市场呈现出稳步增长的趋势，市场规模不断扩大。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消费群体：餐饮服务市场的消费群体多样化，涵盖了不同年龄、性别、地域和消费层次的人群。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经营模式：餐饮服务市场经营模式多样化，包括传统餐厅、快餐店、外卖平台等，满足了不同消费者的需求。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发展趋势：随着人们生活水平的提高和消费观念的转变，健康、绿色、个性化、便捷的餐饮服务将更受欢迎，成为未来的发展趋势。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餐饮服务市场现状分析</a:t>
            </a:r>
            <a:endParaRPr altLang="en-US" lang="zh-CN"/>
          </a:p>
        </p:txBody>
      </p:sp>
      <p:sp>
        <p:nvSpPr>
          <p:cNvPr id="104904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餐饮服务市场的竞争格局</a:t>
            </a:r>
            <a:endParaRPr altLang="en-US" lang="zh-CN"/>
          </a:p>
        </p:txBody>
      </p:sp>
      <p:sp>
        <p:nvSpPr>
          <p:cNvPr id="10490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大型连锁餐饮企业：凭借品牌优势和规模效应，占据市场份额较大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中小型餐饮企业：数量众多，特色各异，满足消费者多样化需求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快餐店和外卖平台：便捷快速，价格实惠，受到年轻消费者青睐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跨界融合餐饮：将不同行业融合，创新商业模式，吸引特定消费群体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餐饮服务市场的消费群体分析</a:t>
            </a:r>
            <a:endParaRPr altLang="en-US" lang="zh-CN"/>
          </a:p>
        </p:txBody>
      </p:sp>
      <p:sp>
        <p:nvSpPr>
          <p:cNvPr id="10491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40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2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年轻人群体：他们是餐饮服务市场的主要消费群体，追求新鲜、时尚、个性化的餐饮体验，对品质和服务的要求较高。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46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8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中产阶级群体：随着中产阶级的崛起，他们对餐饮的需求逐渐增加，注重品牌、品质和服务，对价格较为敏感。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2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商务人士群体：他们因工作需要经常在外就餐，对餐饮环境、品质和服务要求较高，对价格相对不敏感。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4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58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家庭群体：以家庭为单位的消费者群体逐渐增多，他们注重餐饮的卫生、营养和口感，对价格有一定的要求。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餐饮服务市场的经营模式分析</a:t>
            </a:r>
            <a:endParaRPr altLang="en-US" lang="zh-CN"/>
          </a:p>
        </p:txBody>
      </p:sp>
      <p:sp>
        <p:nvSpPr>
          <p:cNvPr id="1049196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传统实体店模式：以店面为依托，提供堂食和外卖服务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互联网+模式：通过线上平台提供订餐和外卖服务，如美团、饿了么等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连锁经营模式：通过品牌化、标准化的管理，实现规模扩张和品牌影响力提升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会员制模式：通过会员卡等手段，提供优惠和个性化服务，增加客户粘性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餐饮服务市场的需求与供给分析</a:t>
            </a:r>
            <a:endParaRPr altLang="en-US" lang="zh-CN"/>
          </a:p>
        </p:txBody>
      </p:sp>
      <p:sp>
        <p:nvSpPr>
          <p:cNvPr id="1049254" name="矩形: 圆角 1"/>
          <p:cNvSpPr/>
          <p:nvPr>
            <p:custDataLst>
              <p:tags r:id="rId1"/>
            </p:custDataLst>
          </p:nvPr>
        </p:nvSpPr>
        <p:spPr>
          <a:xfrm>
            <a:off x="608330" y="2321487"/>
            <a:ext cx="5418261" cy="139488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256" name="Freeform 7"/>
          <p:cNvSpPr/>
          <p:nvPr>
            <p:custDataLst>
              <p:tags r:id="rId2"/>
            </p:custDataLst>
          </p:nvPr>
        </p:nvSpPr>
        <p:spPr bwMode="auto">
          <a:xfrm flipV="1">
            <a:off x="733353" y="2459837"/>
            <a:ext cx="1476584" cy="1120847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58" name="标题"/>
          <p:cNvSpPr txBox="1"/>
          <p:nvPr>
            <p:custDataLst>
              <p:tags r:id="rId3"/>
            </p:custDataLst>
          </p:nvPr>
        </p:nvSpPr>
        <p:spPr>
          <a:xfrm>
            <a:off x="733353" y="2417951"/>
            <a:ext cx="1146458" cy="120389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60" name="正文"/>
          <p:cNvSpPr txBox="1"/>
          <p:nvPr>
            <p:custDataLst>
              <p:tags r:id="rId4"/>
            </p:custDataLst>
          </p:nvPr>
        </p:nvSpPr>
        <p:spPr>
          <a:xfrm>
            <a:off x="2169526" y="2322757"/>
            <a:ext cx="3857121" cy="1394884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4615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餐饮服务市场需求分析：随着人们生活水平的提高，消费者对餐饮服务的需求呈现多样化、品质化的趋势，健康、绿色、个性化的餐饮服务越来越受欢迎。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262" name="矩形: 圆角 19"/>
          <p:cNvSpPr/>
          <p:nvPr>
            <p:custDataLst>
              <p:tags r:id="rId5"/>
            </p:custDataLst>
          </p:nvPr>
        </p:nvSpPr>
        <p:spPr>
          <a:xfrm>
            <a:off x="6158827" y="2321487"/>
            <a:ext cx="5418261" cy="139488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264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7503" y="2458568"/>
            <a:ext cx="1476584" cy="1120847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66" name="标题"/>
          <p:cNvSpPr txBox="1"/>
          <p:nvPr>
            <p:custDataLst>
              <p:tags r:id="rId7"/>
            </p:custDataLst>
          </p:nvPr>
        </p:nvSpPr>
        <p:spPr>
          <a:xfrm>
            <a:off x="6277503" y="2417317"/>
            <a:ext cx="1146458" cy="120389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68" name="正文"/>
          <p:cNvSpPr txBox="1"/>
          <p:nvPr>
            <p:custDataLst>
              <p:tags r:id="rId8"/>
            </p:custDataLst>
          </p:nvPr>
        </p:nvSpPr>
        <p:spPr>
          <a:xfrm>
            <a:off x="7714311" y="2324026"/>
            <a:ext cx="3857121" cy="1394884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4615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餐饮服务市场供给分析：市场上各类餐饮企业数量众多，竞争激烈，同时也有一些新兴的餐饮业态如外卖平台、共享厨房等不断涌现，为消费者提供更多选择。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270" name="矩形: 圆角 28"/>
          <p:cNvSpPr/>
          <p:nvPr>
            <p:custDataLst>
              <p:tags r:id="rId9"/>
            </p:custDataLst>
          </p:nvPr>
        </p:nvSpPr>
        <p:spPr>
          <a:xfrm>
            <a:off x="608330" y="3963916"/>
            <a:ext cx="5418261" cy="139488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272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733353" y="4102266"/>
            <a:ext cx="1476584" cy="1120847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74" name="标题"/>
          <p:cNvSpPr txBox="1"/>
          <p:nvPr>
            <p:custDataLst>
              <p:tags r:id="rId11"/>
            </p:custDataLst>
          </p:nvPr>
        </p:nvSpPr>
        <p:spPr>
          <a:xfrm>
            <a:off x="733353" y="4060381"/>
            <a:ext cx="1146458" cy="120389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76" name="正文"/>
          <p:cNvSpPr txBox="1"/>
          <p:nvPr>
            <p:custDataLst>
              <p:tags r:id="rId12"/>
            </p:custDataLst>
          </p:nvPr>
        </p:nvSpPr>
        <p:spPr>
          <a:xfrm>
            <a:off x="2169526" y="3965186"/>
            <a:ext cx="3857121" cy="139488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餐饮服务市场供需平衡分析：目前餐饮服务市场供需基本平衡，但不同地区、不同业态的供需状况存在差异，市场仍有发展空间。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278" name="矩形: 圆角 24"/>
          <p:cNvSpPr/>
          <p:nvPr>
            <p:custDataLst>
              <p:tags r:id="rId13"/>
            </p:custDataLst>
          </p:nvPr>
        </p:nvSpPr>
        <p:spPr>
          <a:xfrm>
            <a:off x="6158827" y="3963916"/>
            <a:ext cx="5418261" cy="139488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280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7503" y="4100997"/>
            <a:ext cx="1476584" cy="1120847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82" name="标题"/>
          <p:cNvSpPr txBox="1"/>
          <p:nvPr>
            <p:custDataLst>
              <p:tags r:id="rId15"/>
            </p:custDataLst>
          </p:nvPr>
        </p:nvSpPr>
        <p:spPr>
          <a:xfrm>
            <a:off x="6277503" y="4059111"/>
            <a:ext cx="1146458" cy="120389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84" name="正文"/>
          <p:cNvSpPr txBox="1"/>
          <p:nvPr>
            <p:custDataLst>
              <p:tags r:id="rId16"/>
            </p:custDataLst>
          </p:nvPr>
        </p:nvSpPr>
        <p:spPr>
          <a:xfrm>
            <a:off x="7714311" y="3965820"/>
            <a:ext cx="3857121" cy="1394884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75714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未来餐饮服务市场发展趋势：随着消费升级和科技发展，未来餐饮服务市场将更加注重品质、健康、特色和体验，同时数字化、智能化也将成为餐饮业发展的重要趋势。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2024年餐饮服务市场投资前景预测</a:t>
            </a:r>
            <a:endParaRPr altLang="en-US" lang="zh-CN"/>
          </a:p>
        </p:txBody>
      </p:sp>
      <p:sp>
        <p:nvSpPr>
          <p:cNvPr id="104932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宏观经济环境对餐饮服务市场的影响</a:t>
            </a:r>
            <a:endParaRPr altLang="en-US" lang="zh-CN"/>
          </a:p>
        </p:txBody>
      </p:sp>
      <p:sp>
        <p:nvSpPr>
          <p:cNvPr id="10493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经济增长：预计2024年经济将持续复苏，推动餐饮服务市场增长。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政策环境：政府对餐饮业的扶持政策将进一步推动市场发展，优化营商环境。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技术创新：数字化、智能化技术的应用将提升餐饮服务效率与体验，成为市场增长动力。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消费者信心：随着经济好转，消费者信心将增强，增加外出就餐频次。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餐饮服务市场的发展趋势与机遇</a:t>
            </a:r>
            <a:endParaRPr altLang="en-US" lang="zh-CN"/>
          </a:p>
        </p:txBody>
      </p:sp>
      <p:sp>
        <p:nvSpPr>
          <p:cNvPr id="1049430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2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4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6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健康与可持续性：消费者对健康和环保的关注将推动餐饮业向更健康、更可持续的方向发展。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数字化转型加速：随着科技的进步，餐饮业将更加依赖数字化技术提升效率和用户体验。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个性化与定制化：随着消费者需求的多样化，餐饮业将更加注重提供定制化和个性化的服务。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社区化与共享化：未来餐饮业将更加注重与社区的互动和共享，提升品牌影响力和用户黏性。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2024年餐饮服务市场的投资热点与机会</a:t>
            </a:r>
            <a:endParaRPr altLang="en-US" lang="zh-CN"/>
          </a:p>
        </p:txBody>
      </p:sp>
      <p:sp>
        <p:nvSpPr>
          <p:cNvPr id="1049480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数字化转型：随着科技的进步，数字化转型成为餐饮业的重要趋势，投资者可关注相关技术提供商和服务商。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健康餐饮：随着消费者对健康饮食的关注度提高，健康餐饮品牌和绿色食品市场具有较大的发展潜力。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特色美食：地方特色美食和国际美食在国内市场仍有很大的发展空间，投资者可关注具有创新能力和品牌影响力的特色餐饮品牌。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线上线下融合：线上订餐、线下配送等新零售模式将继续发展，投资者可关注具有线上线下融合优势的企业。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2024年餐饮服务市场的风险与挑战</a:t>
            </a:r>
            <a:endParaRPr altLang="en-US" lang="zh-CN"/>
          </a:p>
        </p:txBody>
      </p:sp>
      <p:sp>
        <p:nvSpPr>
          <p:cNvPr id="104952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市场竞争加剧：随着餐饮业的发展，竞争越来越激烈，投资者需要具备足够的实力和品牌优势。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食品安全问题：食品安全一直是餐饮业的重要问题，投资者需要严格把控食材采购和加工环节，确保食品安全。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消费者需求变化：随着消费者需求的不断变化，投资者需要不断创新和改进，以满足消费者的口味和需求。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法律法规的制约：餐饮业需要遵守相关法律法规，投资者需要了解和遵守相关规定，避免违法违规的风险。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成功投资餐饮服务市场的策略建议</a:t>
            </a:r>
            <a:endParaRPr altLang="en-US" lang="zh-CN"/>
          </a:p>
        </p:txBody>
      </p:sp>
      <p:sp>
        <p:nvSpPr>
          <p:cNvPr id="104958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投资前的市场调研与选址策略</a:t>
            </a:r>
            <a:endParaRPr altLang="en-US" lang="zh-CN"/>
          </a:p>
        </p:txBody>
      </p:sp>
      <p:sp>
        <p:nvSpPr>
          <p:cNvPr id="1049616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了解目标市场：研究消费者需求、竞争情况、行业趋势等因素，为投资决策提供依据。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选址重要性：选择人流量大、消费水平高、竞争相对较小的地段，有利于提高餐饮品牌知名度和盈利能力。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选址策略：考虑周边环境、交通便利性、未来发展潜力等因素，同时要进行市场调研和风险评估。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竞争分析：了解竞争对手的优劣势、菜品口味、服务质量等方面，制定差异化竞争策略。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品牌建设与营销策略</a:t>
            </a:r>
            <a:endParaRPr altLang="en-US" lang="zh-CN"/>
          </a:p>
        </p:txBody>
      </p:sp>
      <p:sp>
        <p:nvSpPr>
          <p:cNvPr id="1049674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6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78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品牌定位：明确目标市场和品牌特色，塑造独特的品牌形象。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2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4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品牌传播：通过多种渠道进行品牌宣传，提高品牌知名度和美誉度。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8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90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营销策略：制定有针对性的营销策略，吸引潜在客户并提高客户忠诚度。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4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96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持续创新：不断推陈出新，满足客户需求，保持品牌竞争力。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菜品创新与品质保障策略</a:t>
            </a:r>
            <a:endParaRPr altLang="en-US" lang="zh-CN"/>
          </a:p>
        </p:txBody>
      </p:sp>
      <p:sp>
        <p:nvSpPr>
          <p:cNvPr id="10497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菜品创新：不断推出新菜品，满足消费者口味变化的需求，增加回头客率。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特色菜品：打造具有特色的招牌菜或系列菜品，提高品牌辨识度，吸引更多顾客。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健康理念：倡导健康饮食理念，提供低脂、低糖、低盐等健康菜品，满足消费者日益增长的健康需求。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品质保障：严格把控食材采购、加工、烹饪等环节，确保菜品质量与安全，树立良好口碑。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人力资源管理与服务提升策略</a:t>
            </a:r>
            <a:endParaRPr altLang="en-US" lang="zh-CN"/>
          </a:p>
        </p:txBody>
      </p:sp>
      <p:sp>
        <p:nvSpPr>
          <p:cNvPr id="1049806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8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培训员工：提供专业培训，提高服务质量和效率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4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激励员工：建立激励机制，提高员工积极性和忠诚度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招聘优秀人才：吸引和留住高素质员工，提升团队整体水平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建立良好的企业文化：营造积极向上的工作氛围，增强员工归属感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案例分析</a:t>
            </a:r>
            <a:endParaRPr altLang="en-US" lang="zh-CN"/>
          </a:p>
        </p:txBody>
      </p:sp>
      <p:sp>
        <p:nvSpPr>
          <p:cNvPr id="104986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成功投资案例介绍与分析</a:t>
            </a:r>
            <a:endParaRPr altLang="en-US" lang="zh-CN"/>
          </a:p>
        </p:txBody>
      </p:sp>
      <p:sp>
        <p:nvSpPr>
          <p:cNvPr id="1049900" name="矩形: 圆角 4"/>
          <p:cNvSpPr/>
          <p:nvPr>
            <p:custDataLst>
              <p:tags r:id="rId1"/>
            </p:custDataLst>
          </p:nvPr>
        </p:nvSpPr>
        <p:spPr>
          <a:xfrm>
            <a:off x="608330" y="3339863"/>
            <a:ext cx="2562081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902" name="正文"/>
          <p:cNvSpPr txBox="1"/>
          <p:nvPr>
            <p:custDataLst>
              <p:tags r:id="rId2"/>
            </p:custDataLst>
          </p:nvPr>
        </p:nvSpPr>
        <p:spPr>
          <a:xfrm>
            <a:off x="778278" y="3545456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案例一：海底捞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904" name="矩形: 圆角 4"/>
          <p:cNvSpPr/>
          <p:nvPr>
            <p:custDataLst>
              <p:tags r:id="rId3"/>
            </p:custDataLst>
          </p:nvPr>
        </p:nvSpPr>
        <p:spPr>
          <a:xfrm>
            <a:off x="9016001" y="3340499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906" name="正文"/>
          <p:cNvSpPr txBox="1"/>
          <p:nvPr>
            <p:custDataLst>
              <p:tags r:id="rId4"/>
            </p:custDataLst>
          </p:nvPr>
        </p:nvSpPr>
        <p:spPr>
          <a:xfrm>
            <a:off x="9185949" y="3546092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案例四：乡村基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908" name="矩形: 圆角 4"/>
          <p:cNvSpPr/>
          <p:nvPr>
            <p:custDataLst>
              <p:tags r:id="rId5"/>
            </p:custDataLst>
          </p:nvPr>
        </p:nvSpPr>
        <p:spPr>
          <a:xfrm>
            <a:off x="3410887" y="3341136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910" name="正文"/>
          <p:cNvSpPr txBox="1"/>
          <p:nvPr>
            <p:custDataLst>
              <p:tags r:id="rId6"/>
            </p:custDataLst>
          </p:nvPr>
        </p:nvSpPr>
        <p:spPr>
          <a:xfrm>
            <a:off x="3581472" y="3546729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案例二：肯德基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912" name="矩形: 圆角 4"/>
          <p:cNvSpPr/>
          <p:nvPr>
            <p:custDataLst>
              <p:tags r:id="rId7"/>
            </p:custDataLst>
          </p:nvPr>
        </p:nvSpPr>
        <p:spPr>
          <a:xfrm>
            <a:off x="6213444" y="3341772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914" name="正文"/>
          <p:cNvSpPr txBox="1"/>
          <p:nvPr>
            <p:custDataLst>
              <p:tags r:id="rId8"/>
            </p:custDataLst>
          </p:nvPr>
        </p:nvSpPr>
        <p:spPr>
          <a:xfrm>
            <a:off x="6383392" y="3547365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案例三：瑞幸咖啡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失败投资案例介绍与分析</a:t>
            </a:r>
            <a:endParaRPr altLang="en-US" lang="zh-CN"/>
          </a:p>
        </p:txBody>
      </p:sp>
      <p:sp>
        <p:nvSpPr>
          <p:cNvPr id="104995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失败原因：市场竞争激烈，经营不善，资金链断裂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分析：缺乏市场调研和合理商业计划，品牌定位不够精准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案例名称：某高端餐饮品牌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投资规模：5000万元人民币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从案例中吸取的经验教训与启示</a:t>
            </a:r>
            <a:endParaRPr altLang="en-US" lang="zh-CN"/>
          </a:p>
        </p:txBody>
      </p:sp>
      <p:sp>
        <p:nvSpPr>
          <p:cNvPr id="10500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10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了解市场需求：在提供餐饮服务时，需要深入了解目标市场的需求和消费者喜好，以便提供符合需求的餐饮产品和服务。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16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8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注重品质管理：品质是餐饮企业的核心竞争力，需要注重品质管理，保证食品质量和安全，提高消费者满意度。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22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创新经营模式：在竞争激烈的餐饮市场中，需要不断创新经营模式，探索新的盈利模式和营销策略，提高品牌知名度和市场占有率。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24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28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关注人才培养：人才是餐饮企业发展的重要支撑，需要关注人才培养和团队建设，提高员工的专业素质和服务水平，增强企业核心竞争力。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066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5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5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5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5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5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5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3"/>
  <p:tag name="KSO_WM_UNIT_TYPE" val="l_h_a"/>
  <p:tag name="KSO_WM_UNIT_ID" val="custom20230231_5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5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1"/>
  <p:tag name="KSO_WM_UNIT_TYPE" val="l_h_a"/>
  <p:tag name="KSO_WM_UNIT_ID" val="custom20230231_5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5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9"/>
  <p:tag name="KSO_WM_UNIT_TYPE" val="l_h_a"/>
  <p:tag name="KSO_WM_UNIT_ID" val="custom20230231_5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5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7"/>
  <p:tag name="KSO_WM_UNIT_TYPE" val="l_h_a"/>
  <p:tag name="KSO_WM_UNIT_ID" val="custom20230231_5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5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5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5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SLIDE_ID" val="custom2023023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0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3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3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9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9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3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3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9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9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9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3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32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2024-01-05T06:12:47Z</dcterms:created>
  <dcterms:modified xsi:type="dcterms:W3CDTF">2024-01-05T06:12:47Z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765ea3d2a005427fb85306eecd07da9b_21</vt:lpwstr>
  </property>
</Properties>
</file>