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4063" cy="10234613"/>
  <p:defaultTextStyle>
    <a:defPPr>
      <a:defRPr lang="zh-CN"/>
    </a:defPPr>
    <a:lvl1pPr algn="l" rtl="0" fontAlgn="base">
      <a:spcBef>
        <a:spcPct val="1"/>
      </a:spcBef>
      <a:spcAft>
        <a:spcPct val="1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1"/>
      </a:spcBef>
      <a:spcAft>
        <a:spcPct val="1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1"/>
      </a:spcBef>
      <a:spcAft>
        <a:spcPct val="1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1"/>
      </a:spcBef>
      <a:spcAft>
        <a:spcPct val="1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1"/>
      </a:spcBef>
      <a:spcAft>
        <a:spcPct val="1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44BCE17-DDDD-4A42-82B5-F91ED436EB5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8542034-FE4F-4ADA-92B8-4CA66D0F0DF3}" styleName="腾讯文档-基本">
    <a:wholeTbl>
      <a:tcTxStyle>
        <a:fontRef idx="minor"/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50" y="30"/>
      </p:cViewPr>
      <p:guideLst>
        <p:guide orient="horz" pos="20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2025/5/19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  <a:endParaRPr/>
          </a:p>
          <a:p>
            <a:pPr lvl="1"/>
            <a:r>
              <a:rPr lang="zh-CN" altLang="en-US" noProof="0"/>
              <a:t>第二级</a:t>
            </a:r>
            <a:endParaRPr/>
          </a:p>
          <a:p>
            <a:pPr lvl="2"/>
            <a:r>
              <a:rPr lang="zh-CN" altLang="en-US" noProof="0"/>
              <a:t>第三级</a:t>
            </a:r>
            <a:endParaRPr/>
          </a:p>
          <a:p>
            <a:pPr lvl="3"/>
            <a:r>
              <a:rPr lang="zh-CN" altLang="en-US" noProof="0"/>
              <a:t>第四级</a:t>
            </a:r>
            <a:endParaRPr/>
          </a:p>
          <a:p>
            <a:pPr lvl="4"/>
            <a:r>
              <a:rPr lang="zh-CN" altLang="en-US" noProof="0"/>
              <a:t>第五级</a:t>
            </a:r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1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1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1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1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1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</p:txBody>
      </p:sp>
      <p:sp>
        <p:nvSpPr>
          <p:cNvPr id="3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39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0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</p:txBody>
      </p:sp>
      <p:sp>
        <p:nvSpPr>
          <p:cNvPr id="4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</p:txBody>
      </p:sp>
      <p:sp>
        <p:nvSpPr>
          <p:cNvPr id="48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9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54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</p:txBody>
      </p:sp>
      <p:sp>
        <p:nvSpPr>
          <p:cNvPr id="6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6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/>
          </a:p>
        </p:txBody>
      </p:sp>
      <p:sp>
        <p:nvSpPr>
          <p:cNvPr id="72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7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7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7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2025/5/19</a:t>
            </a:fld>
            <a:endParaRPr lang="zh-CN" altLang="en-US"/>
          </a:p>
        </p:txBody>
      </p:sp>
      <p:sp>
        <p:nvSpPr>
          <p:cNvPr id="2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ek.com.cn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4799856" y="2204864"/>
            <a:ext cx="6591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月度</a:t>
            </a:r>
            <a:r>
              <a:rPr lang="en-US" altLang="zh-CN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IC</a:t>
            </a:r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推广专项会议</a:t>
            </a:r>
            <a:endParaRPr/>
          </a:p>
        </p:txBody>
      </p:sp>
      <p:sp>
        <p:nvSpPr>
          <p:cNvPr id="3" name="文本框 4"/>
          <p:cNvSpPr txBox="1"/>
          <p:nvPr/>
        </p:nvSpPr>
        <p:spPr>
          <a:xfrm>
            <a:off x="7392144" y="4264475"/>
            <a:ext cx="399887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汇报人：陆宗</a:t>
            </a:r>
            <a:endParaRPr lang="en-US" altLang="zh-CN" sz="24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  <a:p>
            <a:pPr algn="r"/>
            <a:endParaRPr lang="zh-CN" altLang="en-US" sz="24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cxnSp>
        <p:nvCxnSpPr>
          <p:cNvPr id="4" name="直接连接符 9"/>
          <p:cNvCxnSpPr/>
          <p:nvPr/>
        </p:nvCxnSpPr>
        <p:spPr>
          <a:xfrm>
            <a:off x="8294540" y="4822117"/>
            <a:ext cx="3096475" cy="0"/>
          </a:xfrm>
          <a:prstGeom prst="line">
            <a:avLst/>
          </a:prstGeom>
          <a:ln>
            <a:solidFill>
              <a:srgbClr val="F3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6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pic>
        <p:nvPicPr>
          <p:cNvPr id="1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0478" y="476671"/>
            <a:ext cx="2919217" cy="847877"/>
          </a:xfrm>
          <a:prstGeom prst="rect">
            <a:avLst/>
          </a:prstGeom>
        </p:spPr>
      </p:pic>
      <p:sp>
        <p:nvSpPr>
          <p:cNvPr id="14" name="文本框 18"/>
          <p:cNvSpPr txBox="1"/>
          <p:nvPr/>
        </p:nvSpPr>
        <p:spPr>
          <a:xfrm>
            <a:off x="8073600" y="4930716"/>
            <a:ext cx="331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2025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年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1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月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13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日</a:t>
            </a:r>
            <a:endParaRPr lang="en-US" altLang="zh-CN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  <a:p>
            <a:pPr algn="r"/>
            <a:endParaRPr lang="zh-CN" altLang="en-US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129FFD-AC68-F3FA-4631-3E88B4958F12}"/>
              </a:ext>
            </a:extLst>
          </p:cNvPr>
          <p:cNvSpPr txBox="1"/>
          <p:nvPr/>
        </p:nvSpPr>
        <p:spPr>
          <a:xfrm>
            <a:off x="5236233" y="3355675"/>
            <a:ext cx="5794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PRISEMI</a:t>
            </a:r>
            <a:r>
              <a:rPr lang="zh-CN" altLang="en-US" dirty="0"/>
              <a:t>芯导授权代理分销经销</a:t>
            </a:r>
            <a:r>
              <a:rPr lang="en-US" altLang="zh-CN" dirty="0"/>
              <a:t>KOYUELEC</a:t>
            </a:r>
            <a:r>
              <a:rPr lang="zh-CN" altLang="en-US" dirty="0"/>
              <a:t>光与电子</a:t>
            </a:r>
            <a:endParaRPr lang="en-US" altLang="zh-CN" dirty="0"/>
          </a:p>
          <a:p>
            <a:r>
              <a:rPr lang="zh-CN" altLang="en-US" dirty="0"/>
              <a:t>联系电话：</a:t>
            </a:r>
            <a:r>
              <a:rPr lang="en-US" altLang="zh-CN" dirty="0"/>
              <a:t>0755-82542001 82574660</a:t>
            </a:r>
            <a:r>
              <a:rPr lang="zh-CN" altLang="en-US" dirty="0"/>
              <a:t>谢谢惠顾</a:t>
            </a:r>
            <a:r>
              <a:rPr lang="en-US" altLang="zh-CN"/>
              <a:t>~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组合 16"/>
          <p:cNvGrpSpPr/>
          <p:nvPr/>
        </p:nvGrpSpPr>
        <p:grpSpPr>
          <a:xfrm>
            <a:off x="3805626" y="2540158"/>
            <a:ext cx="4572056" cy="642664"/>
            <a:chOff x="2000232" y="2214554"/>
            <a:chExt cx="4572032" cy="642942"/>
          </a:xfrm>
          <a:solidFill>
            <a:schemeClr val="bg1"/>
          </a:solidFill>
        </p:grpSpPr>
        <p:sp>
          <p:nvSpPr>
            <p:cNvPr id="107" name="圆角矩形 18"/>
            <p:cNvSpPr/>
            <p:nvPr/>
          </p:nvSpPr>
          <p:spPr>
            <a:xfrm>
              <a:off x="2000288" y="2214411"/>
              <a:ext cx="4571976" cy="64321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9A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108" name="矩形 5"/>
            <p:cNvSpPr/>
            <p:nvPr/>
          </p:nvSpPr>
          <p:spPr>
            <a:xfrm>
              <a:off x="2000288" y="2262057"/>
              <a:ext cx="4571976" cy="524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产品介绍</a:t>
              </a:r>
              <a:endParaRPr/>
            </a:p>
          </p:txBody>
        </p:sp>
      </p:grpSp>
      <p:grpSp>
        <p:nvGrpSpPr>
          <p:cNvPr id="109" name="组合 19"/>
          <p:cNvGrpSpPr/>
          <p:nvPr/>
        </p:nvGrpSpPr>
        <p:grpSpPr>
          <a:xfrm>
            <a:off x="3805626" y="3403408"/>
            <a:ext cx="4572834" cy="643771"/>
            <a:chOff x="3356801" y="4572544"/>
            <a:chExt cx="4572785" cy="642109"/>
          </a:xfrm>
          <a:solidFill>
            <a:schemeClr val="bg1"/>
          </a:solidFill>
        </p:grpSpPr>
        <p:sp>
          <p:nvSpPr>
            <p:cNvPr id="110" name="圆角矩形 21"/>
            <p:cNvSpPr/>
            <p:nvPr/>
          </p:nvSpPr>
          <p:spPr>
            <a:xfrm>
              <a:off x="3356801" y="4572544"/>
              <a:ext cx="4572785" cy="642109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9A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111" name="矩形 8"/>
            <p:cNvSpPr/>
            <p:nvPr/>
          </p:nvSpPr>
          <p:spPr>
            <a:xfrm>
              <a:off x="3356801" y="4620108"/>
              <a:ext cx="4572785" cy="523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latin typeface="+mn-lt"/>
                  <a:ea typeface="+mn-ea"/>
                  <a:cs typeface="+mn-ea"/>
                  <a:sym typeface="+mn-lt"/>
                </a:rPr>
                <a:t>应用领域</a:t>
              </a:r>
              <a:endParaRPr/>
            </a:p>
          </p:txBody>
        </p:sp>
      </p:grpSp>
      <p:sp>
        <p:nvSpPr>
          <p:cNvPr id="112" name="文本框 12"/>
          <p:cNvSpPr txBox="1"/>
          <p:nvPr/>
        </p:nvSpPr>
        <p:spPr>
          <a:xfrm>
            <a:off x="5159896" y="80609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9E6B"/>
                </a:solidFill>
                <a:latin typeface="+mn-lt"/>
                <a:ea typeface="+mn-ea"/>
                <a:cs typeface="+mn-ea"/>
                <a:sym typeface="+mn-lt"/>
              </a:rPr>
              <a:t>目     录</a:t>
            </a:r>
            <a:endParaRPr/>
          </a:p>
        </p:txBody>
      </p:sp>
      <p:sp>
        <p:nvSpPr>
          <p:cNvPr id="113" name="圆角矩形 18"/>
          <p:cNvSpPr/>
          <p:nvPr/>
        </p:nvSpPr>
        <p:spPr bwMode="auto">
          <a:xfrm>
            <a:off x="3805626" y="1624120"/>
            <a:ext cx="4572000" cy="64293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19A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333333"/>
                </a:solidFill>
                <a:cs typeface="+mn-ea"/>
                <a:sym typeface="+mn-lt"/>
              </a:rPr>
              <a:t>IC</a:t>
            </a:r>
            <a:r>
              <a:rPr lang="zh-CN" altLang="en-US" sz="2800" b="1" dirty="0">
                <a:solidFill>
                  <a:srgbClr val="333333"/>
                </a:solidFill>
                <a:cs typeface="+mn-ea"/>
                <a:sym typeface="+mn-lt"/>
              </a:rPr>
              <a:t>类型介绍</a:t>
            </a:r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矩形 14"/>
          <p:cNvSpPr/>
          <p:nvPr/>
        </p:nvSpPr>
        <p:spPr>
          <a:xfrm>
            <a:off x="1143007" y="404664"/>
            <a:ext cx="1765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IC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产品类型</a:t>
            </a:r>
            <a:endParaRPr/>
          </a:p>
        </p:txBody>
      </p:sp>
      <p:sp>
        <p:nvSpPr>
          <p:cNvPr id="116" name="圆角矩形 1"/>
          <p:cNvSpPr/>
          <p:nvPr/>
        </p:nvSpPr>
        <p:spPr>
          <a:xfrm>
            <a:off x="3935760" y="1726036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锂电池充电管理芯片</a:t>
            </a:r>
            <a:endParaRPr/>
          </a:p>
        </p:txBody>
      </p:sp>
      <p:sp>
        <p:nvSpPr>
          <p:cNvPr id="117" name="圆角矩形 2"/>
          <p:cNvSpPr/>
          <p:nvPr/>
        </p:nvSpPr>
        <p:spPr>
          <a:xfrm>
            <a:off x="6033217" y="3717145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cs typeface="+mn-ea"/>
                <a:sym typeface="+mn-lt"/>
              </a:rPr>
              <a:t>DC/DC</a:t>
            </a: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电源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负载开关芯片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8" name="圆角矩形 3"/>
          <p:cNvSpPr/>
          <p:nvPr/>
        </p:nvSpPr>
        <p:spPr>
          <a:xfrm>
            <a:off x="6061966" y="1726036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cs typeface="+mn-ea"/>
                <a:sym typeface="+mn-lt"/>
              </a:rPr>
              <a:t>OVP</a:t>
            </a: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过压保护芯片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9" name="圆角矩形 4"/>
          <p:cNvSpPr/>
          <p:nvPr/>
        </p:nvSpPr>
        <p:spPr>
          <a:xfrm>
            <a:off x="3935760" y="3717032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1"/>
              </a:spcBef>
              <a:spcAft>
                <a:spcPct val="1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音频功率放大器</a:t>
            </a:r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矩形 1"/>
          <p:cNvSpPr/>
          <p:nvPr/>
        </p:nvSpPr>
        <p:spPr>
          <a:xfrm>
            <a:off x="551384" y="1196752"/>
            <a:ext cx="10753403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2" name="表格 2"/>
          <p:cNvGraphicFramePr/>
          <p:nvPr/>
        </p:nvGraphicFramePr>
        <p:xfrm>
          <a:off x="551384" y="1196752"/>
          <a:ext cx="10753403" cy="5040557"/>
        </p:xfrm>
        <a:graphic>
          <a:graphicData uri="http://schemas.openxmlformats.org/drawingml/2006/table">
            <a:tbl>
              <a:tblPr/>
              <a:tblGrid>
                <a:gridCol w="1182176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754895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726082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076645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771913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781399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936727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  <a:gridCol w="847798">
                  <a:extLst>
                    <a:ext uri="{9D8B030D-6E8A-4147-A177-3AD203B41FA5}">
                      <a16:colId xmlns:a16="http://schemas.microsoft.com/office/drawing/2014/main" val="11"/>
                    </a:ext>
                  </a:extLst>
                </a:gridCol>
                <a:gridCol w="1084945">
                  <a:extLst>
                    <a:ext uri="{9D8B030D-6E8A-4147-A177-3AD203B41FA5}">
                      <a16:colId xmlns:a16="http://schemas.microsoft.com/office/drawing/2014/main" val="12"/>
                    </a:ext>
                  </a:extLst>
                </a:gridCol>
              </a:tblGrid>
              <a:tr h="79741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Control Topology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Power Path Support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of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Buck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(Typ.)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2613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(MHz)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PB15206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1.0/1.5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2.0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PSC2985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75" eaLnBrk="1" fontAlgn="base" latinLnBrk="0" hangingPunct="1">
                        <a:lnSpc>
                          <a:spcPct val="100000"/>
                        </a:lnSpc>
                        <a:spcBef>
                          <a:spcPct val="1"/>
                        </a:spcBef>
                        <a:spcAft>
                          <a:spcPct val="1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3.98-4.48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"/>
                  </a:ext>
                </a:extLst>
              </a:tr>
            </a:tbl>
          </a:graphicData>
        </a:graphic>
      </p:graphicFrame>
      <p:sp>
        <p:nvSpPr>
          <p:cNvPr id="123" name="矩形 3"/>
          <p:cNvSpPr/>
          <p:nvPr/>
        </p:nvSpPr>
        <p:spPr>
          <a:xfrm>
            <a:off x="983432" y="244650"/>
            <a:ext cx="3741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"/>
          <p:cNvSpPr/>
          <p:nvPr/>
        </p:nvSpPr>
        <p:spPr>
          <a:xfrm>
            <a:off x="263352" y="188640"/>
            <a:ext cx="61574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PSC5425E-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126" name="表格 2"/>
          <p:cNvGraphicFramePr/>
          <p:nvPr/>
        </p:nvGraphicFramePr>
        <p:xfrm>
          <a:off x="623392" y="1196752"/>
          <a:ext cx="10753403" cy="3673747"/>
        </p:xfrm>
        <a:graphic>
          <a:graphicData uri="http://schemas.openxmlformats.org/drawingml/2006/table">
            <a:tbl>
              <a:tblPr/>
              <a:tblGrid>
                <a:gridCol w="1182176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690032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957719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726082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076645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771913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781399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936727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  <a:gridCol w="756404">
                  <a:extLst>
                    <a:ext uri="{9D8B030D-6E8A-4147-A177-3AD203B41FA5}">
                      <a16:colId xmlns:a16="http://schemas.microsoft.com/office/drawing/2014/main" val="11"/>
                    </a:ext>
                  </a:extLst>
                </a:gridCol>
                <a:gridCol w="1176339">
                  <a:extLst>
                    <a:ext uri="{9D8B030D-6E8A-4147-A177-3AD203B41FA5}">
                      <a16:colId xmlns:a16="http://schemas.microsoft.com/office/drawing/2014/main" val="12"/>
                    </a:ext>
                  </a:extLst>
                </a:gridCol>
              </a:tblGrid>
              <a:tr h="79741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28270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BQ24157S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1.55A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3.5-4.44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0.3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希荻微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HL7007/5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？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2.5A/1.5A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2.5-4.5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广芯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BCT24157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1.5A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4.3-6.2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安森美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FAN5401X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1.45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</a:tbl>
          </a:graphicData>
        </a:graphic>
      </p:graphicFrame>
      <p:pic>
        <p:nvPicPr>
          <p:cNvPr id="127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272" y="5031891"/>
            <a:ext cx="3110151" cy="1813581"/>
          </a:xfrm>
          <a:prstGeom prst="rect">
            <a:avLst/>
          </a:prstGeom>
        </p:spPr>
      </p:pic>
      <p:sp>
        <p:nvSpPr>
          <p:cNvPr id="128" name="文本框 10"/>
          <p:cNvSpPr txBox="1"/>
          <p:nvPr/>
        </p:nvSpPr>
        <p:spPr>
          <a:xfrm>
            <a:off x="6168008" y="556935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推广领域：手机，平板</a:t>
            </a:r>
            <a:endParaRPr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表格 1"/>
          <p:cNvGraphicFramePr/>
          <p:nvPr/>
        </p:nvGraphicFramePr>
        <p:xfrm>
          <a:off x="839416" y="1198567"/>
          <a:ext cx="10225136" cy="4320479"/>
        </p:xfrm>
        <a:graphic>
          <a:graphicData uri="http://schemas.openxmlformats.org/drawingml/2006/table">
            <a:tbl>
              <a:tblPr/>
              <a:tblGrid>
                <a:gridCol w="874371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947235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692459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645040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793199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881073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761158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715248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694182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832174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11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12"/>
                    </a:ext>
                  </a:extLst>
                </a:gridCol>
                <a:gridCol w="1045041">
                  <a:extLst>
                    <a:ext uri="{9D8B030D-6E8A-4147-A177-3AD203B41FA5}">
                      <a16:colId xmlns:a16="http://schemas.microsoft.com/office/drawing/2014/main" val="13"/>
                    </a:ext>
                  </a:extLst>
                </a:gridCol>
              </a:tblGrid>
              <a:tr h="99677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最低待机</a:t>
                      </a:r>
                      <a:b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</a:b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（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ua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）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2780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436686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BQ25601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6.1~14.85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49470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ETA6953/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63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490281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矽力杰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SY6974QCC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18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403612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圣邦微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SGM41542/41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=0.1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37464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辰芯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CX25601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sp>
        <p:nvSpPr>
          <p:cNvPr id="131" name="文本框 3"/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PSC2966-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32" name="文本框 4"/>
          <p:cNvSpPr txBox="1"/>
          <p:nvPr/>
        </p:nvSpPr>
        <p:spPr>
          <a:xfrm>
            <a:off x="2855640" y="5923292"/>
            <a:ext cx="6045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眼镜，按摩仪等</a:t>
            </a:r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表格 1"/>
          <p:cNvGraphicFramePr/>
          <p:nvPr/>
        </p:nvGraphicFramePr>
        <p:xfrm>
          <a:off x="1487488" y="1412776"/>
          <a:ext cx="8496943" cy="4152741"/>
        </p:xfrm>
        <a:graphic>
          <a:graphicData uri="http://schemas.openxmlformats.org/drawingml/2006/table">
            <a:tbl>
              <a:tblPr/>
              <a:tblGrid>
                <a:gridCol w="941186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625989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665073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699797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740363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875253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777889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658214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658214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718051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  <a:gridCol w="478701">
                  <a:extLst>
                    <a:ext uri="{9D8B030D-6E8A-4147-A177-3AD203B41FA5}">
                      <a16:colId xmlns:a16="http://schemas.microsoft.com/office/drawing/2014/main" val="11"/>
                    </a:ext>
                  </a:extLst>
                </a:gridCol>
                <a:gridCol w="658213">
                  <a:extLst>
                    <a:ext uri="{9D8B030D-6E8A-4147-A177-3AD203B41FA5}">
                      <a16:colId xmlns:a16="http://schemas.microsoft.com/office/drawing/2014/main" val="12"/>
                    </a:ext>
                  </a:extLst>
                </a:gridCol>
              </a:tblGrid>
              <a:tr h="96355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电池耐压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是否有电流采样电阻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2687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42213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40876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40876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帝奥微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DIO59020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4.2-4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LP4020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altLang="zh-CN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LP4030</a:t>
                      </a:r>
                      <a:endParaRPr lang="zh-CN" altLang="zh-CN" sz="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28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DFN-10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455771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英集芯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QP2332N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2.4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3.65-4.5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DFN8L-2X3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仿宋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ETA6098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DFN3X3-10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sp>
        <p:nvSpPr>
          <p:cNvPr id="135" name="文本框 2"/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PB15303D-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36" name="文本框 6"/>
          <p:cNvSpPr txBox="1"/>
          <p:nvPr/>
        </p:nvSpPr>
        <p:spPr>
          <a:xfrm>
            <a:off x="1415480" y="5949280"/>
            <a:ext cx="9738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眼镜，按摩仪，电子烟，电动牙刷，对讲机，美容仪等</a:t>
            </a:r>
            <a:endParaRPr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矩形 6"/>
          <p:cNvSpPr/>
          <p:nvPr/>
        </p:nvSpPr>
        <p:spPr>
          <a:xfrm>
            <a:off x="1143007" y="1196752"/>
            <a:ext cx="9129457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9" name="表格 2"/>
          <p:cNvGraphicFramePr/>
          <p:nvPr/>
        </p:nvGraphicFramePr>
        <p:xfrm>
          <a:off x="1143005" y="1048409"/>
          <a:ext cx="9129459" cy="4968553"/>
        </p:xfrm>
        <a:graphic>
          <a:graphicData uri="http://schemas.openxmlformats.org/drawingml/2006/table">
            <a:tbl>
              <a:tblPr/>
              <a:tblGrid>
                <a:gridCol w="1195831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903168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763616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734469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903168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089081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780829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814411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790424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1154462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</a:tblGrid>
              <a:tr h="72054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Control Topology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Power Path Support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电池耐压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2361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PB15402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-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SOP-8L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PLC4056E/D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ESOP-8L/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PLC40561B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PLC40561TB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"/>
                  </a:ext>
                </a:extLst>
              </a:tr>
            </a:tbl>
          </a:graphicData>
        </a:graphic>
      </p:graphicFrame>
      <p:sp>
        <p:nvSpPr>
          <p:cNvPr id="140" name="矩形 3"/>
          <p:cNvSpPr/>
          <p:nvPr/>
        </p:nvSpPr>
        <p:spPr>
          <a:xfrm>
            <a:off x="1143007" y="188640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线性充电芯片</a:t>
            </a:r>
            <a:endParaRPr/>
          </a:p>
        </p:txBody>
      </p:sp>
      <p:sp>
        <p:nvSpPr>
          <p:cNvPr id="141" name="文本框 1"/>
          <p:cNvSpPr txBox="1"/>
          <p:nvPr/>
        </p:nvSpPr>
        <p:spPr>
          <a:xfrm>
            <a:off x="1226718" y="6300028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推广领域：鼠标键盘，音响，按摩仪，电子烟，电动牙刷，对讲机，美容仪等</a:t>
            </a:r>
            <a:endParaRPr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矩形 1"/>
          <p:cNvSpPr/>
          <p:nvPr/>
        </p:nvSpPr>
        <p:spPr>
          <a:xfrm>
            <a:off x="578992" y="301026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</a:t>
            </a:r>
            <a:endParaRPr/>
          </a:p>
        </p:txBody>
      </p:sp>
      <p:pic>
        <p:nvPicPr>
          <p:cNvPr id="144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4" y="1268760"/>
            <a:ext cx="10344472" cy="4820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1268760"/>
            <a:ext cx="10103768" cy="4731129"/>
          </a:xfrm>
          <a:prstGeom prst="rect">
            <a:avLst/>
          </a:prstGeom>
        </p:spPr>
      </p:pic>
      <p:sp>
        <p:nvSpPr>
          <p:cNvPr id="17" name="矩形 3"/>
          <p:cNvSpPr/>
          <p:nvPr/>
        </p:nvSpPr>
        <p:spPr>
          <a:xfrm>
            <a:off x="839416" y="570079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</a:t>
            </a:r>
            <a:endParaRPr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"/>
          <p:cNvSpPr/>
          <p:nvPr/>
        </p:nvSpPr>
        <p:spPr>
          <a:xfrm>
            <a:off x="839416" y="570079"/>
            <a:ext cx="3443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OVP-P14C8N/NE</a:t>
            </a:r>
            <a:endParaRPr/>
          </a:p>
        </p:txBody>
      </p:sp>
      <p:pic>
        <p:nvPicPr>
          <p:cNvPr id="20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782" y="1055421"/>
            <a:ext cx="3728522" cy="3037764"/>
          </a:xfrm>
          <a:prstGeom prst="rect">
            <a:avLst/>
          </a:prstGeom>
        </p:spPr>
      </p:pic>
      <p:graphicFrame>
        <p:nvGraphicFramePr>
          <p:cNvPr id="21" name="表格 14"/>
          <p:cNvGraphicFramePr/>
          <p:nvPr/>
        </p:nvGraphicFramePr>
        <p:xfrm>
          <a:off x="767408" y="1196413"/>
          <a:ext cx="6704441" cy="499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868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225168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1247046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1247046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1378313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</a:tblGrid>
              <a:tr h="726059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</a:rPr>
                        <a:t>P14C8N/NE</a:t>
                      </a:r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/>
                          </a:solidFill>
                        </a:rPr>
                        <a:t>P14C8NE3</a:t>
                      </a:r>
                      <a:endParaRPr lang="zh-CN" altLang="en-US" sz="1600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爻火微</a:t>
                      </a:r>
                      <a:endParaRPr lang="en-US" altLang="zh-CN" sz="1600" dirty="0"/>
                    </a:p>
                    <a:p>
                      <a:pPr algn="ctr"/>
                      <a:r>
                        <a:rPr lang="en-US" altLang="zh-CN" sz="1600" dirty="0"/>
                        <a:t>YHM2018</a:t>
                      </a:r>
                      <a:r>
                        <a:rPr lang="zh-CN" altLang="en-US" sz="1600" dirty="0"/>
                        <a:t>（量产）</a:t>
                      </a:r>
                      <a:endParaRPr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思远</a:t>
                      </a:r>
                      <a:endParaRPr lang="en-US" altLang="zh-CN" sz="1600" dirty="0"/>
                    </a:p>
                    <a:p>
                      <a:pPr algn="ctr"/>
                      <a:r>
                        <a:rPr lang="en-US" altLang="zh-CN" sz="1600" dirty="0"/>
                        <a:t>SY5323</a:t>
                      </a:r>
                      <a:r>
                        <a:rPr lang="zh-CN" altLang="en-US" sz="1600" dirty="0"/>
                        <a:t>（送样改版）</a:t>
                      </a:r>
                      <a:endParaRPr lang="en-US" altLang="zh-CN" sz="1600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封装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DFN2*2-8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DFN3x3-8L</a:t>
                      </a:r>
                      <a:endParaRPr lang="zh-CN" altLang="en-US" sz="1600" kern="1200" dirty="0">
                        <a:solidFill>
                          <a:srgbClr val="F4930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DFN2*2-8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DFN2*2-8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5100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输入耐压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+30V</a:t>
                      </a:r>
                      <a:endParaRPr/>
                    </a:p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-10V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+30V</a:t>
                      </a:r>
                      <a:endParaRPr/>
                    </a:p>
                    <a:p>
                      <a:pPr algn="ctr"/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-10V</a:t>
                      </a:r>
                      <a:endParaRPr lang="zh-CN" altLang="en-US" sz="1600" kern="1200" dirty="0">
                        <a:solidFill>
                          <a:srgbClr val="F4930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+22V</a:t>
                      </a:r>
                      <a:endParaRPr/>
                    </a:p>
                    <a:p>
                      <a:pPr algn="ctr"/>
                      <a:r>
                        <a:rPr lang="en-US" altLang="zh-CN" sz="1600" dirty="0"/>
                        <a:t>-30V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+30</a:t>
                      </a:r>
                      <a:br>
                        <a:rPr lang="en-US" altLang="zh-CN" sz="1600" dirty="0"/>
                      </a:br>
                      <a:r>
                        <a:rPr lang="en-US" altLang="zh-CN" sz="1600" dirty="0"/>
                        <a:t>-30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单体插拔能力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28V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28V</a:t>
                      </a:r>
                      <a:endParaRPr lang="zh-CN" altLang="en-US" sz="1600" kern="1200" dirty="0">
                        <a:solidFill>
                          <a:srgbClr val="F4930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是否兼容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Pin-to-pin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/>
                        <a:t>Pin-to-pin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过压响应时间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50ns</a:t>
                      </a:r>
                      <a:endParaRPr lang="zh-CN" altLang="en-US" sz="1600" kern="1200" dirty="0">
                        <a:solidFill>
                          <a:srgbClr val="F4930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50ns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50ns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导通阻抗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110mΩ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112m</a:t>
                      </a:r>
                      <a:r>
                        <a:rPr lang="el-GR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175m</a:t>
                      </a:r>
                      <a:r>
                        <a:rPr lang="el-GR" altLang="zh-CN" sz="1600" dirty="0"/>
                        <a:t>Ω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220mΩ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过流保护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100mA-2A</a:t>
                      </a:r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可调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100mA-2A</a:t>
                      </a:r>
                      <a:r>
                        <a:rPr lang="zh-CN" altLang="en-US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可调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100mA-2A</a:t>
                      </a:r>
                      <a:r>
                        <a:rPr lang="zh-CN" altLang="en-US" sz="1600" dirty="0"/>
                        <a:t>可调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100mA-1A</a:t>
                      </a:r>
                      <a:r>
                        <a:rPr lang="zh-CN" altLang="en-US" sz="1600" dirty="0"/>
                        <a:t>可调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NTC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有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rgbClr val="F49304"/>
                          </a:solidFill>
                          <a:latin typeface="+mn-lt"/>
                          <a:ea typeface="+mn-ea"/>
                          <a:cs typeface="+mn-cs"/>
                        </a:rPr>
                        <a:t>有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无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/>
                        <a:t>无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pic>
        <p:nvPicPr>
          <p:cNvPr id="22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418" y="4005064"/>
            <a:ext cx="3302096" cy="24702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1"/>
          <p:cNvSpPr/>
          <p:nvPr/>
        </p:nvSpPr>
        <p:spPr>
          <a:xfrm>
            <a:off x="839416" y="570079"/>
            <a:ext cx="3132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OVP-P14C2ND</a:t>
            </a:r>
            <a:endParaRPr/>
          </a:p>
        </p:txBody>
      </p:sp>
      <p:pic>
        <p:nvPicPr>
          <p:cNvPr id="25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16" y="1340768"/>
            <a:ext cx="3816424" cy="1863928"/>
          </a:xfrm>
          <a:prstGeom prst="rect">
            <a:avLst/>
          </a:prstGeom>
        </p:spPr>
      </p:pic>
      <p:graphicFrame>
        <p:nvGraphicFramePr>
          <p:cNvPr id="26" name="表格 6"/>
          <p:cNvGraphicFramePr/>
          <p:nvPr/>
        </p:nvGraphicFramePr>
        <p:xfrm>
          <a:off x="695400" y="1355706"/>
          <a:ext cx="4680520" cy="4146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1657400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</a:tblGrid>
              <a:tr h="582043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P14C2ND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力芯微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ET9612Y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+30V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+36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是否兼容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Pin-to-pin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过压响应时间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50ns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170mΩ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100m</a:t>
                      </a:r>
                      <a:r>
                        <a:rPr lang="el-GR" altLang="zh-CN" sz="1600" dirty="0"/>
                        <a:t>Ω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100mA-1.8</a:t>
                      </a:r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可调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1.1A</a:t>
                      </a:r>
                      <a:r>
                        <a:rPr lang="zh-CN" altLang="en-US" sz="1600" dirty="0"/>
                        <a:t>锁定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NTC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有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无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1"/>
          <p:cNvSpPr/>
          <p:nvPr/>
        </p:nvSpPr>
        <p:spPr>
          <a:xfrm>
            <a:off x="839416" y="570079"/>
            <a:ext cx="3132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OVP-P14C1ST</a:t>
            </a:r>
            <a:endParaRPr/>
          </a:p>
        </p:txBody>
      </p:sp>
      <p:graphicFrame>
        <p:nvGraphicFramePr>
          <p:cNvPr id="29" name="表格 2"/>
          <p:cNvGraphicFramePr/>
          <p:nvPr/>
        </p:nvGraphicFramePr>
        <p:xfrm>
          <a:off x="870720" y="1268760"/>
          <a:ext cx="3023120" cy="4557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</a:tblGrid>
              <a:tr h="65405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P14C1ST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SOT23-6L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+26V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特性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和</a:t>
                      </a:r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P14C1ST Pin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固定</a:t>
                      </a:r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6V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200mΩ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52867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100mA-1.2</a:t>
                      </a:r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可调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浪涌能力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+170V, -40V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热插拔能力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+26V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pic>
        <p:nvPicPr>
          <p:cNvPr id="3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48" y="994081"/>
            <a:ext cx="3686200" cy="2553461"/>
          </a:xfrm>
          <a:prstGeom prst="rect">
            <a:avLst/>
          </a:prstGeom>
        </p:spPr>
      </p:pic>
      <p:pic>
        <p:nvPicPr>
          <p:cNvPr id="31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346" y="3552624"/>
            <a:ext cx="4486275" cy="2943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1"/>
          <p:cNvSpPr/>
          <p:nvPr/>
        </p:nvSpPr>
        <p:spPr>
          <a:xfrm>
            <a:off x="839416" y="570079"/>
            <a:ext cx="3132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OVP-P14C3T2</a:t>
            </a:r>
            <a:endParaRPr/>
          </a:p>
        </p:txBody>
      </p:sp>
      <p:graphicFrame>
        <p:nvGraphicFramePr>
          <p:cNvPr id="34" name="表格 2"/>
          <p:cNvGraphicFramePr/>
          <p:nvPr/>
        </p:nvGraphicFramePr>
        <p:xfrm>
          <a:off x="870720" y="1268760"/>
          <a:ext cx="3023120" cy="4557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</a:tblGrid>
              <a:tr h="65405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P14C3T2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DFN2x3-8L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+24V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特性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集成浪涌管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4.0V-9V,±3%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105mΩ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52867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200mA-3</a:t>
                      </a:r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可调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浪涌能力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+450V, -240V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热插拔能力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+24V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pic>
        <p:nvPicPr>
          <p:cNvPr id="3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20" y="3645024"/>
            <a:ext cx="6596658" cy="2264299"/>
          </a:xfrm>
          <a:prstGeom prst="rect">
            <a:avLst/>
          </a:prstGeom>
        </p:spPr>
      </p:pic>
      <p:pic>
        <p:nvPicPr>
          <p:cNvPr id="3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48" y="1124744"/>
            <a:ext cx="3341171" cy="208823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1"/>
          <p:cNvSpPr/>
          <p:nvPr/>
        </p:nvSpPr>
        <p:spPr>
          <a:xfrm>
            <a:off x="839416" y="570079"/>
            <a:ext cx="3132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OVP-P1405T6</a:t>
            </a:r>
            <a:endParaRPr/>
          </a:p>
        </p:txBody>
      </p:sp>
      <p:graphicFrame>
        <p:nvGraphicFramePr>
          <p:cNvPr id="39" name="表格 2"/>
          <p:cNvGraphicFramePr/>
          <p:nvPr/>
        </p:nvGraphicFramePr>
        <p:xfrm>
          <a:off x="870719" y="1268760"/>
          <a:ext cx="4373192" cy="4697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968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</a:tblGrid>
              <a:tr h="65405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P1405T6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ETA7014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SOT23-6L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SOT23-6L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-0.3 to 32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-0.3V to 36V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</a:t>
                      </a:r>
                      <a:r>
                        <a:rPr lang="en-US" altLang="zh-CN" dirty="0"/>
                        <a:t>PIN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Y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Y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固定</a:t>
                      </a:r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6V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可调</a:t>
                      </a:r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9V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32mΩ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35mΩ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516326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Y </a:t>
                      </a:r>
                      <a:endParaRPr lang="zh-CN" altLang="en-US" sz="14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Y</a:t>
                      </a:r>
                      <a:endParaRPr lang="zh-CN" altLang="en-US" sz="14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5286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EN</a:t>
                      </a:r>
                      <a:r>
                        <a:rPr lang="zh-CN" altLang="en-US" dirty="0"/>
                        <a:t>使能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N</a:t>
                      </a:r>
                      <a:endParaRPr lang="zh-CN" altLang="en-US" sz="14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高使能</a:t>
                      </a:r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热插拔能力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+24V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+28V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  <p:pic>
        <p:nvPicPr>
          <p:cNvPr id="4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090" y="2996952"/>
            <a:ext cx="3257550" cy="2657475"/>
          </a:xfrm>
          <a:prstGeom prst="rect">
            <a:avLst/>
          </a:prstGeom>
        </p:spPr>
      </p:pic>
      <p:pic>
        <p:nvPicPr>
          <p:cNvPr id="41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787152"/>
            <a:ext cx="2657475" cy="2209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1"/>
          <p:cNvSpPr/>
          <p:nvPr/>
        </p:nvSpPr>
        <p:spPr>
          <a:xfrm>
            <a:off x="1140420" y="188640"/>
            <a:ext cx="5097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DC-DC&amp;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音频功率放大器</a:t>
            </a:r>
            <a:endParaRPr/>
          </a:p>
        </p:txBody>
      </p:sp>
      <p:graphicFrame>
        <p:nvGraphicFramePr>
          <p:cNvPr id="44" name="表格 2"/>
          <p:cNvGraphicFramePr/>
          <p:nvPr/>
        </p:nvGraphicFramePr>
        <p:xfrm>
          <a:off x="623392" y="3753350"/>
          <a:ext cx="10873208" cy="1404270"/>
        </p:xfrm>
        <a:graphic>
          <a:graphicData uri="http://schemas.openxmlformats.org/drawingml/2006/table">
            <a:tbl>
              <a:tblPr/>
              <a:tblGrid>
                <a:gridCol w="1023857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973559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901712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790419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385920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970144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970144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  <a:gridCol w="1362797">
                  <a:extLst>
                    <a:ext uri="{9D8B030D-6E8A-4147-A177-3AD203B41FA5}">
                      <a16:colId xmlns:a16="http://schemas.microsoft.com/office/drawing/2014/main" val="11"/>
                    </a:ext>
                  </a:extLst>
                </a:gridCol>
              </a:tblGrid>
              <a:tr h="257845">
                <a:tc gridSpan="1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DC-DC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DC-DC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50489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 Min.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 Max.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Out_Min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altLang="zh-CN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Out_Max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Programmable Voltage Step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Continous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Ouput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 Peak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Ouput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Switching Frequency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(Max.)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213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(MHz)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21384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PM5355D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1.41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12.8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FCQFN2x1.7-18L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21384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PM5355E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2.7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0.6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1.23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10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 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 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FCQFN2x1.7-18L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</a:tbl>
          </a:graphicData>
        </a:graphic>
      </p:graphicFrame>
      <p:graphicFrame>
        <p:nvGraphicFramePr>
          <p:cNvPr id="45" name="表格 3"/>
          <p:cNvGraphicFramePr/>
          <p:nvPr/>
        </p:nvGraphicFramePr>
        <p:xfrm>
          <a:off x="623392" y="5277255"/>
          <a:ext cx="10873206" cy="1218113"/>
        </p:xfrm>
        <a:graphic>
          <a:graphicData uri="http://schemas.openxmlformats.org/drawingml/2006/table">
            <a:tbl>
              <a:tblPr/>
              <a:tblGrid>
                <a:gridCol w="1078638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921070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916839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922131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917895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007786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918956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  <a:gridCol w="1452542">
                  <a:extLst>
                    <a:ext uri="{9D8B030D-6E8A-4147-A177-3AD203B41FA5}">
                      <a16:colId xmlns:a16="http://schemas.microsoft.com/office/drawing/2014/main" val="8"/>
                    </a:ext>
                  </a:extLst>
                </a:gridCol>
                <a:gridCol w="1368462">
                  <a:extLst>
                    <a:ext uri="{9D8B030D-6E8A-4147-A177-3AD203B41FA5}">
                      <a16:colId xmlns:a16="http://schemas.microsoft.com/office/drawing/2014/main" val="9"/>
                    </a:ext>
                  </a:extLst>
                </a:gridCol>
                <a:gridCol w="1368887">
                  <a:extLst>
                    <a:ext uri="{9D8B030D-6E8A-4147-A177-3AD203B41FA5}">
                      <a16:colId xmlns:a16="http://schemas.microsoft.com/office/drawing/2014/main" val="10"/>
                    </a:ext>
                  </a:extLst>
                </a:gridCol>
              </a:tblGrid>
              <a:tr h="190739">
                <a:tc gridSpan="10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音频功率放大器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音频功率放大器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40447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IN_Min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IN_Max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O_Max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Noise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THD+N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@1W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PSRR</a:t>
                      </a:r>
                      <a:endParaRPr/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@217Hz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Efficiency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Features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23198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(W)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(uVrms)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(%)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(dB)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(%)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390914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PA8157</a:t>
                      </a:r>
                      <a:endParaRPr/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70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0.04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88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AGC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SOP-8L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</a:tbl>
          </a:graphicData>
        </a:graphic>
      </p:graphicFrame>
      <p:sp>
        <p:nvSpPr>
          <p:cNvPr id="46" name="矩形 4"/>
          <p:cNvSpPr/>
          <p:nvPr/>
        </p:nvSpPr>
        <p:spPr>
          <a:xfrm>
            <a:off x="6277145" y="884767"/>
            <a:ext cx="5226717" cy="2695006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5"/>
          <p:cNvSpPr/>
          <p:nvPr/>
        </p:nvSpPr>
        <p:spPr>
          <a:xfrm>
            <a:off x="603840" y="904275"/>
            <a:ext cx="5492917" cy="2690231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7"/>
          <p:cNvGrpSpPr/>
          <p:nvPr/>
        </p:nvGrpSpPr>
        <p:grpSpPr>
          <a:xfrm>
            <a:off x="6421161" y="2204214"/>
            <a:ext cx="2103043" cy="882618"/>
            <a:chOff x="9383680" y="1323088"/>
            <a:chExt cx="2321149" cy="974154"/>
          </a:xfrm>
        </p:grpSpPr>
        <p:grpSp>
          <p:nvGrpSpPr>
            <p:cNvPr id="49" name="组合 29"/>
            <p:cNvGrpSpPr/>
            <p:nvPr/>
          </p:nvGrpSpPr>
          <p:grpSpPr>
            <a:xfrm rot="5400000">
              <a:off x="10051567" y="1183945"/>
              <a:ext cx="974154" cy="1252439"/>
              <a:chOff x="7880" y="1885"/>
              <a:chExt cx="2778" cy="3571"/>
            </a:xfrm>
          </p:grpSpPr>
          <p:sp>
            <p:nvSpPr>
              <p:cNvPr id="50" name="矩形 17"/>
              <p:cNvSpPr/>
              <p:nvPr/>
            </p:nvSpPr>
            <p:spPr>
              <a:xfrm>
                <a:off x="7880" y="2565"/>
                <a:ext cx="2778" cy="2211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矩形 18"/>
              <p:cNvSpPr/>
              <p:nvPr/>
            </p:nvSpPr>
            <p:spPr>
              <a:xfrm>
                <a:off x="8034" y="2707"/>
                <a:ext cx="2469" cy="1928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椭圆 19"/>
              <p:cNvSpPr/>
              <p:nvPr/>
            </p:nvSpPr>
            <p:spPr>
              <a:xfrm>
                <a:off x="8221" y="4329"/>
                <a:ext cx="170" cy="170"/>
              </a:xfrm>
              <a:prstGeom prst="ellipse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3" name="矩形 20"/>
              <p:cNvSpPr/>
              <p:nvPr/>
            </p:nvSpPr>
            <p:spPr>
              <a:xfrm>
                <a:off x="8164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4" name="矩形 21"/>
              <p:cNvSpPr/>
              <p:nvPr/>
            </p:nvSpPr>
            <p:spPr>
              <a:xfrm>
                <a:off x="8825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5" name="矩形 22"/>
              <p:cNvSpPr/>
              <p:nvPr/>
            </p:nvSpPr>
            <p:spPr>
              <a:xfrm>
                <a:off x="9486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6" name="矩形 23"/>
              <p:cNvSpPr/>
              <p:nvPr/>
            </p:nvSpPr>
            <p:spPr>
              <a:xfrm>
                <a:off x="10147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7" name="矩形 24"/>
              <p:cNvSpPr/>
              <p:nvPr/>
            </p:nvSpPr>
            <p:spPr>
              <a:xfrm>
                <a:off x="8165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8" name="矩形 25"/>
              <p:cNvSpPr/>
              <p:nvPr/>
            </p:nvSpPr>
            <p:spPr>
              <a:xfrm>
                <a:off x="8826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矩形 26"/>
              <p:cNvSpPr/>
              <p:nvPr/>
            </p:nvSpPr>
            <p:spPr>
              <a:xfrm>
                <a:off x="9487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0" name="矩形 27"/>
              <p:cNvSpPr/>
              <p:nvPr/>
            </p:nvSpPr>
            <p:spPr>
              <a:xfrm>
                <a:off x="10148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1" name="矩形 28"/>
              <p:cNvSpPr/>
              <p:nvPr/>
            </p:nvSpPr>
            <p:spPr>
              <a:xfrm flipV="1">
                <a:off x="8165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2" name="矩形 29"/>
              <p:cNvSpPr/>
              <p:nvPr/>
            </p:nvSpPr>
            <p:spPr>
              <a:xfrm flipV="1">
                <a:off x="8826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3" name="矩形 30"/>
              <p:cNvSpPr/>
              <p:nvPr/>
            </p:nvSpPr>
            <p:spPr>
              <a:xfrm flipV="1">
                <a:off x="9487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4" name="矩形 31"/>
              <p:cNvSpPr/>
              <p:nvPr/>
            </p:nvSpPr>
            <p:spPr>
              <a:xfrm flipV="1">
                <a:off x="10148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grpSp>
            <p:nvGrpSpPr>
              <p:cNvPr id="65" name="组合 22"/>
              <p:cNvGrpSpPr/>
              <p:nvPr/>
            </p:nvGrpSpPr>
            <p:grpSpPr>
              <a:xfrm flipV="1">
                <a:off x="8165" y="4776"/>
                <a:ext cx="2209" cy="445"/>
                <a:chOff x="8165" y="751"/>
                <a:chExt cx="2209" cy="680"/>
              </a:xfrm>
            </p:grpSpPr>
            <p:sp>
              <p:nvSpPr>
                <p:cNvPr id="66" name="矩形 33"/>
                <p:cNvSpPr/>
                <p:nvPr/>
              </p:nvSpPr>
              <p:spPr>
                <a:xfrm>
                  <a:off x="8165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7" name="矩形 34"/>
                <p:cNvSpPr/>
                <p:nvPr/>
              </p:nvSpPr>
              <p:spPr>
                <a:xfrm>
                  <a:off x="8826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8" name="矩形 35"/>
                <p:cNvSpPr/>
                <p:nvPr/>
              </p:nvSpPr>
              <p:spPr>
                <a:xfrm>
                  <a:off x="9487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9" name="矩形 36"/>
                <p:cNvSpPr/>
                <p:nvPr/>
              </p:nvSpPr>
              <p:spPr>
                <a:xfrm>
                  <a:off x="10148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0" name="文本框 87"/>
            <p:cNvSpPr txBox="1"/>
            <p:nvPr/>
          </p:nvSpPr>
          <p:spPr>
            <a:xfrm>
              <a:off x="9459415" y="1401987"/>
              <a:ext cx="474047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CTRL 1</a:t>
              </a:r>
              <a:endParaRPr/>
            </a:p>
          </p:txBody>
        </p:sp>
        <p:sp>
          <p:nvSpPr>
            <p:cNvPr id="71" name="文本框 88"/>
            <p:cNvSpPr txBox="1"/>
            <p:nvPr/>
          </p:nvSpPr>
          <p:spPr>
            <a:xfrm>
              <a:off x="9448897" y="1616596"/>
              <a:ext cx="484216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NC 2</a:t>
              </a:r>
              <a:endParaRPr/>
            </a:p>
          </p:txBody>
        </p:sp>
        <p:sp>
          <p:nvSpPr>
            <p:cNvPr id="72" name="文本框 91"/>
            <p:cNvSpPr txBox="1"/>
            <p:nvPr/>
          </p:nvSpPr>
          <p:spPr>
            <a:xfrm>
              <a:off x="9383680" y="1855400"/>
              <a:ext cx="549432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INN 3</a:t>
              </a:r>
              <a:endParaRPr/>
            </a:p>
          </p:txBody>
        </p:sp>
        <p:sp>
          <p:nvSpPr>
            <p:cNvPr id="73" name="文本框 92"/>
            <p:cNvSpPr txBox="1"/>
            <p:nvPr/>
          </p:nvSpPr>
          <p:spPr>
            <a:xfrm>
              <a:off x="9448897" y="2093854"/>
              <a:ext cx="484216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INP 4</a:t>
              </a:r>
              <a:endParaRPr/>
            </a:p>
          </p:txBody>
        </p:sp>
        <p:sp>
          <p:nvSpPr>
            <p:cNvPr id="74" name="文本框 93"/>
            <p:cNvSpPr txBox="1"/>
            <p:nvPr/>
          </p:nvSpPr>
          <p:spPr>
            <a:xfrm>
              <a:off x="11148735" y="1413209"/>
              <a:ext cx="55609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8 VOP</a:t>
              </a:r>
              <a:endParaRPr/>
            </a:p>
          </p:txBody>
        </p:sp>
        <p:sp>
          <p:nvSpPr>
            <p:cNvPr id="75" name="文本框 94"/>
            <p:cNvSpPr txBox="1"/>
            <p:nvPr/>
          </p:nvSpPr>
          <p:spPr>
            <a:xfrm>
              <a:off x="11148735" y="1627817"/>
              <a:ext cx="55609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7 GND</a:t>
              </a:r>
              <a:endParaRPr/>
            </a:p>
          </p:txBody>
        </p:sp>
        <p:sp>
          <p:nvSpPr>
            <p:cNvPr id="76" name="文本框 95"/>
            <p:cNvSpPr txBox="1"/>
            <p:nvPr/>
          </p:nvSpPr>
          <p:spPr>
            <a:xfrm>
              <a:off x="11148735" y="1866621"/>
              <a:ext cx="48912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6 VDD</a:t>
              </a:r>
              <a:endParaRPr/>
            </a:p>
          </p:txBody>
        </p:sp>
        <p:sp>
          <p:nvSpPr>
            <p:cNvPr id="77" name="文本框 96"/>
            <p:cNvSpPr txBox="1"/>
            <p:nvPr/>
          </p:nvSpPr>
          <p:spPr>
            <a:xfrm>
              <a:off x="11148735" y="2105075"/>
              <a:ext cx="48912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5 VON</a:t>
              </a:r>
              <a:endParaRPr/>
            </a:p>
          </p:txBody>
        </p:sp>
      </p:grpSp>
      <p:pic>
        <p:nvPicPr>
          <p:cNvPr id="78" name="图片 37"/>
          <p:cNvPicPr>
            <a:picLocks noChangeAspect="1"/>
          </p:cNvPicPr>
          <p:nvPr/>
        </p:nvPicPr>
        <p:blipFill rotWithShape="1">
          <a:blip r:embed="rId2"/>
          <a:srcRect r="26660"/>
          <a:stretch/>
        </p:blipFill>
        <p:spPr>
          <a:xfrm>
            <a:off x="8366886" y="884767"/>
            <a:ext cx="3260174" cy="2449074"/>
          </a:xfrm>
          <a:prstGeom prst="rect">
            <a:avLst/>
          </a:prstGeom>
        </p:spPr>
      </p:pic>
      <p:pic>
        <p:nvPicPr>
          <p:cNvPr id="79" name="图片 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039" y="1193322"/>
            <a:ext cx="1312811" cy="862546"/>
          </a:xfrm>
          <a:prstGeom prst="rect">
            <a:avLst/>
          </a:prstGeom>
        </p:spPr>
      </p:pic>
      <p:sp>
        <p:nvSpPr>
          <p:cNvPr id="80" name="矩形 39"/>
          <p:cNvSpPr/>
          <p:nvPr/>
        </p:nvSpPr>
        <p:spPr>
          <a:xfrm>
            <a:off x="1047028" y="3317011"/>
            <a:ext cx="111440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FCQFN2X1.7-18L</a:t>
            </a:r>
            <a:endParaRPr/>
          </a:p>
        </p:txBody>
      </p:sp>
      <p:pic>
        <p:nvPicPr>
          <p:cNvPr id="81" name="Object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88288" y="1328601"/>
            <a:ext cx="3414154" cy="1658502"/>
          </a:xfrm>
          <a:prstGeom prst="rect">
            <a:avLst/>
          </a:prstGeom>
          <a:noFill/>
        </p:spPr>
      </p:pic>
      <p:pic>
        <p:nvPicPr>
          <p:cNvPr id="82" name="Object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1699" y="1987072"/>
            <a:ext cx="1073578" cy="1158112"/>
          </a:xfrm>
          <a:prstGeom prst="rect">
            <a:avLst/>
          </a:prstGeom>
          <a:noFill/>
        </p:spPr>
      </p:pic>
      <p:pic>
        <p:nvPicPr>
          <p:cNvPr id="83" name="图片 4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0420" y="1172799"/>
            <a:ext cx="1114409" cy="779402"/>
          </a:xfrm>
          <a:prstGeom prst="rect">
            <a:avLst/>
          </a:prstGeom>
        </p:spPr>
      </p:pic>
      <p:sp>
        <p:nvSpPr>
          <p:cNvPr id="84" name="矩形 43"/>
          <p:cNvSpPr/>
          <p:nvPr/>
        </p:nvSpPr>
        <p:spPr>
          <a:xfrm>
            <a:off x="7141241" y="3248794"/>
            <a:ext cx="5950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SOP-8L</a:t>
            </a:r>
            <a:endParaRPr/>
          </a:p>
        </p:txBody>
      </p:sp>
      <p:sp>
        <p:nvSpPr>
          <p:cNvPr id="85" name="文本框 44"/>
          <p:cNvSpPr txBox="1"/>
          <p:nvPr/>
        </p:nvSpPr>
        <p:spPr>
          <a:xfrm>
            <a:off x="10021561" y="3261031"/>
            <a:ext cx="1584176" cy="3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291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音频功率放大器</a:t>
            </a:r>
            <a:endParaRPr/>
          </a:p>
        </p:txBody>
      </p:sp>
      <p:sp>
        <p:nvSpPr>
          <p:cNvPr id="86" name="文本框 45"/>
          <p:cNvSpPr txBox="1"/>
          <p:nvPr/>
        </p:nvSpPr>
        <p:spPr>
          <a:xfrm>
            <a:off x="5210354" y="328672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291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DC-DC</a:t>
            </a:r>
            <a:endParaRPr lang="zh-CN" altLang="en-US" sz="1400" dirty="0">
              <a:solidFill>
                <a:srgbClr val="F291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48"/>
          <p:cNvSpPr txBox="1"/>
          <p:nvPr/>
        </p:nvSpPr>
        <p:spPr>
          <a:xfrm rot="20635693">
            <a:off x="227211" y="2293275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  <p:sp>
        <p:nvSpPr>
          <p:cNvPr id="88" name="文本框 46"/>
          <p:cNvSpPr txBox="1"/>
          <p:nvPr/>
        </p:nvSpPr>
        <p:spPr>
          <a:xfrm rot="20635693">
            <a:off x="227211" y="2221267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 1"/>
          <p:cNvSpPr/>
          <p:nvPr/>
        </p:nvSpPr>
        <p:spPr>
          <a:xfrm>
            <a:off x="578992" y="301026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应用目标领域</a:t>
            </a:r>
            <a:endParaRPr lang="en-US" altLang="zh-CN" sz="2400" b="1" dirty="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91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063" y="940492"/>
            <a:ext cx="3425821" cy="33063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2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048" y="531858"/>
            <a:ext cx="2113715" cy="33063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3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621" y="3284984"/>
            <a:ext cx="4698428" cy="2736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4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522" y="917479"/>
            <a:ext cx="2689779" cy="39776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5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4984" y="404664"/>
            <a:ext cx="3285899" cy="2588890"/>
          </a:xfrm>
          <a:prstGeom prst="rect">
            <a:avLst/>
          </a:prstGeom>
        </p:spPr>
      </p:pic>
      <p:pic>
        <p:nvPicPr>
          <p:cNvPr id="96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0216" y="4437112"/>
            <a:ext cx="3637320" cy="208103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133" y="2181909"/>
            <a:ext cx="12192000" cy="4676091"/>
          </a:xfrm>
          <a:prstGeom prst="rect">
            <a:avLst/>
          </a:prstGeom>
        </p:spPr>
      </p:pic>
      <p:sp>
        <p:nvSpPr>
          <p:cNvPr id="99" name="圆角矩形 7"/>
          <p:cNvSpPr/>
          <p:nvPr/>
        </p:nvSpPr>
        <p:spPr>
          <a:xfrm>
            <a:off x="10133" y="-531440"/>
            <a:ext cx="12192000" cy="48052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2000">
                <a:srgbClr val="FDFDFD"/>
              </a:gs>
              <a:gs pos="0">
                <a:schemeClr val="bg1"/>
              </a:gs>
              <a:gs pos="100000">
                <a:schemeClr val="accent1">
                  <a:lumMod val="30000"/>
                  <a:lumOff val="7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黑体" panose="02010609060101010101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00" name="Rectangle 4"/>
          <p:cNvSpPr>
            <a:spLocks noChangeArrowheads="1"/>
          </p:cNvSpPr>
          <p:nvPr/>
        </p:nvSpPr>
        <p:spPr bwMode="auto">
          <a:xfrm>
            <a:off x="1143007" y="1807423"/>
            <a:ext cx="8637595" cy="15926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总部：上海市浦东新区盛夏路</a:t>
            </a:r>
            <a:r>
              <a:rPr lang="en-US" altLang="zh-CN" sz="1600" dirty="0">
                <a:latin typeface="+mn-ea"/>
                <a:ea typeface="+mn-ea"/>
              </a:rPr>
              <a:t>565</a:t>
            </a:r>
            <a:r>
              <a:rPr lang="zh-CN" altLang="en-US" sz="1600" dirty="0">
                <a:latin typeface="+mn-ea"/>
                <a:ea typeface="+mn-ea"/>
              </a:rPr>
              <a:t>弄集贤天地</a:t>
            </a:r>
            <a:r>
              <a:rPr lang="en-US" altLang="zh-CN" sz="1600" dirty="0">
                <a:latin typeface="+mn-ea"/>
                <a:ea typeface="+mn-ea"/>
              </a:rPr>
              <a:t>D</a:t>
            </a:r>
            <a:r>
              <a:rPr lang="zh-CN" altLang="en-US" sz="1600" dirty="0">
                <a:latin typeface="+mn-ea"/>
                <a:ea typeface="+mn-ea"/>
              </a:rPr>
              <a:t>幢</a:t>
            </a:r>
            <a:r>
              <a:rPr lang="en-US" altLang="zh-CN" sz="1600" dirty="0">
                <a:latin typeface="+mn-ea"/>
                <a:ea typeface="+mn-ea"/>
              </a:rPr>
              <a:t>11</a:t>
            </a:r>
            <a:r>
              <a:rPr lang="zh-CN" altLang="en-US" sz="1600" dirty="0">
                <a:latin typeface="+mn-ea"/>
                <a:ea typeface="+mn-ea"/>
              </a:rPr>
              <a:t>层 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西安：陕西省西安市高新区丈八一路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号汇鑫中心</a:t>
            </a:r>
            <a:r>
              <a:rPr lang="en-US" altLang="zh-CN" sz="1600" dirty="0">
                <a:latin typeface="+mn-ea"/>
                <a:ea typeface="+mn-ea"/>
              </a:rPr>
              <a:t>C</a:t>
            </a:r>
            <a:r>
              <a:rPr lang="zh-CN" altLang="en-US" sz="1600" dirty="0">
                <a:latin typeface="+mn-ea"/>
                <a:ea typeface="+mn-ea"/>
              </a:rPr>
              <a:t>座</a:t>
            </a:r>
            <a:r>
              <a:rPr lang="en-US" altLang="zh-CN" sz="1600" dirty="0">
                <a:latin typeface="+mn-ea"/>
                <a:ea typeface="+mn-ea"/>
              </a:rPr>
              <a:t>911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无锡：无锡市经济开发区太湖街道震泽路</a:t>
            </a:r>
            <a:r>
              <a:rPr lang="en-US" altLang="zh-CN" sz="1600" dirty="0">
                <a:latin typeface="+mn-ea"/>
                <a:ea typeface="+mn-ea"/>
              </a:rPr>
              <a:t>688</a:t>
            </a:r>
            <a:r>
              <a:rPr lang="zh-CN" altLang="en-US" sz="1600" dirty="0">
                <a:latin typeface="+mn-ea"/>
                <a:ea typeface="+mn-ea"/>
              </a:rPr>
              <a:t>号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号楼</a:t>
            </a:r>
            <a:r>
              <a:rPr lang="en-US" altLang="zh-CN" sz="1600" dirty="0">
                <a:latin typeface="+mn-ea"/>
                <a:ea typeface="+mn-ea"/>
              </a:rPr>
              <a:t>701-702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深圳：深圳市南山区粤兴二道</a:t>
            </a:r>
            <a:r>
              <a:rPr lang="en-US" altLang="zh-CN" sz="1600" dirty="0">
                <a:latin typeface="+mn-ea"/>
                <a:ea typeface="+mn-ea"/>
              </a:rPr>
              <a:t>10</a:t>
            </a:r>
            <a:r>
              <a:rPr lang="zh-CN" altLang="en-US" sz="1600" dirty="0">
                <a:latin typeface="+mn-ea"/>
                <a:ea typeface="+mn-ea"/>
              </a:rPr>
              <a:t>号香港中文大学李伟波楼</a:t>
            </a:r>
            <a:r>
              <a:rPr lang="en-US" altLang="zh-CN" sz="1600" dirty="0">
                <a:latin typeface="+mn-ea"/>
                <a:ea typeface="+mn-ea"/>
              </a:rPr>
              <a:t>906-908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endParaRPr lang="en-US" altLang="zh-CN" sz="1600" dirty="0">
              <a:latin typeface="+mn-ea"/>
              <a:ea typeface="+mn-ea"/>
              <a:cs typeface="阿里巴巴普惠体" panose="00020600040101010101" pitchFamily="18" charset="-122"/>
              <a:sym typeface="Calibri" panose="020F0502020204030204" pitchFamily="34" charset="0"/>
            </a:endParaRPr>
          </a:p>
        </p:txBody>
      </p:sp>
      <p:sp>
        <p:nvSpPr>
          <p:cNvPr id="101" name="矩形 9"/>
          <p:cNvSpPr/>
          <p:nvPr/>
        </p:nvSpPr>
        <p:spPr>
          <a:xfrm>
            <a:off x="1143007" y="25307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alibri" panose="020F0502020204030204" pitchFamily="34" charset="0"/>
                <a:ea typeface="黑体" panose="02010609060101010101" charset="-122"/>
                <a:cs typeface="+mn-ea"/>
                <a:sym typeface="Calibri" panose="020F0502020204030204" pitchFamily="34" charset="0"/>
              </a:rPr>
              <a:t>联系我们</a:t>
            </a:r>
            <a:endParaRPr/>
          </a:p>
        </p:txBody>
      </p:sp>
      <p:sp>
        <p:nvSpPr>
          <p:cNvPr id="102" name="文本框 1"/>
          <p:cNvSpPr txBox="1"/>
          <p:nvPr/>
        </p:nvSpPr>
        <p:spPr>
          <a:xfrm>
            <a:off x="1127448" y="1019685"/>
            <a:ext cx="3600400" cy="650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网站：</a:t>
            </a:r>
            <a:r>
              <a:rPr lang="en-US" altLang="zh-CN" sz="1600" dirty="0">
                <a:latin typeface="+mn-ea"/>
                <a:ea typeface="+mn-ea"/>
              </a:rPr>
              <a:t>www.prisemi.com</a:t>
            </a:r>
            <a:endParaRPr/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邮箱：</a:t>
            </a:r>
            <a:r>
              <a:rPr lang="en-US" altLang="zh-CN" sz="1600" dirty="0">
                <a:latin typeface="+mn-ea"/>
                <a:ea typeface="+mn-ea"/>
              </a:rPr>
              <a:t>info@prisemi.com</a:t>
            </a:r>
            <a:endParaRPr lang="zh-CN" altLang="en-US" sz="1600" dirty="0">
              <a:latin typeface="+mn-ea"/>
              <a:ea typeface="+mn-ea"/>
            </a:endParaRPr>
          </a:p>
        </p:txBody>
      </p:sp>
      <p:pic>
        <p:nvPicPr>
          <p:cNvPr id="103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64352" y="1484784"/>
            <a:ext cx="1412324" cy="1412324"/>
          </a:xfrm>
          <a:prstGeom prst="rect">
            <a:avLst/>
          </a:prstGeom>
        </p:spPr>
      </p:pic>
      <p:sp>
        <p:nvSpPr>
          <p:cNvPr id="104" name="文本框 10"/>
          <p:cNvSpPr txBox="1"/>
          <p:nvPr/>
        </p:nvSpPr>
        <p:spPr>
          <a:xfrm>
            <a:off x="9264352" y="2965888"/>
            <a:ext cx="1412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微信公众平台</a:t>
            </a:r>
            <a:endParaRPr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1532</Words>
  <Application>Microsoft Office PowerPoint</Application>
  <PresentationFormat>宽屏</PresentationFormat>
  <Paragraphs>813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黑体</vt:lpstr>
      <vt:lpstr>微软雅黑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Hua Yang</cp:lastModifiedBy>
  <cp:revision>1</cp:revision>
  <dcterms:created xsi:type="dcterms:W3CDTF">2025-05-19T17:10:40Z</dcterms:created>
  <dcterms:modified xsi:type="dcterms:W3CDTF">2025-05-19T09:12:33Z</dcterms:modified>
</cp:coreProperties>
</file>