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376" r:id="rId1"/>
    <p:sldMasterId id="2147486413" r:id="rId2"/>
  </p:sldMasterIdLst>
  <p:notesMasterIdLst>
    <p:notesMasterId r:id="rId3"/>
  </p:notesMasterIdLst>
  <p:sldIdLst>
    <p:sldId id="1450" r:id="rId4"/>
    <p:sldId id="1453" r:id="rId5"/>
    <p:sldId id="1456" r:id="rId6"/>
    <p:sldId id="1459" r:id="rId7"/>
    <p:sldId id="1462" r:id="rId8"/>
    <p:sldId id="1465" r:id="rId9"/>
    <p:sldId id="1468" r:id="rId10"/>
    <p:sldId id="1471" r:id="rId11"/>
    <p:sldId id="1474" r:id="rId12"/>
    <p:sldId id="1477" r:id="rId13"/>
    <p:sldId id="1480" r:id="rId14"/>
    <p:sldId id="1483" r:id="rId15"/>
    <p:sldId id="1486" r:id="rId16"/>
    <p:sldId id="1489" r:id="rId17"/>
    <p:sldId id="1492" r:id="rId18"/>
    <p:sldId id="1495" r:id="rId19"/>
    <p:sldId id="1498" r:id="rId20"/>
    <p:sldId id="1501" r:id="rId2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377" r:id="rId1"/>
    <p:sldLayoutId id="2147486378" r:id="rId2"/>
    <p:sldLayoutId id="2147486379" r:id="rId3"/>
    <p:sldLayoutId id="2147486380" r:id="rId4"/>
    <p:sldLayoutId id="2147486381" r:id="rId5"/>
    <p:sldLayoutId id="2147486382" r:id="rId6"/>
    <p:sldLayoutId id="2147486383" r:id="rId7"/>
    <p:sldLayoutId id="2147486384" r:id="rId8"/>
    <p:sldLayoutId id="2147486385" r:id="rId9"/>
    <p:sldLayoutId id="2147486386" r:id="rId10"/>
    <p:sldLayoutId id="21474863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14" r:id="rId1"/>
    <p:sldLayoutId id="2147486415" r:id="rId2"/>
    <p:sldLayoutId id="2147486416" r:id="rId3"/>
    <p:sldLayoutId id="2147486417" r:id="rId4"/>
    <p:sldLayoutId id="2147486418" r:id="rId5"/>
    <p:sldLayoutId id="2147486419" r:id="rId6"/>
    <p:sldLayoutId id="2147486420" r:id="rId7"/>
    <p:sldLayoutId id="2147486421" r:id="rId8"/>
    <p:sldLayoutId id="2147486422" r:id="rId9"/>
    <p:sldLayoutId id="2147486423" r:id="rId10"/>
    <p:sldLayoutId id="214748642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tags" Target="../tags/tag165.xml"/><Relationship Id="rId22" Type="http://schemas.openxmlformats.org/officeDocument/2006/relationships/tags" Target="../tags/tag166.xml"/><Relationship Id="rId23" Type="http://schemas.openxmlformats.org/officeDocument/2006/relationships/tags" Target="../tags/tag167.xml"/><Relationship Id="rId24" Type="http://schemas.openxmlformats.org/officeDocument/2006/relationships/tags" Target="../tags/tag168.xml"/><Relationship Id="rId2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小学教育的项目式学习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项目式学习的定义和特点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项目式学习在小学教育中的应用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项目式学习在小学教育中的价值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项目式学习的挑战和未来发展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项目式学习的定义和特点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定义和含义</a:t>
            </a:r>
            <a:endParaRPr altLang="en-US" lang="zh-CN"/>
          </a:p>
        </p:txBody>
      </p:sp>
      <p:sp>
        <p:nvSpPr>
          <p:cNvPr id="10488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项目式学习是一种基于项目的教学方法，旨在通过学生的主动探究和合作来解决问题、完成任务。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它强调学生的实践操作和真实情境的体验，以培养学生的学习能力、创新能力和实践能力。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项目式学习注重跨学科的知识整合，将学习与生活实际相结合，提高学生的综合素质。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它通常包括项目设计、实施、管理和评估等环节，旨在培养学生的团队协作、沟通交流和解决问题的能力。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特点和优势</a:t>
            </a:r>
            <a:endParaRPr altLang="en-US" lang="zh-CN"/>
          </a:p>
        </p:txBody>
      </p:sp>
      <p:sp>
        <p:nvSpPr>
          <p:cNvPr id="10489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注重跨学科知识的整合与应用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强调学生的主动性和创造性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促进团队协作和沟通能力的培养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提升学生解决实际问题的能力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1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项目式学习在小学教育中的应用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学科应用领域</a:t>
            </a:r>
            <a:endParaRPr altLang="en-US" lang="zh-CN"/>
          </a:p>
        </p:txBody>
      </p:sp>
      <p:sp>
        <p:nvSpPr>
          <p:cNvPr id="10490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科学：通过项目式学习，提高学生的科学素养和实践能力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语文：通过项目式学习，提高学生的阅读、写作和表达能力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数学：通过项目式学习，培养学生的逻辑思维和解决问题的能力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英语：通过项目式学习，提高学生的英语应用能力和跨文化交流能力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实施方式和方法</a:t>
            </a:r>
            <a:endParaRPr altLang="en-US" lang="zh-CN"/>
          </a:p>
        </p:txBody>
      </p:sp>
      <p:sp>
        <p:nvSpPr>
          <p:cNvPr id="1049124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确定项目主题：与学生兴趣和实际需求相结合，确保项目的实用性和趣味性。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实施项目：学生按照计划逐步完成项目，教师给予指导和支持。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分组合作：将学生分成小组，培养团队协作和沟通能力。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成果展示：学生以多种形式展示项目成果，如报告、作品等。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制定计划：教师指导学生制定项目计划，包括时间安排、任务分工等。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166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评估反思：对项目进行评估和反思，总结经验教训，优化后续项目。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实际应用案例</a:t>
            </a:r>
            <a:endParaRPr altLang="en-US" lang="zh-CN"/>
          </a:p>
        </p:txBody>
      </p:sp>
      <p:sp>
        <p:nvSpPr>
          <p:cNvPr id="104921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1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小学科学课：通过项目式学习，学生自主探究自然现象，提高科学素养。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小学数学课：结合生活实际，学生通过解决实际问题，提高数学应用能力。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2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小学英语课：学生通过完成项目任务，提高英语听说读写能力，培养跨文化交流意识。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小学美术课：学生通过创作与分享，培养审美能力和创造力。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7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项目式学习在小学教育中的价值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培养学生的学习兴趣和能力</a:t>
            </a:r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培养自主学习能力：项目式学习鼓励学生主动探索、发现和解决问题，有助于培养学生的自主学习能力。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激发学习兴趣：项目式学习通过真实的任务和情境，让学生感受到学习的意义和价值，从而激发他们的学习兴趣。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培养创新思维：项目式学习鼓励学生发挥想象力和创造力，尝试不同的方法和思路，有助于培养学生的创新思维。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提高实践能力：项目式学习注重学生的实践操作和动手能力，让学生在实践中学习和成长，提高其实践能力。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提高教师的教育教学水平</a:t>
            </a:r>
            <a:endParaRPr altLang="en-US" lang="zh-CN"/>
          </a:p>
        </p:txBody>
      </p:sp>
      <p:sp>
        <p:nvSpPr>
          <p:cNvPr id="10493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促进教师专业发展：项目式学习要求教师具备跨学科整合能力和创新教学设计能力，从而提升教师的专业素养。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增强教师团队协作精神：项目式学习需要教师之间密切合作，共同制定计划、解决问题和评估成果，有助于培养教师的团队协作精神。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7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提高教师教学策略和技能：项目式学习要求教师掌握多种教学策略和技能，如问题解决、批判性思维、合作学习等，从而提升教师的教学效果。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促进教师与学生共同成长：项目式学习强调学生的主动性和探究性，要求教师关注学生的需求和发展，与学生共同成长。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促进学校的教育教学改革</a:t>
            </a:r>
            <a:endParaRPr altLang="en-US" lang="zh-CN"/>
          </a:p>
        </p:txBody>
      </p:sp>
      <p:sp>
        <p:nvSpPr>
          <p:cNvPr id="1049426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28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提升学生综合素质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30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形成学校办学特色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34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促进教师专业发展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38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优化学校课程设置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8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项目式学习的挑战和未来发展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面临的挑战和困难</a:t>
            </a:r>
            <a:endParaRPr altLang="en-US" lang="zh-CN"/>
          </a:p>
        </p:txBody>
      </p:sp>
      <p:sp>
        <p:nvSpPr>
          <p:cNvPr id="1049520" name="圆角矩形 3"/>
          <p:cNvSpPr/>
          <p:nvPr>
            <p:custDataLst>
              <p:tags r:id="rId1"/>
            </p:custDataLst>
          </p:nvPr>
        </p:nvSpPr>
        <p:spPr>
          <a:xfrm>
            <a:off x="804630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正文"/>
          <p:cNvSpPr txBox="1"/>
          <p:nvPr>
            <p:custDataLst>
              <p:tags r:id="rId2"/>
            </p:custDataLst>
          </p:nvPr>
        </p:nvSpPr>
        <p:spPr>
          <a:xfrm>
            <a:off x="1248529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实施难度大：需要教师具备较高的教学能力和组织能力，同时需要学生具备一定的自主学习和合作学习能力。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24" name="标题"/>
          <p:cNvSpPr txBox="1"/>
          <p:nvPr>
            <p:custDataLst>
              <p:tags r:id="rId3"/>
            </p:custDataLst>
          </p:nvPr>
        </p:nvSpPr>
        <p:spPr>
          <a:xfrm>
            <a:off x="1248529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26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70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528" name="圆角矩形 7"/>
          <p:cNvSpPr/>
          <p:nvPr>
            <p:custDataLst>
              <p:tags r:id="rId5"/>
            </p:custDataLst>
          </p:nvPr>
        </p:nvSpPr>
        <p:spPr>
          <a:xfrm>
            <a:off x="6762024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正文"/>
          <p:cNvSpPr txBox="1"/>
          <p:nvPr>
            <p:custDataLst>
              <p:tags r:id="rId6"/>
            </p:custDataLst>
          </p:nvPr>
        </p:nvSpPr>
        <p:spPr>
          <a:xfrm>
            <a:off x="7200843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资源有限：一些学校可能缺乏必要的教学资源，如教材、设备等，这会影响项目式学习的实施效果。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32" name="标题"/>
          <p:cNvSpPr txBox="1"/>
          <p:nvPr>
            <p:custDataLst>
              <p:tags r:id="rId7"/>
            </p:custDataLst>
          </p:nvPr>
        </p:nvSpPr>
        <p:spPr>
          <a:xfrm>
            <a:off x="7200843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34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484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536" name="圆角矩形 10"/>
          <p:cNvSpPr/>
          <p:nvPr>
            <p:custDataLst>
              <p:tags r:id="rId9"/>
            </p:custDataLst>
          </p:nvPr>
        </p:nvSpPr>
        <p:spPr>
          <a:xfrm>
            <a:off x="804630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正文"/>
          <p:cNvSpPr txBox="1"/>
          <p:nvPr>
            <p:custDataLst>
              <p:tags r:id="rId10"/>
            </p:custDataLst>
          </p:nvPr>
        </p:nvSpPr>
        <p:spPr>
          <a:xfrm>
            <a:off x="1248529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评价标准不明确：项目式学习的评价标准与传统的学习评价标准有所不同，需要建立更加科学、全面的评价体系。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40" name="标题"/>
          <p:cNvSpPr txBox="1"/>
          <p:nvPr>
            <p:custDataLst>
              <p:tags r:id="rId11"/>
            </p:custDataLst>
          </p:nvPr>
        </p:nvSpPr>
        <p:spPr>
          <a:xfrm>
            <a:off x="1248529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42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70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544" name="圆角矩形 9"/>
          <p:cNvSpPr/>
          <p:nvPr>
            <p:custDataLst>
              <p:tags r:id="rId13"/>
            </p:custDataLst>
          </p:nvPr>
        </p:nvSpPr>
        <p:spPr>
          <a:xfrm>
            <a:off x="6756944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6" name="正文"/>
          <p:cNvSpPr txBox="1"/>
          <p:nvPr>
            <p:custDataLst>
              <p:tags r:id="rId14"/>
            </p:custDataLst>
          </p:nvPr>
        </p:nvSpPr>
        <p:spPr>
          <a:xfrm>
            <a:off x="7200843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6750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施过程中的问题：项目式学习需要学生花费更多的时间和精力，一些学生可能会因为学习压力过大而产生厌学情绪。同时，项目式学习需要教师与学生之间建立更加紧密的合作关系，但一些教师可能缺乏相关的经验和能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48" name="标题"/>
          <p:cNvSpPr txBox="1"/>
          <p:nvPr>
            <p:custDataLst>
              <p:tags r:id="rId15"/>
            </p:custDataLst>
          </p:nvPr>
        </p:nvSpPr>
        <p:spPr>
          <a:xfrm>
            <a:off x="7200843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550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484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未来发展的趋势和方向</a:t>
            </a:r>
            <a:endParaRPr altLang="en-US" lang="zh-CN"/>
          </a:p>
        </p:txBody>
      </p:sp>
      <p:sp>
        <p:nvSpPr>
          <p:cNvPr id="104959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跨界融合：将不同领域的知识和技能进行整合，提高学生的综合素质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社区参与：鼓励学生参与社区活动，提高社会责任感和实践能力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数字化：利用数字技术提高项目式学习的效率和效果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个性化：满足不同学生的个性化需求，提高学习效果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需要进一步研究和探索的问题</a:t>
            </a:r>
            <a:endParaRPr altLang="en-US" lang="zh-CN"/>
          </a:p>
        </p:txBody>
      </p:sp>
      <p:sp>
        <p:nvSpPr>
          <p:cNvPr id="10496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如何更好地将项目式学习与小学教育相结合，提高学生的学习效果和兴趣。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如何制定更加科学和有效的评估标准，对项目式学习的效果进行客观和准确的评价。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如何培养教师的专业素养和教育理念，使其更好地适应和实施项目式学习。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如何利用现代信息技术手段，提高项目式学习的互动性和参与度，增强学生的学习体验。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72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0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499938964844,&quot;width&quot;:864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5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53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2024-01-04T23:38:35Z</dcterms:created>
  <dcterms:modified xsi:type="dcterms:W3CDTF">2024-01-04T23:38:35Z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825687326609448f9f4ed2a95b2bb0e8_21</vt:lpwstr>
  </property>
</Properties>
</file>