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685" r:id="rId1"/>
    <p:sldMasterId id="2147493722" r:id="rId2"/>
  </p:sldMasterIdLst>
  <p:notesMasterIdLst>
    <p:notesMasterId r:id="rId3"/>
  </p:notesMasterIdLst>
  <p:sldIdLst>
    <p:sldId id="4586" r:id="rId4"/>
    <p:sldId id="4591" r:id="rId5"/>
    <p:sldId id="4595" r:id="rId6"/>
    <p:sldId id="4598" r:id="rId7"/>
    <p:sldId id="4601" r:id="rId8"/>
    <p:sldId id="4604" r:id="rId9"/>
    <p:sldId id="4607" r:id="rId10"/>
    <p:sldId id="4610" r:id="rId11"/>
    <p:sldId id="4613" r:id="rId12"/>
    <p:sldId id="4616" r:id="rId13"/>
    <p:sldId id="4619" r:id="rId14"/>
    <p:sldId id="4622" r:id="rId15"/>
    <p:sldId id="4625" r:id="rId16"/>
    <p:sldId id="4628" r:id="rId17"/>
    <p:sldId id="4631" r:id="rId18"/>
    <p:sldId id="4634" r:id="rId19"/>
    <p:sldId id="4637" r:id="rId20"/>
    <p:sldId id="4640" r:id="rId21"/>
    <p:sldId id="4643" r:id="rId22"/>
    <p:sldId id="4646" r:id="rId23"/>
    <p:sldId id="4649" r:id="rId24"/>
    <p:sldId id="4652" r:id="rId25"/>
    <p:sldId id="4655" r:id="rId26"/>
    <p:sldId id="4658" r:id="rId27"/>
    <p:sldId id="4661" r:id="rId28"/>
    <p:sldId id="4664" r:id="rId29"/>
    <p:sldId id="4667" r:id="rId30"/>
    <p:sldId id="4670" r:id="rId31"/>
    <p:sldId id="4673" r:id="rId32"/>
    <p:sldId id="4676" r:id="rId33"/>
    <p:sldId id="4679"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5" name="幻灯片图像占位符 1"/>
          <p:cNvSpPr>
            <a:spLocks noChangeAspect="1" noRot="1" noGrp="1"/>
          </p:cNvSpPr>
          <p:nvPr>
            <p:ph type="sldImg"/>
          </p:nvPr>
        </p:nvSpPr>
        <p:spPr/>
      </p:sp>
      <p:sp>
        <p:nvSpPr>
          <p:cNvPr id="1048627" name="备注占位符 2"/>
          <p:cNvSpPr>
            <a:spLocks noGrp="1"/>
          </p:cNvSpPr>
          <p:nvPr>
            <p:ph type="body" idx="1"/>
          </p:nvPr>
        </p:nvSpPr>
        <p:spPr/>
        <p:txBody>
          <a:bodyPr/>
          <a:p>
            <a:endParaRPr altLang="en-US" dirty="0" lang="zh-CN"/>
          </a:p>
        </p:txBody>
      </p:sp>
      <p:sp>
        <p:nvSpPr>
          <p:cNvPr id="104862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686" r:id="rId1"/>
    <p:sldLayoutId id="2147493687" r:id="rId2"/>
    <p:sldLayoutId id="2147493688" r:id="rId3"/>
    <p:sldLayoutId id="2147493689" r:id="rId4"/>
    <p:sldLayoutId id="2147493690" r:id="rId5"/>
    <p:sldLayoutId id="2147493691" r:id="rId6"/>
    <p:sldLayoutId id="2147493692" r:id="rId7"/>
    <p:sldLayoutId id="2147493693" r:id="rId8"/>
    <p:sldLayoutId id="2147493694" r:id="rId9"/>
    <p:sldLayoutId id="2147493695" r:id="rId10"/>
    <p:sldLayoutId id="214749369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3723" r:id="rId1"/>
    <p:sldLayoutId id="2147493724" r:id="rId2"/>
    <p:sldLayoutId id="2147493725" r:id="rId3"/>
    <p:sldLayoutId id="2147493726" r:id="rId4"/>
    <p:sldLayoutId id="2147493727" r:id="rId5"/>
    <p:sldLayoutId id="2147493728" r:id="rId6"/>
    <p:sldLayoutId id="2147493729" r:id="rId7"/>
    <p:sldLayoutId id="2147493730" r:id="rId8"/>
    <p:sldLayoutId id="2147493731" r:id="rId9"/>
    <p:sldLayoutId id="2147493732" r:id="rId10"/>
    <p:sldLayoutId id="2147493733"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tags" Target="../tags/tag12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tags" Target="../tags/tag174.xml"/><Relationship Id="rId6" Type="http://schemas.openxmlformats.org/officeDocument/2006/relationships/tags" Target="../tags/tag175.xml"/><Relationship Id="rId7" Type="http://schemas.openxmlformats.org/officeDocument/2006/relationships/tags" Target="../tags/tag176.xml"/><Relationship Id="rId8" Type="http://schemas.openxmlformats.org/officeDocument/2006/relationships/tags" Target="../tags/tag177.xml"/><Relationship Id="rId9" Type="http://schemas.openxmlformats.org/officeDocument/2006/relationships/tags" Target="../tags/tag178.xml"/><Relationship Id="rId10" Type="http://schemas.openxmlformats.org/officeDocument/2006/relationships/tags" Target="../tags/tag179.xml"/><Relationship Id="rId11" Type="http://schemas.openxmlformats.org/officeDocument/2006/relationships/tags" Target="../tags/tag180.xml"/><Relationship Id="rId12" Type="http://schemas.openxmlformats.org/officeDocument/2006/relationships/tags" Target="../tags/tag181.xml"/><Relationship Id="rId13" Type="http://schemas.openxmlformats.org/officeDocument/2006/relationships/tags" Target="../tags/tag182.xml"/><Relationship Id="rId14" Type="http://schemas.openxmlformats.org/officeDocument/2006/relationships/tags" Target="../tags/tag183.xml"/><Relationship Id="rId15" Type="http://schemas.openxmlformats.org/officeDocument/2006/relationships/tags" Target="../tags/tag184.xml"/><Relationship Id="rId16" Type="http://schemas.openxmlformats.org/officeDocument/2006/relationships/tags" Target="../tags/tag18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tags" Target="../tags/tag190.xml"/><Relationship Id="rId6" Type="http://schemas.openxmlformats.org/officeDocument/2006/relationships/tags" Target="../tags/tag191.xml"/><Relationship Id="rId7" Type="http://schemas.openxmlformats.org/officeDocument/2006/relationships/tags" Target="../tags/tag192.xml"/><Relationship Id="rId8" Type="http://schemas.openxmlformats.org/officeDocument/2006/relationships/tags" Target="../tags/tag193.xml"/><Relationship Id="rId9" Type="http://schemas.openxmlformats.org/officeDocument/2006/relationships/tags" Target="../tags/tag194.xml"/><Relationship Id="rId10" Type="http://schemas.openxmlformats.org/officeDocument/2006/relationships/tags" Target="../tags/tag195.xml"/><Relationship Id="rId11" Type="http://schemas.openxmlformats.org/officeDocument/2006/relationships/tags" Target="../tags/tag196.xml"/><Relationship Id="rId12" Type="http://schemas.openxmlformats.org/officeDocument/2006/relationships/tags" Target="../tags/tag197.xml"/><Relationship Id="rId13" Type="http://schemas.openxmlformats.org/officeDocument/2006/relationships/tags" Target="../tags/tag198.xml"/><Relationship Id="rId14" Type="http://schemas.openxmlformats.org/officeDocument/2006/relationships/tags" Target="../tags/tag199.xml"/><Relationship Id="rId15" Type="http://schemas.openxmlformats.org/officeDocument/2006/relationships/tags" Target="../tags/tag200.xml"/><Relationship Id="rId16" Type="http://schemas.openxmlformats.org/officeDocument/2006/relationships/tags" Target="../tags/tag20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tags" Target="../tags/tag268.xml"/><Relationship Id="rId14" Type="http://schemas.openxmlformats.org/officeDocument/2006/relationships/tags" Target="../tags/tag269.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tags" Target="../tags/tag348.xml"/><Relationship Id="rId14" Type="http://schemas.openxmlformats.org/officeDocument/2006/relationships/tags" Target="../tags/tag349.xml"/><Relationship Id="rId15" Type="http://schemas.openxmlformats.org/officeDocument/2006/relationships/tags" Target="../tags/tag350.xml"/><Relationship Id="rId16" Type="http://schemas.openxmlformats.org/officeDocument/2006/relationships/tags" Target="../tags/tag351.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tags" Target="../tags/tag360.xml"/><Relationship Id="rId10" Type="http://schemas.openxmlformats.org/officeDocument/2006/relationships/tags" Target="../tags/tag361.xml"/><Relationship Id="rId11" Type="http://schemas.openxmlformats.org/officeDocument/2006/relationships/tags" Target="../tags/tag362.xml"/><Relationship Id="rId12" Type="http://schemas.openxmlformats.org/officeDocument/2006/relationships/tags" Target="../tags/tag36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小学教育中的语言教学与文学阅读</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2"/>
          <p:cNvSpPr>
            <a:spLocks noGrp="1"/>
          </p:cNvSpPr>
          <p:nvPr>
            <p:ph type="body" idx="6"/>
            <p:custDataLst>
              <p:tags r:id="rId1"/>
            </p:custDataLst>
          </p:nvPr>
        </p:nvSpPr>
        <p:spPr/>
        <p:txBody>
          <a:bodyPr/>
          <a:p>
            <a:r>
              <a:rPr altLang="en-US" lang="zh-CN"/>
              <a:t>C O N T E N T S</a:t>
            </a:r>
            <a:endParaRPr altLang="en-US" lang="zh-CN"/>
          </a:p>
        </p:txBody>
      </p:sp>
      <p:sp>
        <p:nvSpPr>
          <p:cNvPr id="1048840" name="标题 3"/>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983990" y="8870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4057930" y="9325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915104" y="9979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小学语言教学的重要性</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983990" y="178371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4057930" y="182913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915104" y="189461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小学文学阅读的意义</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983990" y="268033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4057930" y="27257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915104" y="279123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语言教学与文学阅读的结合方式</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983990" y="357695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4057930" y="362237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915104" y="368785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实际教学中存在的问题与挑战</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983990" y="447357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4057930" y="45189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915104" y="4584479"/>
            <a:ext cx="4286398" cy="489034"/>
          </a:xfrm>
          <a:prstGeom prst="rect"/>
          <a:noFill/>
        </p:spPr>
        <p:txBody>
          <a:bodyPr anchor="ctr" anchorCtr="0" bIns="0" lIns="0" rIns="0" rtlCol="0" tIns="0" wrap="square">
            <a:normAutofit fontScale="6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改进小学语言教学与文学阅读的策略建议</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72" name="矩形: 圆角 28"/>
          <p:cNvSpPr/>
          <p:nvPr>
            <p:custDataLst>
              <p:tags r:id="rId18"/>
            </p:custDataLst>
          </p:nvPr>
        </p:nvSpPr>
        <p:spPr>
          <a:xfrm>
            <a:off x="3983990" y="5370195"/>
            <a:ext cx="6586220"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74" name="序号"/>
          <p:cNvSpPr txBox="1"/>
          <p:nvPr>
            <p:custDataLst>
              <p:tags r:id="rId19"/>
            </p:custDataLst>
          </p:nvPr>
        </p:nvSpPr>
        <p:spPr>
          <a:xfrm>
            <a:off x="4057930" y="54156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06</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6" name="标题"/>
          <p:cNvSpPr txBox="1"/>
          <p:nvPr>
            <p:custDataLst>
              <p:tags r:id="rId20"/>
            </p:custDataLst>
          </p:nvPr>
        </p:nvSpPr>
        <p:spPr>
          <a:xfrm>
            <a:off x="4915104" y="54810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案例分享与经验交流</a:t>
            </a:r>
            <a:endParaRPr altLang="en-US" dirty="0" sz="1700" lang="zh-CN">
              <a:solidFill>
                <a:schemeClr val="accent1">
                  <a:lumMod val="75000"/>
                </a:schemeClr>
              </a:solidFill>
              <a:latin typeface="+mj-ea"/>
              <a:ea typeface="+mj-ea"/>
              <a:cs typeface="MiSans Normal" panose="00000500000000000000" charset="-122"/>
              <a:sym typeface="+mn-ea"/>
            </a:endParaRPr>
          </a:p>
        </p:txBody>
      </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6" name="标题 1"/>
          <p:cNvSpPr>
            <a:spLocks noGrp="1"/>
          </p:cNvSpPr>
          <p:nvPr>
            <p:ph type="title" idx="4"/>
            <p:custDataLst>
              <p:tags r:id="rId1"/>
            </p:custDataLst>
          </p:nvPr>
        </p:nvSpPr>
        <p:spPr/>
        <p:txBody>
          <a:bodyPr>
            <a:normAutofit fontScale="90000"/>
          </a:bodyPr>
          <a:p>
            <a:r>
              <a:rPr altLang="en-US" lang="zh-CN"/>
              <a:t>小学语言教学的重要性</a:t>
            </a:r>
            <a:endParaRPr altLang="en-US" lang="zh-CN"/>
          </a:p>
        </p:txBody>
      </p:sp>
      <p:sp>
        <p:nvSpPr>
          <p:cNvPr id="104892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30"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72" name="标题 1"/>
          <p:cNvSpPr>
            <a:spLocks noGrp="1"/>
          </p:cNvSpPr>
          <p:nvPr>
            <p:ph type="title" idx="3"/>
          </p:nvPr>
        </p:nvSpPr>
        <p:spPr/>
        <p:txBody>
          <a:bodyPr/>
          <a:p>
            <a:r>
              <a:rPr altLang="en-US" lang="zh-CN"/>
              <a:t>语言基础知识的掌握</a:t>
            </a:r>
            <a:endParaRPr altLang="en-US" lang="zh-CN"/>
          </a:p>
        </p:txBody>
      </p:sp>
      <p:sp>
        <p:nvSpPr>
          <p:cNvPr id="10489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语言基础知识是学生学习其他学科的基础</a:t>
            </a:r>
            <a:endParaRPr altLang="en-US" dirty="0" sz="2000" lang="zh-CN" spc="150">
              <a:solidFill>
                <a:schemeClr val="tx1">
                  <a:lumMod val="85000"/>
                  <a:lumOff val="15000"/>
                </a:schemeClr>
              </a:solidFill>
              <a:latin typeface="+mn-ea"/>
              <a:sym typeface="+mn-ea"/>
            </a:endParaRPr>
          </a:p>
        </p:txBody>
      </p:sp>
      <p:sp>
        <p:nvSpPr>
          <p:cNvPr id="10489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语言基础知识掌握程度影响学生的阅读和写作能力</a:t>
            </a:r>
            <a:endParaRPr altLang="en-US" dirty="0" sz="2000" lang="zh-CN" spc="150">
              <a:solidFill>
                <a:schemeClr val="tx1">
                  <a:lumMod val="85000"/>
                  <a:lumOff val="15000"/>
                </a:schemeClr>
              </a:solidFill>
              <a:latin typeface="+mn-ea"/>
              <a:sym typeface="+mn-ea"/>
            </a:endParaRPr>
          </a:p>
        </p:txBody>
      </p:sp>
      <p:sp>
        <p:nvSpPr>
          <p:cNvPr id="10489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语言基础知识的学习有助于提高学生的语言表达和沟通能力</a:t>
            </a:r>
            <a:endParaRPr altLang="en-US" dirty="0" sz="2000" lang="zh-CN" spc="150">
              <a:solidFill>
                <a:schemeClr val="tx1">
                  <a:lumMod val="85000"/>
                  <a:lumOff val="15000"/>
                </a:schemeClr>
              </a:solidFill>
              <a:latin typeface="+mn-ea"/>
              <a:sym typeface="+mn-ea"/>
            </a:endParaRPr>
          </a:p>
        </p:txBody>
      </p:sp>
      <p:sp>
        <p:nvSpPr>
          <p:cNvPr id="10489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语言基础知识的教学是小学教育的重要任务之一</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30" name="标题 1"/>
          <p:cNvSpPr>
            <a:spLocks noGrp="1"/>
          </p:cNvSpPr>
          <p:nvPr>
            <p:ph type="title" idx="3"/>
          </p:nvPr>
        </p:nvSpPr>
        <p:spPr/>
        <p:txBody>
          <a:bodyPr/>
          <a:p>
            <a:r>
              <a:rPr altLang="en-US" lang="zh-CN"/>
              <a:t>培养表达和沟通能力</a:t>
            </a:r>
            <a:endParaRPr altLang="en-US" lang="zh-CN"/>
          </a:p>
        </p:txBody>
      </p:sp>
      <p:sp>
        <p:nvSpPr>
          <p:cNvPr id="104903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语言教学能够帮助学生提高口头表达能力，能够清晰地表达自己的思想和观点。</a:t>
            </a:r>
            <a:endParaRPr altLang="en-US" dirty="0" sz="1200" lang="zh-CN" spc="150">
              <a:solidFill>
                <a:schemeClr val="tx1">
                  <a:lumMod val="65000"/>
                  <a:lumOff val="35000"/>
                </a:schemeClr>
              </a:solidFill>
              <a:latin typeface="+mn-ea"/>
              <a:sym typeface="+mn-ea"/>
            </a:endParaRPr>
          </a:p>
        </p:txBody>
      </p:sp>
      <p:sp>
        <p:nvSpPr>
          <p:cNvPr id="104903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语言教学能够培养学生的沟通技巧，学会倾听他人观点，理解并尊重不同的意见。</a:t>
            </a:r>
            <a:endParaRPr altLang="en-US" dirty="0" sz="1200" lang="zh-CN" spc="150">
              <a:solidFill>
                <a:schemeClr val="tx1">
                  <a:lumMod val="65000"/>
                  <a:lumOff val="35000"/>
                </a:schemeClr>
              </a:solidFill>
              <a:latin typeface="+mn-ea"/>
              <a:sym typeface="+mn-ea"/>
            </a:endParaRPr>
          </a:p>
        </p:txBody>
      </p:sp>
      <p:sp>
        <p:nvSpPr>
          <p:cNvPr id="104903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通过语言教学，学生可以掌握基本的写作技巧，能够书写日常生活中的简单文本。</a:t>
            </a:r>
            <a:endParaRPr altLang="en-US" dirty="0" sz="1200" lang="zh-CN" spc="150">
              <a:solidFill>
                <a:schemeClr val="tx1">
                  <a:lumMod val="65000"/>
                  <a:lumOff val="35000"/>
                </a:schemeClr>
              </a:solidFill>
              <a:latin typeface="+mn-ea"/>
              <a:sym typeface="+mn-ea"/>
            </a:endParaRPr>
          </a:p>
        </p:txBody>
      </p:sp>
      <p:sp>
        <p:nvSpPr>
          <p:cNvPr id="104903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语言教学能够提高学生的思维能力和创造力，为未来的学习和工作打下坚实的基础。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2" name="标题 1"/>
          <p:cNvSpPr>
            <a:spLocks noGrp="1"/>
          </p:cNvSpPr>
          <p:nvPr>
            <p:ph type="title" idx="3"/>
          </p:nvPr>
        </p:nvSpPr>
        <p:spPr/>
        <p:txBody>
          <a:bodyPr/>
          <a:p>
            <a:r>
              <a:rPr altLang="en-US" lang="zh-CN"/>
              <a:t>促进认知和思维能力的发展</a:t>
            </a:r>
            <a:endParaRPr altLang="en-US" lang="zh-CN"/>
          </a:p>
        </p:txBody>
      </p:sp>
      <p:sp>
        <p:nvSpPr>
          <p:cNvPr id="10490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语言教学能够帮助学生掌握基本的语言知识和技能，提高语言表达和沟通能力。</a:t>
            </a:r>
            <a:endParaRPr altLang="en-US" dirty="0" sz="2000" lang="zh-CN" spc="150">
              <a:solidFill>
                <a:schemeClr val="tx1">
                  <a:lumMod val="85000"/>
                  <a:lumOff val="15000"/>
                </a:schemeClr>
              </a:solidFill>
              <a:latin typeface="+mn-ea"/>
              <a:sym typeface="+mn-ea"/>
            </a:endParaRPr>
          </a:p>
        </p:txBody>
      </p:sp>
      <p:sp>
        <p:nvSpPr>
          <p:cNvPr id="10490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通过语言教学，学生可以更好地理解其他学科的知识，提高认知能力。</a:t>
            </a:r>
            <a:endParaRPr altLang="en-US" dirty="0" sz="2000" lang="zh-CN" spc="150">
              <a:solidFill>
                <a:schemeClr val="tx1">
                  <a:lumMod val="85000"/>
                  <a:lumOff val="15000"/>
                </a:schemeClr>
              </a:solidFill>
              <a:latin typeface="+mn-ea"/>
              <a:sym typeface="+mn-ea"/>
            </a:endParaRPr>
          </a:p>
        </p:txBody>
      </p:sp>
      <p:sp>
        <p:nvSpPr>
          <p:cNvPr id="10490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语言教学可以培养学生的思维能力和创造力，促进智力发展。</a:t>
            </a:r>
            <a:endParaRPr altLang="en-US" dirty="0" sz="2000" lang="zh-CN" spc="150">
              <a:solidFill>
                <a:schemeClr val="tx1">
                  <a:lumMod val="85000"/>
                  <a:lumOff val="15000"/>
                </a:schemeClr>
              </a:solidFill>
              <a:latin typeface="+mn-ea"/>
              <a:sym typeface="+mn-ea"/>
            </a:endParaRPr>
          </a:p>
        </p:txBody>
      </p:sp>
      <p:sp>
        <p:nvSpPr>
          <p:cNvPr id="10490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语言教学还可以帮助学生培养情感表达和社交能力，促进情感发展。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0" name="标题 1"/>
          <p:cNvSpPr>
            <a:spLocks noGrp="1"/>
          </p:cNvSpPr>
          <p:nvPr>
            <p:ph type="title" idx="4"/>
            <p:custDataLst>
              <p:tags r:id="rId1"/>
            </p:custDataLst>
          </p:nvPr>
        </p:nvSpPr>
        <p:spPr/>
        <p:txBody>
          <a:bodyPr>
            <a:normAutofit fontScale="90000"/>
          </a:bodyPr>
          <a:p>
            <a:r>
              <a:rPr altLang="en-US" lang="zh-CN"/>
              <a:t>小学文学阅读的意义</a:t>
            </a:r>
            <a:endParaRPr altLang="en-US" lang="zh-CN"/>
          </a:p>
        </p:txBody>
      </p:sp>
      <p:sp>
        <p:nvSpPr>
          <p:cNvPr id="104913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3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6" name="标题 1"/>
          <p:cNvSpPr>
            <a:spLocks noGrp="1"/>
          </p:cNvSpPr>
          <p:nvPr>
            <p:ph type="title" idx="3"/>
          </p:nvPr>
        </p:nvSpPr>
        <p:spPr/>
        <p:txBody>
          <a:bodyPr/>
          <a:p>
            <a:r>
              <a:rPr altLang="en-US" lang="zh-CN"/>
              <a:t>培养阅读兴趣和习惯</a:t>
            </a:r>
            <a:endParaRPr altLang="en-US" lang="zh-CN"/>
          </a:p>
        </p:txBody>
      </p:sp>
      <p:sp>
        <p:nvSpPr>
          <p:cNvPr id="104917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阅读能够激发学生对文学的热爱，培养阅读兴趣</a:t>
            </a:r>
            <a:endParaRPr altLang="en-US" dirty="0" sz="1200" lang="zh-CN" spc="150">
              <a:solidFill>
                <a:schemeClr val="tx1">
                  <a:lumMod val="65000"/>
                  <a:lumOff val="35000"/>
                </a:schemeClr>
              </a:solidFill>
              <a:latin typeface="+mn-ea"/>
              <a:sym typeface="+mn-ea"/>
            </a:endParaRPr>
          </a:p>
        </p:txBody>
      </p:sp>
      <p:sp>
        <p:nvSpPr>
          <p:cNvPr id="104918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阅读有助于学生形成良好的阅读习惯，提高阅读效率</a:t>
            </a:r>
            <a:endParaRPr altLang="en-US" dirty="0" sz="1200" lang="zh-CN" spc="150">
              <a:solidFill>
                <a:schemeClr val="tx1">
                  <a:lumMod val="65000"/>
                  <a:lumOff val="35000"/>
                </a:schemeClr>
              </a:solidFill>
              <a:latin typeface="+mn-ea"/>
              <a:sym typeface="+mn-ea"/>
            </a:endParaRPr>
          </a:p>
        </p:txBody>
      </p:sp>
      <p:sp>
        <p:nvSpPr>
          <p:cNvPr id="104918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通过阅读，学生可以拓宽视野，增加知识储备</a:t>
            </a:r>
            <a:endParaRPr altLang="en-US" dirty="0" sz="1200" lang="zh-CN" spc="150">
              <a:solidFill>
                <a:schemeClr val="tx1">
                  <a:lumMod val="65000"/>
                  <a:lumOff val="35000"/>
                </a:schemeClr>
              </a:solidFill>
              <a:latin typeface="+mn-ea"/>
              <a:sym typeface="+mn-ea"/>
            </a:endParaRPr>
          </a:p>
        </p:txBody>
      </p:sp>
      <p:sp>
        <p:nvSpPr>
          <p:cNvPr id="104918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阅读有助于提高学生的语言表达能力，增强写作能力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18" name="标题 1"/>
          <p:cNvSpPr>
            <a:spLocks noGrp="1"/>
          </p:cNvSpPr>
          <p:nvPr>
            <p:ph type="title" idx="3"/>
          </p:nvPr>
        </p:nvSpPr>
        <p:spPr/>
        <p:txBody>
          <a:bodyPr/>
          <a:p>
            <a:r>
              <a:rPr altLang="en-US" lang="zh-CN"/>
              <a:t>拓展视野和知识面</a:t>
            </a:r>
            <a:endParaRPr altLang="en-US" lang="zh-CN"/>
          </a:p>
        </p:txBody>
      </p:sp>
      <p:sp>
        <p:nvSpPr>
          <p:cNvPr id="10492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通过阅读各种类型的文学作品，学生可以接触到更广泛的知识领域，增加知识储备。</a:t>
            </a:r>
            <a:endParaRPr altLang="zh-CN" dirty="0" lang="en-US">
              <a:solidFill>
                <a:schemeClr val="dk1">
                  <a:lumMod val="80000"/>
                  <a:lumOff val="20000"/>
                </a:schemeClr>
              </a:solidFill>
              <a:latin typeface="+mn-ea"/>
              <a:sym typeface="+mn-ea"/>
            </a:endParaRPr>
          </a:p>
        </p:txBody>
      </p:sp>
      <p:sp>
        <p:nvSpPr>
          <p:cNvPr id="10492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小学文学阅读能够帮助学生了解不同文化背景和思想观念，拓展视野。</a:t>
            </a:r>
            <a:endParaRPr altLang="en-US" dirty="0" sz="1600" lang="zh-CN">
              <a:solidFill>
                <a:schemeClr val="dk1">
                  <a:lumMod val="80000"/>
                  <a:lumOff val="20000"/>
                </a:schemeClr>
              </a:solidFill>
              <a:latin typeface="+mn-ea"/>
              <a:sym typeface="+mn-ea"/>
            </a:endParaRPr>
          </a:p>
        </p:txBody>
      </p:sp>
      <p:sp>
        <p:nvSpPr>
          <p:cNvPr id="10492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阅读文学作品可以丰富学生的语言表达能力，提高阅读理解能力。</a:t>
            </a:r>
            <a:endParaRPr altLang="en-US" dirty="0" sz="1600" lang="zh-CN">
              <a:solidFill>
                <a:schemeClr val="dk1">
                  <a:lumMod val="80000"/>
                  <a:lumOff val="20000"/>
                </a:schemeClr>
              </a:solidFill>
              <a:latin typeface="+mn-ea"/>
              <a:sym typeface="+mn-ea"/>
            </a:endParaRPr>
          </a:p>
        </p:txBody>
      </p:sp>
      <p:sp>
        <p:nvSpPr>
          <p:cNvPr id="10492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文学阅读能够培养学生的审美意识和人文素养，提升个人综合素质。</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4" name="标题 1"/>
          <p:cNvSpPr>
            <a:spLocks noGrp="1"/>
          </p:cNvSpPr>
          <p:nvPr>
            <p:ph type="title" idx="3"/>
          </p:nvPr>
        </p:nvSpPr>
        <p:spPr/>
        <p:txBody>
          <a:bodyPr/>
          <a:p>
            <a:r>
              <a:rPr altLang="en-US" lang="zh-CN"/>
              <a:t>提升想象力和创造力</a:t>
            </a:r>
            <a:endParaRPr altLang="en-US" lang="zh-CN"/>
          </a:p>
        </p:txBody>
      </p:sp>
      <p:sp>
        <p:nvSpPr>
          <p:cNvPr id="10492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文学阅读能够促进小学生的语言表达能力，让他们更好地表达自己的想法和感受。</a:t>
            </a:r>
            <a:endParaRPr altLang="zh-CN" dirty="0" sz="1600" lang="en-US">
              <a:solidFill>
                <a:schemeClr val="dk1">
                  <a:lumMod val="80000"/>
                  <a:lumOff val="20000"/>
                </a:schemeClr>
              </a:solidFill>
              <a:latin typeface="+mn-ea"/>
              <a:sym typeface="+mn-ea"/>
            </a:endParaRPr>
          </a:p>
        </p:txBody>
      </p:sp>
      <p:sp>
        <p:nvSpPr>
          <p:cNvPr id="10492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文学阅读能够激发小学生的想象力，培养他们的创造力。</a:t>
            </a:r>
            <a:endParaRPr altLang="en-US" dirty="0" sz="1600" lang="zh-CN">
              <a:solidFill>
                <a:schemeClr val="dk1">
                  <a:lumMod val="80000"/>
                  <a:lumOff val="20000"/>
                </a:schemeClr>
              </a:solidFill>
              <a:latin typeface="+mn-ea"/>
              <a:sym typeface="+mn-ea"/>
            </a:endParaRPr>
          </a:p>
        </p:txBody>
      </p:sp>
      <p:sp>
        <p:nvSpPr>
          <p:cNvPr id="10493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通过阅读文学作品，小学生可以接触到不同的故事情节和人物形象，从而拓展自己的思维和想象空间。</a:t>
            </a:r>
            <a:endParaRPr altLang="en-US" dirty="0" lang="zh-CN">
              <a:solidFill>
                <a:schemeClr val="dk1">
                  <a:lumMod val="80000"/>
                  <a:lumOff val="20000"/>
                </a:schemeClr>
              </a:solidFill>
              <a:latin typeface="+mn-ea"/>
              <a:sym typeface="+mn-ea"/>
            </a:endParaRPr>
          </a:p>
        </p:txBody>
      </p:sp>
      <p:sp>
        <p:nvSpPr>
          <p:cNvPr id="10493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文学阅读能够培养小学生的批判性思维和创造性思维，让他们更好地应对未来的挑战。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0" name="标题 1"/>
          <p:cNvSpPr>
            <a:spLocks noGrp="1"/>
          </p:cNvSpPr>
          <p:nvPr>
            <p:ph type="title" idx="3"/>
          </p:nvPr>
        </p:nvSpPr>
        <p:spPr/>
        <p:txBody>
          <a:bodyPr/>
          <a:p>
            <a:r>
              <a:rPr altLang="en-US" lang="zh-CN"/>
              <a:t>陶冶情操和价值观的塑造</a:t>
            </a:r>
            <a:endParaRPr altLang="en-US" lang="zh-CN"/>
          </a:p>
        </p:txBody>
      </p:sp>
      <p:sp>
        <p:nvSpPr>
          <p:cNvPr id="1049352" name="正文"/>
          <p:cNvSpPr txBox="1"/>
          <p:nvPr>
            <p:custDataLst>
              <p:tags r:id="rId1"/>
            </p:custDataLst>
          </p:nvPr>
        </p:nvSpPr>
        <p:spPr>
          <a:xfrm>
            <a:off x="608400" y="2201612"/>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陶冶情操：通过阅读优秀的文学作品，培养学生的审美能力和艺术鉴赏能力，提升学生的文化素养和情感体验。</a:t>
            </a:r>
            <a:endParaRPr altLang="en-US" dirty="0" sz="1200" lang="zh-CN" spc="150">
              <a:solidFill>
                <a:schemeClr val="tx1">
                  <a:lumMod val="65000"/>
                  <a:lumOff val="35000"/>
                </a:schemeClr>
              </a:solidFill>
              <a:latin typeface="+mn-ea"/>
              <a:sym typeface="+mn-ea"/>
            </a:endParaRPr>
          </a:p>
        </p:txBody>
      </p:sp>
      <p:sp>
        <p:nvSpPr>
          <p:cNvPr id="1049354" name="正文"/>
          <p:cNvSpPr txBox="1"/>
          <p:nvPr>
            <p:custDataLst>
              <p:tags r:id="rId2"/>
            </p:custDataLst>
          </p:nvPr>
        </p:nvSpPr>
        <p:spPr>
          <a:xfrm>
            <a:off x="608400" y="4088265"/>
            <a:ext cx="10969200" cy="1450123"/>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价值观的塑造：文学作品中所蕴含的思想、情感和价值观，能够影响学生的思想观念和行为习惯，帮助学生树立正确的世界观、人生观和价值观。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8" name="标题 1"/>
          <p:cNvSpPr>
            <a:spLocks noGrp="1"/>
          </p:cNvSpPr>
          <p:nvPr>
            <p:ph type="title" idx="4"/>
            <p:custDataLst>
              <p:tags r:id="rId1"/>
            </p:custDataLst>
          </p:nvPr>
        </p:nvSpPr>
        <p:spPr/>
        <p:txBody>
          <a:bodyPr>
            <a:normAutofit fontScale="90000"/>
          </a:bodyPr>
          <a:p>
            <a:r>
              <a:rPr altLang="en-US" lang="zh-CN"/>
              <a:t>语言教学与文学阅读的结合方式</a:t>
            </a:r>
            <a:endParaRPr altLang="en-US" lang="zh-CN"/>
          </a:p>
        </p:txBody>
      </p:sp>
      <p:sp>
        <p:nvSpPr>
          <p:cNvPr id="104939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92"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4" name="标题 1"/>
          <p:cNvSpPr>
            <a:spLocks noGrp="1"/>
          </p:cNvSpPr>
          <p:nvPr>
            <p:ph type="title" idx="3"/>
          </p:nvPr>
        </p:nvSpPr>
        <p:spPr/>
        <p:txBody>
          <a:bodyPr/>
          <a:p>
            <a:r>
              <a:rPr altLang="en-US" lang="zh-CN"/>
              <a:t>选择适合小学生的文学作品</a:t>
            </a:r>
            <a:endParaRPr altLang="en-US" lang="zh-CN"/>
          </a:p>
        </p:txBody>
      </p:sp>
      <p:sp>
        <p:nvSpPr>
          <p:cNvPr id="104943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内容要有趣味性，能够吸引小学生的注意力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难度适中，符合小学生的认知水平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4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主题积极向上，能够传递正能量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5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8"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语言规范优美，有助于提高小学生的语言表达能力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2" name="标题 1"/>
          <p:cNvSpPr>
            <a:spLocks noGrp="1"/>
          </p:cNvSpPr>
          <p:nvPr>
            <p:ph type="title" idx="3"/>
          </p:nvPr>
        </p:nvSpPr>
        <p:spPr/>
        <p:txBody>
          <a:bodyPr/>
          <a:p>
            <a:r>
              <a:rPr altLang="en-US" lang="zh-CN"/>
              <a:t>通过故事、绘本等形式进行语言教学</a:t>
            </a:r>
            <a:endParaRPr altLang="en-US" lang="zh-CN"/>
          </a:p>
        </p:txBody>
      </p:sp>
      <p:sp>
        <p:nvSpPr>
          <p:cNvPr id="104949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情境模拟：模拟实际生活中的情境，让学生在实践中学习和运用语言。</a:t>
            </a:r>
            <a:endParaRPr altLang="zh-CN" dirty="0" lang="en-US">
              <a:solidFill>
                <a:schemeClr val="dk1">
                  <a:lumMod val="80000"/>
                  <a:lumOff val="20000"/>
                </a:schemeClr>
              </a:solidFill>
              <a:latin typeface="+mn-ea"/>
              <a:sym typeface="+mn-ea"/>
            </a:endParaRPr>
          </a:p>
        </p:txBody>
      </p:sp>
      <p:sp>
        <p:nvSpPr>
          <p:cNvPr id="104950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故事教学：通过讲述有趣的故事，激发学生的语言学习兴趣和表达欲望。</a:t>
            </a:r>
            <a:endParaRPr altLang="en-US" dirty="0" lang="zh-CN">
              <a:solidFill>
                <a:schemeClr val="dk1">
                  <a:lumMod val="80000"/>
                  <a:lumOff val="20000"/>
                </a:schemeClr>
              </a:solidFill>
              <a:latin typeface="+mn-ea"/>
              <a:sym typeface="+mn-ea"/>
            </a:endParaRPr>
          </a:p>
        </p:txBody>
      </p:sp>
      <p:sp>
        <p:nvSpPr>
          <p:cNvPr id="104951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绘本教学：利用丰富的绘本资源，培养学生的阅读能力和想象力。</a:t>
            </a:r>
            <a:endParaRPr altLang="en-US" dirty="0" lang="zh-CN">
              <a:solidFill>
                <a:schemeClr val="dk1">
                  <a:lumMod val="80000"/>
                  <a:lumOff val="20000"/>
                </a:schemeClr>
              </a:solidFill>
              <a:latin typeface="+mn-ea"/>
              <a:sym typeface="+mn-ea"/>
            </a:endParaRPr>
          </a:p>
        </p:txBody>
      </p:sp>
      <p:sp>
        <p:nvSpPr>
          <p:cNvPr id="104951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小组合作：组织学生进行小组合作，通过交流和讨论提高语言表达能力。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8" name="标题 1"/>
          <p:cNvSpPr>
            <a:spLocks noGrp="1"/>
          </p:cNvSpPr>
          <p:nvPr>
            <p:ph type="title" idx="3"/>
          </p:nvPr>
        </p:nvSpPr>
        <p:spPr/>
        <p:txBody>
          <a:bodyPr/>
          <a:p>
            <a:r>
              <a:rPr altLang="en-US" lang="zh-CN"/>
              <a:t>结合多媒体和网络资源丰富教学内容</a:t>
            </a:r>
            <a:endParaRPr altLang="en-US" lang="zh-CN"/>
          </a:p>
        </p:txBody>
      </p:sp>
      <p:sp>
        <p:nvSpPr>
          <p:cNvPr id="104956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利用多媒体技术，如PPT、视频、音频等，提供生动形象的视听材料，激发学生的学习兴趣。</a:t>
            </a:r>
            <a:endParaRPr altLang="en-US" dirty="0" sz="1200" lang="zh-CN" spc="150">
              <a:solidFill>
                <a:schemeClr val="tx1">
                  <a:lumMod val="65000"/>
                  <a:lumOff val="35000"/>
                </a:schemeClr>
              </a:solidFill>
              <a:latin typeface="+mn-ea"/>
              <a:sym typeface="+mn-ea"/>
            </a:endParaRPr>
          </a:p>
        </p:txBody>
      </p:sp>
      <p:sp>
        <p:nvSpPr>
          <p:cNvPr id="104956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引入网络资源，如在线词典、语音识别软件等，帮助学生更好地理解语言和文学知识。</a:t>
            </a:r>
            <a:endParaRPr altLang="en-US" dirty="0" sz="1200" lang="zh-CN" spc="150">
              <a:solidFill>
                <a:schemeClr val="tx1">
                  <a:lumMod val="65000"/>
                  <a:lumOff val="35000"/>
                </a:schemeClr>
              </a:solidFill>
              <a:latin typeface="+mn-ea"/>
              <a:sym typeface="+mn-ea"/>
            </a:endParaRPr>
          </a:p>
        </p:txBody>
      </p:sp>
      <p:sp>
        <p:nvSpPr>
          <p:cNvPr id="104956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通过多媒体和网络资源，可以丰富教学内容，提高教学质量，同时培养学生的自主学习能力。</a:t>
            </a:r>
            <a:endParaRPr altLang="en-US" dirty="0" sz="1200" lang="zh-CN" spc="150">
              <a:solidFill>
                <a:schemeClr val="tx1">
                  <a:lumMod val="65000"/>
                  <a:lumOff val="35000"/>
                </a:schemeClr>
              </a:solidFill>
              <a:latin typeface="+mn-ea"/>
              <a:sym typeface="+mn-ea"/>
            </a:endParaRPr>
          </a:p>
        </p:txBody>
      </p:sp>
      <p:sp>
        <p:nvSpPr>
          <p:cNvPr id="104956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结合多媒体和网络资源时，需要注意资源的准确性和适用性，以及对学生的引导和监管。</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0" name="标题 1"/>
          <p:cNvSpPr>
            <a:spLocks noGrp="1"/>
          </p:cNvSpPr>
          <p:nvPr>
            <p:ph type="title" idx="3"/>
          </p:nvPr>
        </p:nvSpPr>
        <p:spPr/>
        <p:txBody>
          <a:bodyPr/>
          <a:p>
            <a:r>
              <a:rPr altLang="en-US" lang="zh-CN"/>
              <a:t>开展阅读分享和创意写作等活动</a:t>
            </a:r>
            <a:endParaRPr altLang="en-US" lang="zh-CN"/>
          </a:p>
        </p:txBody>
      </p:sp>
      <p:sp>
        <p:nvSpPr>
          <p:cNvPr id="104960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0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语言教学与文学阅读结合的实践方式</a:t>
            </a:r>
            <a:endParaRPr altLang="en-US" dirty="0" sz="2000" lang="zh-CN" spc="200">
              <a:solidFill>
                <a:schemeClr val="tx1">
                  <a:lumMod val="85000"/>
                  <a:lumOff val="15000"/>
                </a:schemeClr>
              </a:solidFill>
              <a:latin typeface="+mn-ea"/>
              <a:sym typeface="+mn-ea"/>
            </a:endParaRPr>
          </a:p>
        </p:txBody>
      </p:sp>
      <p:sp>
        <p:nvSpPr>
          <p:cNvPr id="104960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阅读分享活动：鼓励学生分享阅读心得，提高阅读理解能力</a:t>
            </a:r>
            <a:endParaRPr altLang="en-US" dirty="0" sz="2000" lang="zh-CN" spc="200">
              <a:solidFill>
                <a:schemeClr val="tx1">
                  <a:lumMod val="85000"/>
                  <a:lumOff val="15000"/>
                </a:schemeClr>
              </a:solidFill>
              <a:latin typeface="+mn-ea"/>
              <a:sym typeface="+mn-ea"/>
            </a:endParaRPr>
          </a:p>
        </p:txBody>
      </p:sp>
      <p:sp>
        <p:nvSpPr>
          <p:cNvPr id="104961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创意写作活动：通过写作锻炼学生的语言表达能力，加深对文学作品的理解</a:t>
            </a:r>
            <a:endParaRPr altLang="en-US" dirty="0" sz="2000" lang="zh-CN" spc="200">
              <a:solidFill>
                <a:schemeClr val="tx1">
                  <a:lumMod val="85000"/>
                  <a:lumOff val="15000"/>
                </a:schemeClr>
              </a:solidFill>
              <a:latin typeface="+mn-ea"/>
              <a:sym typeface="+mn-ea"/>
            </a:endParaRPr>
          </a:p>
        </p:txBody>
      </p:sp>
      <p:sp>
        <p:nvSpPr>
          <p:cNvPr id="104962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活动实施建议：教师可以组织小组合作、竞赛等多种形式的活动，激发学生的参与热情</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8" name="标题 1"/>
          <p:cNvSpPr>
            <a:spLocks noGrp="1"/>
          </p:cNvSpPr>
          <p:nvPr>
            <p:ph type="title" idx="4"/>
            <p:custDataLst>
              <p:tags r:id="rId1"/>
            </p:custDataLst>
          </p:nvPr>
        </p:nvSpPr>
        <p:spPr/>
        <p:txBody>
          <a:bodyPr>
            <a:normAutofit fontScale="90000"/>
          </a:bodyPr>
          <a:p>
            <a:r>
              <a:rPr altLang="en-US" lang="zh-CN"/>
              <a:t>实际教学中存在的问题与挑战</a:t>
            </a:r>
            <a:endParaRPr altLang="en-US" lang="zh-CN"/>
          </a:p>
        </p:txBody>
      </p:sp>
      <p:sp>
        <p:nvSpPr>
          <p:cNvPr id="104966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62"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4" name="标题 1"/>
          <p:cNvSpPr>
            <a:spLocks noGrp="1"/>
          </p:cNvSpPr>
          <p:nvPr>
            <p:ph type="title" idx="3"/>
          </p:nvPr>
        </p:nvSpPr>
        <p:spPr/>
        <p:txBody>
          <a:bodyPr/>
          <a:p>
            <a:r>
              <a:rPr altLang="en-US" lang="zh-CN"/>
              <a:t>学生阅读水平参差不齐</a:t>
            </a:r>
            <a:endParaRPr altLang="en-US" lang="zh-CN"/>
          </a:p>
        </p:txBody>
      </p:sp>
      <p:sp>
        <p:nvSpPr>
          <p:cNvPr id="104970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0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1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需要针对不同学生制定个性化的阅读指导方案</a:t>
            </a:r>
            <a:endParaRPr altLang="en-US" dirty="0" sz="1200" lang="zh-CN" spc="150">
              <a:solidFill>
                <a:srgbClr val="FFFFFF"/>
              </a:solidFill>
              <a:latin typeface="+mn-ea"/>
              <a:sym typeface="+mn-ea"/>
            </a:endParaRPr>
          </a:p>
        </p:txBody>
      </p:sp>
      <p:sp>
        <p:nvSpPr>
          <p:cNvPr id="104971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缺乏适合不同水平学生的阅读材料</a:t>
            </a:r>
            <a:endParaRPr altLang="en-US" dirty="0" sz="1200" lang="zh-CN" spc="150">
              <a:solidFill>
                <a:schemeClr val="tx1">
                  <a:lumMod val="65000"/>
                  <a:lumOff val="35000"/>
                </a:schemeClr>
              </a:solidFill>
              <a:latin typeface="+mn-ea"/>
              <a:sym typeface="+mn-ea"/>
            </a:endParaRPr>
          </a:p>
        </p:txBody>
      </p:sp>
      <p:sp>
        <p:nvSpPr>
          <p:cNvPr id="104972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教学中难以满足所有学生的阅读需求</a:t>
            </a:r>
            <a:endParaRPr altLang="en-US" dirty="0" sz="1200" lang="zh-CN" spc="150">
              <a:solidFill>
                <a:srgbClr val="FFFFFF"/>
              </a:solidFill>
              <a:latin typeface="+mn-ea"/>
              <a:sym typeface="+mn-ea"/>
            </a:endParaRPr>
          </a:p>
        </p:txBody>
      </p:sp>
      <p:sp>
        <p:nvSpPr>
          <p:cNvPr id="104972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不同学生的阅读基础和兴趣存在差异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6" name="标题 1"/>
          <p:cNvSpPr>
            <a:spLocks noGrp="1"/>
          </p:cNvSpPr>
          <p:nvPr>
            <p:ph type="title" idx="3"/>
          </p:nvPr>
        </p:nvSpPr>
        <p:spPr/>
        <p:txBody>
          <a:bodyPr/>
          <a:p>
            <a:r>
              <a:rPr altLang="en-US" lang="zh-CN"/>
              <a:t>教师教学方法和理念需更新</a:t>
            </a:r>
            <a:endParaRPr altLang="en-US" lang="zh-CN"/>
          </a:p>
        </p:txBody>
      </p:sp>
      <p:sp>
        <p:nvSpPr>
          <p:cNvPr id="10497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传统教学方法：以教师为中心，缺乏互动和参与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缺乏创新：难以激发学生学习兴趣和动力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84"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文学素养不足：教师自身文学素养有限，难以引导学生深入阅读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90"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理念落后：过于注重应试教育，忽视学生综合素质的培养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4" name="标题 1"/>
          <p:cNvSpPr>
            <a:spLocks noGrp="1"/>
          </p:cNvSpPr>
          <p:nvPr>
            <p:ph type="title" idx="3"/>
          </p:nvPr>
        </p:nvSpPr>
        <p:spPr/>
        <p:txBody>
          <a:bodyPr/>
          <a:p>
            <a:r>
              <a:rPr altLang="en-US" lang="zh-CN"/>
              <a:t>教材和教学资源需进一步丰富</a:t>
            </a:r>
            <a:endParaRPr altLang="en-US" lang="zh-CN"/>
          </a:p>
        </p:txBody>
      </p:sp>
      <p:sp>
        <p:nvSpPr>
          <p:cNvPr id="104982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3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缺乏多样化的教学资源，如多媒体、教具等</a:t>
            </a:r>
            <a:endParaRPr altLang="en-US" sz="1400" lang="zh-CN" spc="150">
              <a:solidFill>
                <a:schemeClr val="tx1"/>
              </a:solidFill>
              <a:effectLst/>
              <a:latin typeface="+mn-ea"/>
              <a:sym typeface="+mn-ea"/>
            </a:endParaRPr>
          </a:p>
        </p:txBody>
      </p:sp>
      <p:sp>
        <p:nvSpPr>
          <p:cNvPr id="104983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教材内容需更加贴近实际，注重实用性和趣味性</a:t>
            </a:r>
            <a:endParaRPr altLang="en-US" dirty="0" sz="1400" lang="zh-CN" spc="150">
              <a:solidFill>
                <a:schemeClr val="tx1"/>
              </a:solidFill>
              <a:effectLst/>
              <a:latin typeface="+mn-ea"/>
              <a:sym typeface="+mn-ea"/>
            </a:endParaRPr>
          </a:p>
        </p:txBody>
      </p:sp>
      <p:sp>
        <p:nvSpPr>
          <p:cNvPr id="104983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教师需要不断更新教学资源，提高教学效果</a:t>
            </a:r>
            <a:endParaRPr altLang="en-US" sz="1400" lang="zh-CN" spc="150">
              <a:solidFill>
                <a:schemeClr val="tx1"/>
              </a:solidFill>
              <a:effectLst/>
              <a:latin typeface="+mn-ea"/>
              <a:sym typeface="+mn-ea"/>
            </a:endParaRPr>
          </a:p>
        </p:txBody>
      </p:sp>
      <p:sp>
        <p:nvSpPr>
          <p:cNvPr id="104984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鼓励教师自主开发教学资源，满足教学需求</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4" name="标题 1"/>
          <p:cNvSpPr>
            <a:spLocks noGrp="1"/>
          </p:cNvSpPr>
          <p:nvPr>
            <p:ph type="title" idx="3"/>
          </p:nvPr>
        </p:nvSpPr>
        <p:spPr/>
        <p:txBody>
          <a:bodyPr/>
          <a:p>
            <a:r>
              <a:rPr altLang="en-US" lang="zh-CN"/>
              <a:t>家庭和社会环境对阅读的支持不足</a:t>
            </a:r>
            <a:endParaRPr altLang="en-US" lang="zh-CN"/>
          </a:p>
        </p:txBody>
      </p:sp>
      <p:sp>
        <p:nvSpPr>
          <p:cNvPr id="10498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电子设备普及度高，学生容易沉迷于网络游戏和社交媒体</a:t>
            </a:r>
            <a:endParaRPr altLang="zh-CN" dirty="0" lang="en-US">
              <a:solidFill>
                <a:schemeClr val="dk1">
                  <a:lumMod val="80000"/>
                  <a:lumOff val="20000"/>
                </a:schemeClr>
              </a:solidFill>
              <a:latin typeface="+mn-ea"/>
              <a:sym typeface="+mn-ea"/>
            </a:endParaRPr>
          </a:p>
        </p:txBody>
      </p:sp>
      <p:sp>
        <p:nvSpPr>
          <p:cNvPr id="10498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家庭中缺乏阅读氛围，家长对阅读重视不够</a:t>
            </a:r>
            <a:endParaRPr altLang="en-US" dirty="0" lang="zh-CN">
              <a:solidFill>
                <a:schemeClr val="dk1">
                  <a:lumMod val="80000"/>
                  <a:lumOff val="20000"/>
                </a:schemeClr>
              </a:solidFill>
              <a:latin typeface="+mn-ea"/>
              <a:sym typeface="+mn-ea"/>
            </a:endParaRPr>
          </a:p>
        </p:txBody>
      </p:sp>
      <p:sp>
        <p:nvSpPr>
          <p:cNvPr id="10498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社会公共文化设施不足，无法满足学生的阅读需求</a:t>
            </a:r>
            <a:endParaRPr altLang="en-US" dirty="0" lang="zh-CN">
              <a:solidFill>
                <a:schemeClr val="dk1">
                  <a:lumMod val="80000"/>
                  <a:lumOff val="20000"/>
                </a:schemeClr>
              </a:solidFill>
              <a:latin typeface="+mn-ea"/>
              <a:sym typeface="+mn-ea"/>
            </a:endParaRPr>
          </a:p>
        </p:txBody>
      </p:sp>
      <p:sp>
        <p:nvSpPr>
          <p:cNvPr id="10499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考试压力大，学生课业负担重，难以抽出时间进行阅读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40" name="标题 1"/>
          <p:cNvSpPr>
            <a:spLocks noGrp="1"/>
          </p:cNvSpPr>
          <p:nvPr>
            <p:ph type="title" idx="4"/>
            <p:custDataLst>
              <p:tags r:id="rId1"/>
            </p:custDataLst>
          </p:nvPr>
        </p:nvSpPr>
        <p:spPr/>
        <p:txBody>
          <a:bodyPr>
            <a:normAutofit fontScale="90000"/>
          </a:bodyPr>
          <a:p>
            <a:r>
              <a:rPr altLang="en-US" lang="zh-CN"/>
              <a:t>改进小学语言教学与文学阅读的策略建议</a:t>
            </a:r>
            <a:endParaRPr altLang="en-US" lang="zh-CN"/>
          </a:p>
        </p:txBody>
      </p:sp>
      <p:sp>
        <p:nvSpPr>
          <p:cNvPr id="104994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944"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6" name="标题 1"/>
          <p:cNvSpPr>
            <a:spLocks noGrp="1"/>
          </p:cNvSpPr>
          <p:nvPr>
            <p:ph type="title" idx="3"/>
          </p:nvPr>
        </p:nvSpPr>
        <p:spPr/>
        <p:txBody>
          <a:bodyPr/>
          <a:p>
            <a:r>
              <a:rPr altLang="en-US" lang="zh-CN"/>
              <a:t>因材施教，个性化指导</a:t>
            </a:r>
            <a:endParaRPr altLang="en-US" lang="zh-CN"/>
          </a:p>
        </p:txBody>
      </p:sp>
      <p:sp>
        <p:nvSpPr>
          <p:cNvPr id="104998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针对不同学生的特点和需求，制定个性化的教学计划和阅读指导方案。</a:t>
            </a:r>
            <a:endParaRPr altLang="en-US" dirty="0" sz="2000" lang="zh-CN" spc="150">
              <a:solidFill>
                <a:schemeClr val="tx1">
                  <a:lumMod val="85000"/>
                  <a:lumOff val="15000"/>
                </a:schemeClr>
              </a:solidFill>
              <a:latin typeface="+mn-ea"/>
              <a:sym typeface="+mn-ea"/>
            </a:endParaRPr>
          </a:p>
        </p:txBody>
      </p:sp>
      <p:sp>
        <p:nvSpPr>
          <p:cNvPr id="104999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关注学生的兴趣和爱好，选择适合他们的文学作品，激发阅读兴趣。</a:t>
            </a:r>
            <a:endParaRPr altLang="en-US" dirty="0" sz="2000" lang="zh-CN" spc="150">
              <a:solidFill>
                <a:schemeClr val="tx1">
                  <a:lumMod val="85000"/>
                  <a:lumOff val="15000"/>
                </a:schemeClr>
              </a:solidFill>
              <a:latin typeface="+mn-ea"/>
              <a:sym typeface="+mn-ea"/>
            </a:endParaRPr>
          </a:p>
        </p:txBody>
      </p:sp>
      <p:sp>
        <p:nvSpPr>
          <p:cNvPr id="105000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注重学生的语言基础和阅读能力，提供有针对性的指导和帮助。</a:t>
            </a:r>
            <a:endParaRPr altLang="en-US" dirty="0" sz="2000" lang="zh-CN" spc="150">
              <a:solidFill>
                <a:schemeClr val="tx1">
                  <a:lumMod val="85000"/>
                  <a:lumOff val="15000"/>
                </a:schemeClr>
              </a:solidFill>
              <a:latin typeface="+mn-ea"/>
              <a:sym typeface="+mn-ea"/>
            </a:endParaRPr>
          </a:p>
        </p:txBody>
      </p:sp>
      <p:sp>
        <p:nvSpPr>
          <p:cNvPr id="105000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鼓励学生自主选择阅读材料，培养阅读习惯和自主学习能力。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4" name="标题 1"/>
          <p:cNvSpPr>
            <a:spLocks noGrp="1"/>
          </p:cNvSpPr>
          <p:nvPr>
            <p:ph type="title" idx="3"/>
          </p:nvPr>
        </p:nvSpPr>
        <p:spPr/>
        <p:txBody>
          <a:bodyPr/>
          <a:p>
            <a:r>
              <a:rPr altLang="en-US" lang="zh-CN"/>
              <a:t>创新教学方法和手段</a:t>
            </a:r>
            <a:endParaRPr altLang="en-US" lang="zh-CN"/>
          </a:p>
        </p:txBody>
      </p:sp>
      <p:sp>
        <p:nvSpPr>
          <p:cNvPr id="105004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4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05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结合实际生活，增强学生的语言应用能力</a:t>
            </a:r>
            <a:endParaRPr altLang="en-US" dirty="0" sz="1200" lang="zh-CN" spc="150">
              <a:solidFill>
                <a:srgbClr val="FFFFFF"/>
              </a:solidFill>
              <a:latin typeface="+mn-ea"/>
              <a:sym typeface="+mn-ea"/>
            </a:endParaRPr>
          </a:p>
        </p:txBody>
      </p:sp>
      <p:sp>
        <p:nvSpPr>
          <p:cNvPr id="105005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开展小组合作，培养学生的协作能力</a:t>
            </a:r>
            <a:endParaRPr altLang="en-US" dirty="0" sz="1200" lang="zh-CN" spc="150">
              <a:solidFill>
                <a:schemeClr val="tx1">
                  <a:lumMod val="65000"/>
                  <a:lumOff val="35000"/>
                </a:schemeClr>
              </a:solidFill>
              <a:latin typeface="+mn-ea"/>
              <a:sym typeface="+mn-ea"/>
            </a:endParaRPr>
          </a:p>
        </p:txBody>
      </p:sp>
      <p:sp>
        <p:nvSpPr>
          <p:cNvPr id="105006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引入游戏化教学，提高学生的学习兴趣</a:t>
            </a:r>
            <a:endParaRPr altLang="en-US" dirty="0" sz="1200" lang="zh-CN" spc="150">
              <a:solidFill>
                <a:srgbClr val="FFFFFF"/>
              </a:solidFill>
              <a:latin typeface="+mn-ea"/>
              <a:sym typeface="+mn-ea"/>
            </a:endParaRPr>
          </a:p>
        </p:txBody>
      </p:sp>
      <p:sp>
        <p:nvSpPr>
          <p:cNvPr id="105006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利用多媒体和网络资源，丰富教学手段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06" name="标题 1"/>
          <p:cNvSpPr>
            <a:spLocks noGrp="1"/>
          </p:cNvSpPr>
          <p:nvPr>
            <p:ph type="title" idx="3"/>
          </p:nvPr>
        </p:nvSpPr>
        <p:spPr/>
        <p:txBody>
          <a:bodyPr/>
          <a:p>
            <a:r>
              <a:rPr altLang="en-US" lang="zh-CN"/>
              <a:t>加强教材和教学资源建设</a:t>
            </a:r>
            <a:endParaRPr altLang="en-US" lang="zh-CN"/>
          </a:p>
        </p:txBody>
      </p:sp>
      <p:sp>
        <p:nvSpPr>
          <p:cNvPr id="105010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建立教学资源共享平台，鼓励教师之间共享教学经验和优质教学资源。</a:t>
            </a:r>
            <a:endParaRPr altLang="zh-CN" dirty="0" sz="1600" lang="en-US">
              <a:solidFill>
                <a:schemeClr val="dk1">
                  <a:lumMod val="80000"/>
                  <a:lumOff val="20000"/>
                </a:schemeClr>
              </a:solidFill>
              <a:latin typeface="+mn-ea"/>
              <a:sym typeface="+mn-ea"/>
            </a:endParaRPr>
          </a:p>
        </p:txBody>
      </p:sp>
      <p:sp>
        <p:nvSpPr>
          <p:cNvPr id="105011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编写适合小学生语言和文学学习需求的教材，注重语言知识的系统性和文学阅读的多样性。</a:t>
            </a:r>
            <a:endParaRPr altLang="en-US" dirty="0" lang="zh-CN">
              <a:solidFill>
                <a:schemeClr val="dk1">
                  <a:lumMod val="80000"/>
                  <a:lumOff val="20000"/>
                </a:schemeClr>
              </a:solidFill>
              <a:latin typeface="+mn-ea"/>
              <a:sym typeface="+mn-ea"/>
            </a:endParaRPr>
          </a:p>
        </p:txBody>
      </p:sp>
      <p:sp>
        <p:nvSpPr>
          <p:cNvPr id="105012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丰富教学资源，利用多媒体和网络技术，提供生动有趣的音频、视频、动画等教学资源。</a:t>
            </a:r>
            <a:endParaRPr altLang="en-US" dirty="0" lang="zh-CN">
              <a:solidFill>
                <a:schemeClr val="dk1">
                  <a:lumMod val="80000"/>
                  <a:lumOff val="20000"/>
                </a:schemeClr>
              </a:solidFill>
              <a:latin typeface="+mn-ea"/>
              <a:sym typeface="+mn-ea"/>
            </a:endParaRPr>
          </a:p>
        </p:txBody>
      </p:sp>
      <p:sp>
        <p:nvSpPr>
          <p:cNvPr id="105013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定期更新教材和教学资源，以适应语言和文学发展的需求。</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2" name="标题 1"/>
          <p:cNvSpPr>
            <a:spLocks noGrp="1"/>
          </p:cNvSpPr>
          <p:nvPr>
            <p:ph type="title" idx="3"/>
          </p:nvPr>
        </p:nvSpPr>
        <p:spPr/>
        <p:txBody>
          <a:bodyPr/>
          <a:p>
            <a:r>
              <a:rPr altLang="en-US" lang="zh-CN"/>
              <a:t>倡导家庭、学校和社会共同参与阅读推广</a:t>
            </a:r>
            <a:endParaRPr altLang="en-US" lang="zh-CN"/>
          </a:p>
        </p:txBody>
      </p:sp>
      <p:sp>
        <p:nvSpPr>
          <p:cNvPr id="105017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7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7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家庭：家长应积极参与孩子的阅读活动，培养孩子的阅读兴趣和习惯</a:t>
            </a:r>
            <a:endParaRPr altLang="en-US" dirty="0" sz="2000" lang="zh-CN" spc="200">
              <a:solidFill>
                <a:schemeClr val="tx1">
                  <a:lumMod val="85000"/>
                  <a:lumOff val="15000"/>
                </a:schemeClr>
              </a:solidFill>
              <a:latin typeface="+mn-ea"/>
              <a:sym typeface="+mn-ea"/>
            </a:endParaRPr>
          </a:p>
        </p:txBody>
      </p:sp>
      <p:sp>
        <p:nvSpPr>
          <p:cNvPr id="105018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8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学校：教师应注重文学阅读的教学，提高学生的阅读能力和文学素养</a:t>
            </a:r>
            <a:endParaRPr altLang="en-US" dirty="0" sz="2000" lang="zh-CN" spc="200">
              <a:solidFill>
                <a:schemeClr val="tx1">
                  <a:lumMod val="85000"/>
                  <a:lumOff val="15000"/>
                </a:schemeClr>
              </a:solidFill>
              <a:latin typeface="+mn-ea"/>
              <a:sym typeface="+mn-ea"/>
            </a:endParaRPr>
          </a:p>
        </p:txBody>
      </p:sp>
      <p:sp>
        <p:nvSpPr>
          <p:cNvPr id="105018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8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社会：政府和社会组织应支持阅读推广活动，提供优质的阅读资源和服务</a:t>
            </a:r>
            <a:endParaRPr altLang="en-US" dirty="0" sz="2000" lang="zh-CN" spc="200">
              <a:solidFill>
                <a:schemeClr val="tx1">
                  <a:lumMod val="85000"/>
                  <a:lumOff val="15000"/>
                </a:schemeClr>
              </a:solidFill>
              <a:latin typeface="+mn-ea"/>
              <a:sym typeface="+mn-ea"/>
            </a:endParaRPr>
          </a:p>
        </p:txBody>
      </p:sp>
      <p:sp>
        <p:nvSpPr>
          <p:cNvPr id="105019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9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合作：家庭、学校和社会应加强合作，共同营造良好的阅读氛围和环境</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0" name="标题 1"/>
          <p:cNvSpPr>
            <a:spLocks noGrp="1"/>
          </p:cNvSpPr>
          <p:nvPr>
            <p:ph type="title" idx="4"/>
            <p:custDataLst>
              <p:tags r:id="rId1"/>
            </p:custDataLst>
          </p:nvPr>
        </p:nvSpPr>
        <p:spPr/>
        <p:txBody>
          <a:bodyPr>
            <a:normAutofit fontScale="90000"/>
          </a:bodyPr>
          <a:p>
            <a:r>
              <a:rPr altLang="en-US" lang="zh-CN"/>
              <a:t>案例分享与经验交流</a:t>
            </a:r>
            <a:endParaRPr altLang="en-US" lang="zh-CN"/>
          </a:p>
        </p:txBody>
      </p:sp>
      <p:sp>
        <p:nvSpPr>
          <p:cNvPr id="105023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50234" name="文本占位符 4"/>
          <p:cNvSpPr>
            <a:spLocks noGrp="1"/>
          </p:cNvSpPr>
          <p:nvPr>
            <p:ph type="body" idx="1"/>
            <p:custDataLst>
              <p:tags r:id="rId3"/>
            </p:custDataLst>
          </p:nvPr>
        </p:nvSpPr>
        <p:spPr/>
        <p:txBody>
          <a:bodyPr/>
          <a:p>
            <a:r>
              <a:rPr altLang="en-US" lang="zh-CN"/>
              <a:t>PART SIX</a:t>
            </a:r>
            <a:endParaRPr altLang="en-US" lang="zh-CN"/>
          </a:p>
        </p:txBody>
      </p:sp>
    </p:spTree>
    <p:custDataLst>
      <p:tags r:id="rId4"/>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76" name="标题 1"/>
          <p:cNvSpPr>
            <a:spLocks noGrp="1"/>
          </p:cNvSpPr>
          <p:nvPr>
            <p:ph type="title" idx="3"/>
          </p:nvPr>
        </p:nvSpPr>
        <p:spPr/>
        <p:txBody>
          <a:bodyPr/>
          <a:p>
            <a:r>
              <a:rPr altLang="en-US" lang="zh-CN"/>
              <a:t>成功的教学案例介绍</a:t>
            </a:r>
            <a:endParaRPr altLang="en-US" lang="zh-CN"/>
          </a:p>
        </p:txBody>
      </p:sp>
      <p:sp>
        <p:nvSpPr>
          <p:cNvPr id="105027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案例名称：小学诗歌鉴赏课程</a:t>
            </a:r>
            <a:endParaRPr altLang="en-US" dirty="0" sz="2000" lang="zh-CN" spc="150">
              <a:solidFill>
                <a:schemeClr val="tx1">
                  <a:lumMod val="85000"/>
                  <a:lumOff val="15000"/>
                </a:schemeClr>
              </a:solidFill>
              <a:latin typeface="+mn-ea"/>
              <a:sym typeface="+mn-ea"/>
            </a:endParaRPr>
          </a:p>
        </p:txBody>
      </p:sp>
      <p:sp>
        <p:nvSpPr>
          <p:cNvPr id="105028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8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案例简介：通过引导学生阅读诗歌，培养他们的文学鉴赏能力和审美情趣</a:t>
            </a:r>
            <a:endParaRPr altLang="en-US" dirty="0" sz="2000" lang="zh-CN" spc="150">
              <a:solidFill>
                <a:schemeClr val="tx1">
                  <a:lumMod val="85000"/>
                  <a:lumOff val="15000"/>
                </a:schemeClr>
              </a:solidFill>
              <a:latin typeface="+mn-ea"/>
              <a:sym typeface="+mn-ea"/>
            </a:endParaRPr>
          </a:p>
        </p:txBody>
      </p:sp>
      <p:sp>
        <p:nvSpPr>
          <p:cNvPr id="105029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实施过程：教师选择适合小学生的诗歌，采用多种教学方法，如朗诵、讨论、创作等，引导学生感受诗歌的美</a:t>
            </a:r>
            <a:endParaRPr altLang="en-US" dirty="0" sz="2000" lang="zh-CN" spc="150">
              <a:solidFill>
                <a:schemeClr val="tx1">
                  <a:lumMod val="85000"/>
                  <a:lumOff val="15000"/>
                </a:schemeClr>
              </a:solidFill>
              <a:latin typeface="+mn-ea"/>
              <a:sym typeface="+mn-ea"/>
            </a:endParaRPr>
          </a:p>
        </p:txBody>
      </p:sp>
      <p:sp>
        <p:nvSpPr>
          <p:cNvPr id="105029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教学效果：学生在课程中表现出浓厚的兴趣，积极参与课堂活动，文学鉴赏能力得到提高</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34" name="标题 1"/>
          <p:cNvSpPr>
            <a:spLocks noGrp="1"/>
          </p:cNvSpPr>
          <p:nvPr>
            <p:ph type="title" idx="3"/>
          </p:nvPr>
        </p:nvSpPr>
        <p:spPr/>
        <p:txBody>
          <a:bodyPr/>
          <a:p>
            <a:r>
              <a:rPr altLang="en-US" lang="zh-CN"/>
              <a:t>优秀文学作品的推荐与分享</a:t>
            </a:r>
            <a:endParaRPr altLang="en-US" lang="zh-CN"/>
          </a:p>
        </p:txBody>
      </p:sp>
      <p:sp>
        <p:nvSpPr>
          <p:cNvPr id="10503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推荐适合小学生阅读的文学经典，如《格林童话》、《安徒生童话》等。</a:t>
            </a:r>
            <a:endParaRPr altLang="en-US" dirty="0" sz="2000" lang="zh-CN" spc="150">
              <a:solidFill>
                <a:schemeClr val="tx1">
                  <a:lumMod val="85000"/>
                  <a:lumOff val="15000"/>
                </a:schemeClr>
              </a:solidFill>
              <a:latin typeface="+mn-ea"/>
              <a:sym typeface="+mn-ea"/>
            </a:endParaRPr>
          </a:p>
        </p:txBody>
      </p:sp>
      <p:sp>
        <p:nvSpPr>
          <p:cNvPr id="10503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分享如何引导学生品味文学语言，提高阅读理解能力的经验。</a:t>
            </a:r>
            <a:endParaRPr altLang="en-US" dirty="0" sz="2000" lang="zh-CN" spc="150">
              <a:solidFill>
                <a:schemeClr val="tx1">
                  <a:lumMod val="85000"/>
                  <a:lumOff val="15000"/>
                </a:schemeClr>
              </a:solidFill>
              <a:latin typeface="+mn-ea"/>
              <a:sym typeface="+mn-ea"/>
            </a:endParaRPr>
          </a:p>
        </p:txBody>
      </p:sp>
      <p:sp>
        <p:nvSpPr>
          <p:cNvPr id="10503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分析优秀文学作品对于小学生语言和文学素养的积极影响。</a:t>
            </a:r>
            <a:endParaRPr altLang="en-US" dirty="0" sz="2000" lang="zh-CN" spc="150">
              <a:solidFill>
                <a:schemeClr val="tx1">
                  <a:lumMod val="85000"/>
                  <a:lumOff val="15000"/>
                </a:schemeClr>
              </a:solidFill>
              <a:latin typeface="+mn-ea"/>
              <a:sym typeface="+mn-ea"/>
            </a:endParaRPr>
          </a:p>
        </p:txBody>
      </p:sp>
      <p:sp>
        <p:nvSpPr>
          <p:cNvPr id="10503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探讨如何将文学阅读与语言教学有机结合，提升教学效果的方法和策略。</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92" name="标题 1"/>
          <p:cNvSpPr>
            <a:spLocks noGrp="1"/>
          </p:cNvSpPr>
          <p:nvPr>
            <p:ph type="title" idx="3"/>
          </p:nvPr>
        </p:nvSpPr>
        <p:spPr/>
        <p:txBody>
          <a:bodyPr/>
          <a:p>
            <a:r>
              <a:rPr altLang="en-US" lang="zh-CN"/>
              <a:t>教师之间的经验交流与合作</a:t>
            </a:r>
            <a:endParaRPr altLang="en-US" lang="zh-CN"/>
          </a:p>
        </p:txBody>
      </p:sp>
      <p:sp>
        <p:nvSpPr>
          <p:cNvPr id="105039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分享教学经验：教师们可以分享各自在语言教学和文学阅读方面的成功经验和教学方法，相互学习，共同提高教学水平。</a:t>
            </a:r>
            <a:endParaRPr altLang="en-US" dirty="0" sz="1200" lang="zh-CN" spc="150">
              <a:solidFill>
                <a:schemeClr val="tx1">
                  <a:lumMod val="65000"/>
                  <a:lumOff val="35000"/>
                </a:schemeClr>
              </a:solidFill>
              <a:latin typeface="+mn-ea"/>
              <a:sym typeface="+mn-ea"/>
            </a:endParaRPr>
          </a:p>
        </p:txBody>
      </p:sp>
      <p:sp>
        <p:nvSpPr>
          <p:cNvPr id="105039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交流教学心得：教师们可以交流自己在语言教学和文学阅读中的心得体会，探讨如何更好地引导学生培养阅读兴趣和阅读能力。</a:t>
            </a:r>
            <a:endParaRPr altLang="en-US" dirty="0" sz="1200" lang="zh-CN" spc="150">
              <a:solidFill>
                <a:schemeClr val="tx1">
                  <a:lumMod val="65000"/>
                  <a:lumOff val="35000"/>
                </a:schemeClr>
              </a:solidFill>
              <a:latin typeface="+mn-ea"/>
              <a:sym typeface="+mn-ea"/>
            </a:endParaRPr>
          </a:p>
        </p:txBody>
      </p:sp>
      <p:sp>
        <p:nvSpPr>
          <p:cNvPr id="105039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合作开展教学研究：教师们可以合作开展语言教学和文学阅读方面的课题研究，共同探索更有效的教学方法，提高教学质量。</a:t>
            </a:r>
            <a:endParaRPr altLang="en-US" dirty="0" sz="1200" lang="zh-CN" spc="150">
              <a:solidFill>
                <a:schemeClr val="tx1">
                  <a:lumMod val="65000"/>
                  <a:lumOff val="35000"/>
                </a:schemeClr>
              </a:solidFill>
              <a:latin typeface="+mn-ea"/>
              <a:sym typeface="+mn-ea"/>
            </a:endParaRPr>
          </a:p>
        </p:txBody>
      </p:sp>
      <p:sp>
        <p:nvSpPr>
          <p:cNvPr id="105040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共享教学资源：教师们可以共享各自收集整理的教学资源，如阅读材料、教学课件等，以便更好地进行教学准备。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3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43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6*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6*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6*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6*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6*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6*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6*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6*l_h_i*1_6_1"/>
  <p:tag name="KSO_WM_TEMPLATE_CATEGORY" val="custom"/>
  <p:tag name="KSO_WM_TEMPLATE_INDEX" val="20230300"/>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0_6*l_h_i*1_6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6*l_h_a*1_6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SLIDE_ID" val="custom2023030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31.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3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3.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6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0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0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5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5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0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0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6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6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SIX"/>
</p:tagLst>
</file>

<file path=ppt/tags/tag36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98.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2024-01-05T08:39:48Z</dcterms:created>
  <dcterms:modified xsi:type="dcterms:W3CDTF">2024-01-05T08:39:48Z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b8833a17624b459999107ba0fc979853_21</vt:lpwstr>
  </property>
</Properties>
</file>