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014" r:id="rId1"/>
    <p:sldMasterId id="2147501051" r:id="rId2"/>
  </p:sldMasterIdLst>
  <p:notesMasterIdLst>
    <p:notesMasterId r:id="rId3"/>
  </p:notesMasterIdLst>
  <p:sldIdLst>
    <p:sldId id="8537" r:id="rId4"/>
    <p:sldId id="8541" r:id="rId5"/>
    <p:sldId id="8546" r:id="rId6"/>
    <p:sldId id="8551" r:id="rId7"/>
    <p:sldId id="8558" r:id="rId9"/>
    <p:sldId id="8561" r:id="rId10"/>
    <p:sldId id="8564" r:id="rId11"/>
    <p:sldId id="8568" r:id="rId12"/>
    <p:sldId id="8575" r:id="rId14"/>
    <p:sldId id="8578" r:id="rId15"/>
    <p:sldId id="8581" r:id="rId16"/>
    <p:sldId id="8584" r:id="rId17"/>
    <p:sldId id="8588" r:id="rId18"/>
    <p:sldId id="8595" r:id="rId20"/>
    <p:sldId id="8598" r:id="rId21"/>
    <p:sldId id="8601" r:id="rId22"/>
    <p:sldId id="8605" r:id="rId23"/>
    <p:sldId id="8612" r:id="rId25"/>
    <p:sldId id="8615" r:id="rId26"/>
    <p:sldId id="8618" r:id="rId27"/>
    <p:sldId id="8622" r:id="rId28"/>
    <p:sldId id="8629" r:id="rId30"/>
    <p:sldId id="8632" r:id="rId31"/>
    <p:sldId id="8635" r:id="rId32"/>
    <p:sldId id="8639" r:id="rId33"/>
    <p:sldId id="8646" r:id="rId35"/>
    <p:sldId id="8649" r:id="rId36"/>
    <p:sldId id="8652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15" r:id="rId1"/>
    <p:sldLayoutId id="2147501016" r:id="rId2"/>
    <p:sldLayoutId id="2147501017" r:id="rId3"/>
    <p:sldLayoutId id="2147501018" r:id="rId4"/>
    <p:sldLayoutId id="2147501019" r:id="rId5"/>
    <p:sldLayoutId id="2147501020" r:id="rId6"/>
    <p:sldLayoutId id="2147501021" r:id="rId7"/>
    <p:sldLayoutId id="2147501022" r:id="rId8"/>
    <p:sldLayoutId id="2147501023" r:id="rId9"/>
    <p:sldLayoutId id="2147501024" r:id="rId10"/>
    <p:sldLayoutId id="21475010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052" r:id="rId1"/>
    <p:sldLayoutId id="2147501053" r:id="rId2"/>
    <p:sldLayoutId id="2147501054" r:id="rId3"/>
    <p:sldLayoutId id="2147501055" r:id="rId4"/>
    <p:sldLayoutId id="2147501056" r:id="rId5"/>
    <p:sldLayoutId id="2147501057" r:id="rId6"/>
    <p:sldLayoutId id="2147501058" r:id="rId7"/>
    <p:sldLayoutId id="2147501059" r:id="rId8"/>
    <p:sldLayoutId id="2147501060" r:id="rId9"/>
    <p:sldLayoutId id="2147501061" r:id="rId10"/>
    <p:sldLayoutId id="21475010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企业管理与高绩效指标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高绩效指标的制定与实施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企业管理与高绩效指标的关联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成功案例分析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挑战与对策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建立高效的管理团队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优化内部管理流程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提高员工素质和工作效率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制定科学合理的经营策略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1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如何通过企业管理增强员工归属感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员工归属感对企业的重要性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员工归属感对绩效的影响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实际案例分析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高绩效指标的制定与实施</a:t>
            </a:r>
            <a:endParaRPr altLang="en-US" dirty="0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明确企业目标与愿景</a:t>
            </a:r>
            <a:endParaRPr altLang="en-US" lang="zh-CN"/>
          </a:p>
        </p:txBody>
      </p:sp>
      <p:sp>
        <p:nvSpPr>
          <p:cNvPr id="104925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制定高绩效指标：将企业目标与愿景转化为可衡量的绩效指标，确保员工明确自己的工作方向和目标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明确企业目标：制定清晰、具体、可衡量的目标，确保所有员工都了解并认同这些目标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明确企业愿景：阐述企业的长远发展规划和战略，激发员工的归属感和使命感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实施高绩效指标：通过培训、激励等措施，确保员工能够按照高绩效指标的要求开展工作，并持续改进和提高绩效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制定具体可行的绩效指标</a:t>
            </a:r>
            <a:endParaRPr altLang="en-US" lang="zh-CN"/>
          </a:p>
        </p:txBody>
      </p:sp>
      <p:sp>
        <p:nvSpPr>
          <p:cNvPr id="10493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明确目标：根据企业战略和业务需求，制定具体、可衡量的绩效目标。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分解任务：将绩效目标分解为具体的任务和行动计划，确保员工清楚自己的职责和期望。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设定时间表：为每个任务设定明确的时间表，确保员工能够按时完成工作。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制定评估标准：为每个任务制定明确的评估标准，以便对员工的工作表现进行客观、公正的评估。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3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明确员工需求：了解员工的需求和期望，制定有针对性的激励措施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设定明确的目标：设定具体、可衡量、可达成、相关性强和时限明确的目标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奖励与惩罚：对达成目标的员工给予适当的奖励，对未达成目标的员工进行适当的惩罚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反馈与调整：定期对激励机制进行评估和调整，确保其有效性和公平性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持续改进与优化绩效指标</a:t>
            </a:r>
            <a:endParaRPr altLang="en-US" lang="zh-CN"/>
          </a:p>
        </p:txBody>
      </p:sp>
      <p:sp>
        <p:nvSpPr>
          <p:cNvPr id="10494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收集员工意见，不断改进绩效指标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定期评估绩效指标的有效性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引入新的绩效指标，提高整体绩效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激励员工积极参与绩效指标的制定与实施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企业管理与高绩效指标的关联</a:t>
            </a:r>
            <a:endParaRPr altLang="en-US" dirty="0" lang="zh-CN"/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企业管理对高绩效指标的影响</a:t>
            </a:r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明确目标：企业管理能够为团队设定明确的目标，确保所有成员都了解并致力于实现这些目标。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制定计划：企业管理能够制定详细的计划，以确保团队成员能够按照既定的时间表和标准完成任务。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分配资源：企业管理能够确保团队拥有所需的资源，如人力、物力和财力，以支持其实现高绩效。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监控和调整：企业管理能够监控团队的表现，并根据需要调整计划和资源分配，以确保团队能够实现高绩效。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高绩效指标对企业管理的指导作用</a:t>
            </a:r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明确目标导向：高绩效指标为企业提供明确的目标，引导企业朝着预定目标发展。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优化资源配置：高绩效指标有助于企业合理分配资源，提高资源利用效率。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提升员工积极性：高绩效指标可以激励员工，提高员工的工作积极性和工作效率。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促进企业战略落地：高绩效指标与企业战略紧密相连，有助于企业将战略转化为具体行动。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两者相互促进，共同发展</a:t>
            </a:r>
            <a:endParaRPr altLang="en-US" lang="zh-CN"/>
          </a:p>
        </p:txBody>
      </p:sp>
      <p:sp>
        <p:nvSpPr>
          <p:cNvPr id="1049656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58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60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62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企业管理与高绩效指标的关联：企业管理通过设定明确、可衡量的高绩效指标，激发员工的积极性和创造力，提高企业的整体绩效。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4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66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68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70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高绩效指标促进企业管理：高绩效指标不仅反映企业的业绩和成果，还能帮助企业发现问题、改进运营，推动企业持续发展。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2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74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76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78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两者相互依存：企业管理与高绩效指标相互依存，企业管理需要高绩效指标来衡量和评估企业的运营状况，而高绩效指标也需要企业管理的支持和推动。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0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82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84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86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共同发展：企业管理与高绩效指标共同发展，通过设定合理、可行的高绩效指标，推动企业管理的改进和创新，实现企业的可持续发展。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7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优秀企业管理实践案例分享</a:t>
            </a:r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案例名称：华为公司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8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0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案例启示：企业管理需要注重实践和创新，建立科学的管理体系和绩效考核指标，提高企业的竞争力和可持续发展能力。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案例简介：华为公司通过建立高效的管理体系和绩效考核指标，实现了企业的快速发展和持续创新。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6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8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87143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案例分析：华为公司的成功在于其管理理念和方法的创新，通过建立扁平化、高效的管理体系，以及明确的绩效考核指标，激发员工的积极性和创造力，提高企业的整体绩效。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高绩效指标成功实施案例剖析</a:t>
            </a:r>
            <a:endParaRPr altLang="en-US" lang="zh-CN"/>
          </a:p>
        </p:txBody>
      </p:sp>
      <p:sp>
        <p:nvSpPr>
          <p:cNvPr id="1049844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46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848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案例背景：介绍案例企业的背景、行业地位等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2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4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绩效指标制定：阐述案例企业如何制定高绩效指标，如何确保指标的科学性和合理性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58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0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实施过程：详细描述案例企业高绩效指标的实施过程，包括如何推进、遇到的问题及解决方法等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4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66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实施效果：分析案例企业高绩效指标实施后的效果，包括对企业业绩、员工激励等方面的影响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0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872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经验总结：总结案例企业在高绩效指标实施过程中的经验教训，为其他企业提供借鉴和参考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经验教训总结与启示</a:t>
            </a:r>
            <a:endParaRPr altLang="en-US" lang="zh-CN"/>
          </a:p>
        </p:txBody>
      </p:sp>
      <p:sp>
        <p:nvSpPr>
          <p:cNvPr id="10499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启示：结合案例和经验教训，阐述企业管理与高绩效指标的重要性和意义，以及如何在自己的企业中应用这些经验和教训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成功案例分析：介绍一个或多个成功的企业管理案例，包括其高绩效指标的制定和实施过程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经验教训总结：从成功案例中提炼出经验教训，包括如何制定合理的高绩效指标、如何实施有效的激励机制、如何提高员工的工作积极性和效率等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未来展望：提出对企业管理的未来展望，包括如何进一步完善高绩效指标体系、如何更好地激励员工、如何提高企业的整体绩效等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挑战与对策</a:t>
            </a:r>
            <a:endParaRPr altLang="en-US" dirty="0" lang="zh-CN"/>
          </a:p>
        </p:txBody>
      </p:sp>
      <p:sp>
        <p:nvSpPr>
          <p:cNvPr id="10499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面临的挑战分析</a:t>
            </a:r>
            <a:endParaRPr altLang="en-US" lang="zh-CN"/>
          </a:p>
        </p:txBody>
      </p:sp>
      <p:sp>
        <p:nvSpPr>
          <p:cNvPr id="10500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市场竞争激烈：竞争对手多，市场份额争夺激烈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人才流失严重：员工流动率高，影响企业稳定发展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法律法规限制：政策法规对企业经营的影响越来越大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技术更新迅速：新技术不断涌现，企业需要不断跟进和创新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对策建议及未来发展趋势预测</a:t>
            </a:r>
            <a:endParaRPr altLang="en-US" lang="zh-CN"/>
          </a:p>
        </p:txBody>
      </p:sp>
      <p:sp>
        <p:nvSpPr>
          <p:cNvPr id="105010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对策建议： a. 制定明确的战略目标 b. 建立高效的管理团队 c. 优化资源配置，提高资源利用效率 d. 加强员工培训，提升员工素质 e. 建立良好的企业文化</a:t>
            </a:r>
            <a:endParaRPr altLang="en-US" lang="zh-CN"/>
          </a:p>
          <a:p>
            <a:pPr lvl="1"/>
            <a:r>
              <a:rPr altLang="en-US" lang="zh-CN"/>
              <a:t>a. 制定明确的战略目标</a:t>
            </a:r>
            <a:endParaRPr altLang="en-US" lang="zh-CN"/>
          </a:p>
          <a:p>
            <a:pPr lvl="1"/>
            <a:r>
              <a:rPr altLang="en-US" lang="zh-CN"/>
              <a:t>b. 建立高效的管理团队</a:t>
            </a:r>
            <a:endParaRPr altLang="en-US" lang="zh-CN"/>
          </a:p>
          <a:p>
            <a:pPr lvl="1"/>
            <a:r>
              <a:rPr altLang="en-US" lang="zh-CN"/>
              <a:t>c. 优化资源配置，提高资源利用效率</a:t>
            </a:r>
            <a:endParaRPr altLang="en-US" lang="zh-CN"/>
          </a:p>
          <a:p>
            <a:pPr lvl="1"/>
            <a:r>
              <a:rPr altLang="en-US" lang="zh-CN"/>
              <a:t>d. 加强员工培训，提升员工素质</a:t>
            </a:r>
            <a:endParaRPr altLang="en-US" lang="zh-CN"/>
          </a:p>
          <a:p>
            <a:pPr lvl="1"/>
            <a:r>
              <a:rPr altLang="en-US" lang="zh-CN"/>
              <a:t>e. 建立良好的企业文化</a:t>
            </a:r>
            <a:endParaRPr altLang="en-US" lang="zh-CN"/>
          </a:p>
          <a:p>
            <a:r>
              <a:rPr altLang="en-US" lang="zh-CN"/>
              <a:t>未来发展趋势预测： a. 数字化转型将成为企业发展的必然趋势 b. 智能化、自动化技术将广泛应用于企业管理中 c. 绿色环保、可持续发展将成为企业发展的重要方向 d. 跨界合作、产业链整合将成为企业发展的新模式 e. 人才竞争将更加激烈，企业需要不断提升员工素质和技能水平</a:t>
            </a:r>
            <a:endParaRPr altLang="en-US" lang="zh-CN"/>
          </a:p>
          <a:p>
            <a:pPr lvl="1"/>
            <a:r>
              <a:rPr altLang="en-US" lang="zh-CN"/>
              <a:t>a. 数字化转型将成为企业发展的必然趋势</a:t>
            </a:r>
            <a:endParaRPr altLang="en-US" lang="zh-CN"/>
          </a:p>
          <a:p>
            <a:pPr lvl="1"/>
            <a:r>
              <a:rPr altLang="en-US" lang="zh-CN"/>
              <a:t>b. 智能化、自动化技术将广泛应用于企业管理中</a:t>
            </a:r>
            <a:endParaRPr altLang="en-US" lang="zh-CN"/>
          </a:p>
          <a:p>
            <a:pPr lvl="1"/>
            <a:r>
              <a:rPr altLang="en-US" lang="zh-CN"/>
              <a:t>c. 绿色环保、可持续发展将成为企业发展的重要方向</a:t>
            </a:r>
            <a:endParaRPr altLang="en-US" lang="zh-CN"/>
          </a:p>
          <a:p>
            <a:pPr lvl="1"/>
            <a:r>
              <a:rPr altLang="en-US" lang="zh-CN"/>
              <a:t>d. 跨界合作、产业链整合将成为企业发展的新模式</a:t>
            </a:r>
            <a:endParaRPr altLang="en-US" lang="zh-CN"/>
          </a:p>
          <a:p>
            <a:pPr lvl="1"/>
            <a:r>
              <a:rPr altLang="en-US" lang="zh-CN"/>
              <a:t>e. 人才竞争将更加激烈，企业需要不断提升员工素质和技能水平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持续改进与创新的重要性</a:t>
            </a:r>
            <a:endParaRPr altLang="en-US" lang="zh-CN"/>
          </a:p>
        </p:txBody>
      </p:sp>
      <p:sp>
        <p:nvSpPr>
          <p:cNvPr id="10501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实践案例：企业成功案例分享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重要性：保持竞争优势，实现可持续发展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对策：持续改进和创新，提高产品质量和竞争力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挑战：市场竞争激烈，客户需求多样化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总结本次研究的主要内容和成果</a:t>
            </a:r>
            <a:endParaRPr altLang="en-US" lang="zh-CN"/>
          </a:p>
        </p:txBody>
      </p:sp>
      <p:sp>
        <p:nvSpPr>
          <p:cNvPr id="10502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企业管理与高绩效指标的关系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本次研究的主要内容和成果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未来研究方向和展望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总结本次研究的不足之处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对未来研究方向的展望和建议</a:t>
            </a:r>
            <a:endParaRPr altLang="en-US" lang="zh-CN"/>
          </a:p>
        </p:txBody>
      </p:sp>
      <p:sp>
        <p:nvSpPr>
          <p:cNvPr id="10503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深入研究企业管理与高绩效指标之间的关系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探讨如何将高绩效指标应用于其他领域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进一步研究如何提高企业管理水平，以实现更高绩效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关注行业发展趋势，不断更新和优化企业管理理念和方法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2023-12-20T01:41:34Z</dcterms:created>
  <dcterms:modified xsi:type="dcterms:W3CDTF">2023-12-20T01:41:34Z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3a893547804c499ea5a0f3d50b97958e_21</vt:lpwstr>
  </property>
</Properties>
</file>