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891" r:id="rId1"/>
    <p:sldMasterId id="2147496928" r:id="rId2"/>
  </p:sldMasterIdLst>
  <p:notesMasterIdLst>
    <p:notesMasterId r:id="rId3"/>
  </p:notesMasterIdLst>
  <p:sldIdLst>
    <p:sldId id="6560" r:id="rId4"/>
    <p:sldId id="6565" r:id="rId5"/>
    <p:sldId id="6569" r:id="rId6"/>
    <p:sldId id="6572" r:id="rId7"/>
    <p:sldId id="6578" r:id="rId9"/>
    <p:sldId id="6581" r:id="rId10"/>
    <p:sldId id="6584" r:id="rId11"/>
    <p:sldId id="6587" r:id="rId12"/>
    <p:sldId id="6593" r:id="rId14"/>
    <p:sldId id="6596" r:id="rId15"/>
    <p:sldId id="6599" r:id="rId16"/>
    <p:sldId id="6602" r:id="rId17"/>
    <p:sldId id="6608" r:id="rId19"/>
    <p:sldId id="6611" r:id="rId20"/>
    <p:sldId id="6614" r:id="rId21"/>
    <p:sldId id="6617" r:id="rId22"/>
    <p:sldId id="6623" r:id="rId24"/>
    <p:sldId id="6626" r:id="rId25"/>
    <p:sldId id="6629" r:id="rId26"/>
    <p:sldId id="6632" r:id="rId27"/>
    <p:sldId id="6638" r:id="rId29"/>
    <p:sldId id="6641" r:id="rId30"/>
    <p:sldId id="6644" r:id="rId31"/>
    <p:sldId id="6647" r:id="rId32"/>
    <p:sldId id="6653" r:id="rId34"/>
    <p:sldId id="6656" r:id="rId35"/>
    <p:sldId id="6659" r:id="rId36"/>
    <p:sldId id="6663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892" r:id="rId1"/>
    <p:sldLayoutId id="2147496893" r:id="rId2"/>
    <p:sldLayoutId id="2147496894" r:id="rId3"/>
    <p:sldLayoutId id="2147496895" r:id="rId4"/>
    <p:sldLayoutId id="2147496896" r:id="rId5"/>
    <p:sldLayoutId id="2147496897" r:id="rId6"/>
    <p:sldLayoutId id="2147496898" r:id="rId7"/>
    <p:sldLayoutId id="2147496899" r:id="rId8"/>
    <p:sldLayoutId id="2147496900" r:id="rId9"/>
    <p:sldLayoutId id="2147496901" r:id="rId10"/>
    <p:sldLayoutId id="214749690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6929" r:id="rId1"/>
    <p:sldLayoutId id="2147496930" r:id="rId2"/>
    <p:sldLayoutId id="2147496931" r:id="rId3"/>
    <p:sldLayoutId id="2147496932" r:id="rId4"/>
    <p:sldLayoutId id="2147496933" r:id="rId5"/>
    <p:sldLayoutId id="2147496934" r:id="rId6"/>
    <p:sldLayoutId id="2147496935" r:id="rId7"/>
    <p:sldLayoutId id="2147496936" r:id="rId8"/>
    <p:sldLayoutId id="2147496937" r:id="rId9"/>
    <p:sldLayoutId id="2147496938" r:id="rId10"/>
    <p:sldLayoutId id="214749693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tags" Target="../tags/tag146.xml"/><Relationship Id="rId14" Type="http://schemas.openxmlformats.org/officeDocument/2006/relationships/tags" Target="../tags/tag147.xml"/><Relationship Id="rId15" Type="http://schemas.openxmlformats.org/officeDocument/2006/relationships/tags" Target="../tags/tag148.xml"/><Relationship Id="rId16" Type="http://schemas.openxmlformats.org/officeDocument/2006/relationships/tags" Target="../tags/tag149.xml"/><Relationship Id="rId17" Type="http://schemas.openxmlformats.org/officeDocument/2006/relationships/tags" Target="../tags/tag150.xml"/><Relationship Id="rId18" Type="http://schemas.openxmlformats.org/officeDocument/2006/relationships/tags" Target="../tags/tag151.xml"/><Relationship Id="rId19" Type="http://schemas.openxmlformats.org/officeDocument/2006/relationships/tags" Target="../tags/tag152.xml"/><Relationship Id="rId20" Type="http://schemas.openxmlformats.org/officeDocument/2006/relationships/tags" Target="../tags/tag153.xml"/><Relationship Id="rId21" Type="http://schemas.openxmlformats.org/officeDocument/2006/relationships/tags" Target="../tags/tag154.xml"/><Relationship Id="rId22" Type="http://schemas.openxmlformats.org/officeDocument/2006/relationships/tags" Target="../tags/tag155.xml"/><Relationship Id="rId23" Type="http://schemas.openxmlformats.org/officeDocument/2006/relationships/tags" Target="../tags/tag156.xml"/><Relationship Id="rId24" Type="http://schemas.openxmlformats.org/officeDocument/2006/relationships/tags" Target="../tags/tag157.xml"/><Relationship Id="rId25" Type="http://schemas.openxmlformats.org/officeDocument/2006/relationships/tags" Target="../tags/tag158.xml"/><Relationship Id="rId26" Type="http://schemas.openxmlformats.org/officeDocument/2006/relationships/tags" Target="../tags/tag159.xml"/><Relationship Id="rId27" Type="http://schemas.openxmlformats.org/officeDocument/2006/relationships/tags" Target="../tags/tag160.xml"/><Relationship Id="rId28" Type="http://schemas.openxmlformats.org/officeDocument/2006/relationships/tags" Target="../tags/tag161.xml"/><Relationship Id="rId29" Type="http://schemas.openxmlformats.org/officeDocument/2006/relationships/tags" Target="../tags/tag162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tags" Target="../tags/tag29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tags" Target="../tags/tag322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有效处理跨文化合作的关键方法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沟通与交流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建立信任与尊重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灵活适应与调整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培训与学习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建立共同价值观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建立共同价值观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了解不同文化背景</a:t>
            </a:r>
            <a:endParaRPr altLang="en-US" lang="zh-CN"/>
          </a:p>
        </p:txBody>
      </p:sp>
      <p:sp>
        <p:nvSpPr>
          <p:cNvPr id="10489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尊重并包容不同文化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学习并理解对方文化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寻找共同点并建立联系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灵活适应并调整合作方式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寻找共同点，建立联系</a:t>
            </a:r>
            <a:endParaRPr altLang="en-US" lang="zh-CN"/>
          </a:p>
        </p:txBody>
      </p:sp>
      <p:sp>
        <p:nvSpPr>
          <p:cNvPr id="104899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建立联系和沟通渠道，促进合作与交流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0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寻找共同点和共同语言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尊重彼此的差异和多样性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1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了解彼此的文化背景和价值观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尊重差异，包容多样性</a:t>
            </a:r>
            <a:endParaRPr altLang="en-US" lang="zh-CN"/>
          </a:p>
        </p:txBody>
      </p:sp>
      <p:sp>
        <p:nvSpPr>
          <p:cNvPr id="104905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尊重不同文化背景：理解和接受不同文化之间的差异，避免偏见和歧视。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包容多样性：鼓励多元文化和多样性的存在，促进不同文化之间的交流和融合。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建立共同价值观：在尊重差异和包容多样性的基础上，寻求共同价值观，促进跨文化合作。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促进文化交流：通过文化交流活动，增进不同文化之间的了解和信任，为跨文化合作创造良好的氛围。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沟通与交流</a:t>
            </a:r>
            <a:endParaRPr altLang="en-US" dirty="0" lang="zh-CN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语言沟通技巧</a:t>
            </a:r>
            <a:endParaRPr altLang="en-US" lang="zh-CN"/>
          </a:p>
        </p:txBody>
      </p:sp>
      <p:sp>
        <p:nvSpPr>
          <p:cNvPr id="104917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9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9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20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0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21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尊重对方文化背景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运用合适的表达方式进行有效沟通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善于倾听和理解对方观点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掌握基本语言知识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非语言沟通方式</a:t>
            </a:r>
            <a:endParaRPr altLang="en-US" lang="zh-CN"/>
          </a:p>
        </p:txBody>
      </p:sp>
      <p:sp>
        <p:nvSpPr>
          <p:cNvPr id="10492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眼神交流：通过眼神传递情感、态度和意图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肢体语言：通过身体动作、面部表情等传达信息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声音语调：通过语音、语调的变化表达情感和态度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文化符号：通过文化符号、标志等传达特定信息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倾听与理解对方观点</a:t>
            </a:r>
            <a:endParaRPr altLang="en-US" lang="zh-CN"/>
          </a:p>
        </p:txBody>
      </p:sp>
      <p:sp>
        <p:nvSpPr>
          <p:cNvPr id="104930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倾听：认真听取对方的意见和想法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理解：尝试站在对方的角度思考问题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沟通：通过有效的沟通方式，促进双方的理解和合作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尊重：尊重对方的观点和文化差异，建立良好的合作关系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建立信任与尊重</a:t>
            </a:r>
            <a:endParaRPr altLang="en-US" dirty="0" lang="zh-CN"/>
          </a:p>
        </p:txBody>
      </p:sp>
      <p:sp>
        <p:nvSpPr>
          <p:cNvPr id="10493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诚信为本，遵守承诺</a:t>
            </a:r>
            <a:endParaRPr altLang="en-US" lang="zh-CN"/>
          </a:p>
        </p:txBody>
      </p:sp>
      <p:sp>
        <p:nvSpPr>
          <p:cNvPr id="10494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尊重他人：尊重文化差异，理解并包容不同观点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建立信任：遵守承诺，言行一致，不欺骗、不隐瞒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沟通透明：保持开放、坦诚的沟通，避免误解和冲突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共同目标：明确共同目标，团结协作，共同实现目标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尊重他人，平等对待</a:t>
            </a:r>
            <a:endParaRPr altLang="en-US" lang="zh-CN"/>
          </a:p>
        </p:txBody>
      </p:sp>
      <p:sp>
        <p:nvSpPr>
          <p:cNvPr id="104946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尊重不同文化背景：理解并尊重不同文化之间的差异，避免偏见和歧视。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平等对待：无论来自何种文化背景，都应该平等对待，不以肤色、种族、宗教等因素区分人。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建立信任：通过真诚的沟通、互相支持和理解，建立信任关系，为跨文化合作打下基础。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8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包容与开放：保持开放的心态，包容不同的观点和文化，促进多元文化的交流与融合。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建立长期合作关系</a:t>
            </a:r>
            <a:endParaRPr altLang="en-US" lang="zh-CN"/>
          </a:p>
        </p:txBody>
      </p:sp>
      <p:sp>
        <p:nvSpPr>
          <p:cNvPr id="1049518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20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522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建立信任：通过真诚、透明和尊重的沟通建立信任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26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28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互相尊重：尊重对方的文化、价值观和信仰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32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34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共同目标：明确共同的目标和利益，确保双方都满意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38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0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持续沟通：保持定期的沟通，及时解决问题和冲突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4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46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互相学习：学习对方的优势和经验，共同成长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67"/>
          <p:cNvSpPr/>
          <p:nvPr>
            <p:custDataLst>
              <p:tags r:id="rId16"/>
            </p:custDataLst>
          </p:nvPr>
        </p:nvSpPr>
        <p:spPr>
          <a:xfrm>
            <a:off x="6638935" y="4588784"/>
            <a:ext cx="4714719" cy="1190244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0" name="矩形 68"/>
          <p:cNvSpPr/>
          <p:nvPr>
            <p:custDataLst>
              <p:tags r:id="rId17"/>
            </p:custDataLst>
          </p:nvPr>
        </p:nvSpPr>
        <p:spPr>
          <a:xfrm>
            <a:off x="6289686" y="4588784"/>
            <a:ext cx="170321" cy="1190244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552" name="文本框 69"/>
          <p:cNvSpPr txBox="1"/>
          <p:nvPr>
            <p:custDataLst>
              <p:tags r:id="rId18"/>
            </p:custDataLst>
          </p:nvPr>
        </p:nvSpPr>
        <p:spPr>
          <a:xfrm>
            <a:off x="6819094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建立反馈机制：及时反馈合作过程中的问题和建议，不断改进和优化合作方式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灵活适应与调整</a:t>
            </a:r>
            <a:endParaRPr altLang="en-US" dirty="0" lang="zh-CN"/>
          </a:p>
        </p:txBody>
      </p:sp>
      <p:sp>
        <p:nvSpPr>
          <p:cNvPr id="10495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适应不同文化环境</a:t>
            </a:r>
            <a:endParaRPr altLang="en-US" lang="zh-CN"/>
          </a:p>
        </p:txBody>
      </p:sp>
      <p:sp>
        <p:nvSpPr>
          <p:cNvPr id="10496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尊重并理解文化差异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灵活调整沟通方式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适应并融入当地文化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寻求共同点，促进合作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调整合作方式与策略</a:t>
            </a:r>
            <a:endParaRPr altLang="en-US" lang="zh-CN"/>
          </a:p>
        </p:txBody>
      </p:sp>
      <p:sp>
        <p:nvSpPr>
          <p:cNvPr id="10497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建立共同的目标和价值观，促进合作顺利进行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不断学习和提高跨文化合作能力，以应对各种挑战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了解并尊重不同文化背景下的沟通方式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灵活调整合作策略，以适应不同文化环境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寻求共同解决办法</a:t>
            </a:r>
            <a:endParaRPr altLang="en-US" lang="zh-CN"/>
          </a:p>
        </p:txBody>
      </p:sp>
      <p:sp>
        <p:nvSpPr>
          <p:cNvPr id="104976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尊重差异：尊重不同文化背景下的价值观和思维方式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7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沟通协调：建立有效的沟通渠道，促进信息交流和理解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灵活适应：根据不同文化背景调整合作方式，以适应对方的需求和期望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8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共同成长：通过合作实现共同成长和进步，达到双赢的结果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培训与学习</a:t>
            </a:r>
            <a:endParaRPr altLang="en-US" dirty="0" lang="zh-CN"/>
          </a:p>
        </p:txBody>
      </p:sp>
      <p:sp>
        <p:nvSpPr>
          <p:cNvPr id="10498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提高跨文化意识</a:t>
            </a:r>
            <a:endParaRPr altLang="en-US" lang="zh-CN"/>
          </a:p>
        </p:txBody>
      </p:sp>
      <p:sp>
        <p:nvSpPr>
          <p:cNvPr id="104989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文化交流：促进不同文化之间的交流和互动，增进彼此的了解和信任，提高跨文化合作的效果。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培训与学习：通过培训和学习，提高员工对不同文化的认识和理解，增强跨文化意识。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文化敏感性：培养员工对不同文化的敏感性和尊重意识，避免文化冲突和误解，促进跨文化合作的顺利进行。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跨文化沟通技巧：提高员工跨文化沟通的技巧和能力，包括语言沟通、非语言沟通、倾听和表达等，促进有效沟通和合作。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学习对方文化知识</a:t>
            </a:r>
            <a:endParaRPr altLang="en-US" lang="zh-CN"/>
          </a:p>
        </p:txBody>
      </p:sp>
      <p:sp>
        <p:nvSpPr>
          <p:cNvPr id="104994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学习对方在跨文化合作中的成功经验和案例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5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了解对方工作方式和思维方式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学习对方语言、礼仪和沟通技巧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了解对方文化背景、价值观和行为规范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培养跨文化沟通能力</a:t>
            </a:r>
            <a:endParaRPr altLang="en-US" lang="zh-CN"/>
          </a:p>
        </p:txBody>
      </p:sp>
      <p:sp>
        <p:nvSpPr>
          <p:cNvPr id="10500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语言培训：提高语言能力和跨文化交流技巧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文化意识培训：增强对不同文化的理解和尊重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沟通技巧培训：学习有效的沟通方式和冲突解决策略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实践经验：通过实际项目或活动，锻炼跨文化沟通能力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持续改进与创新</a:t>
            </a:r>
            <a:endParaRPr altLang="en-US" dirty="0" lang="zh-CN"/>
          </a:p>
        </p:txBody>
      </p:sp>
      <p:sp>
        <p:nvSpPr>
          <p:cNvPr id="10500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定期评估合作效果</a:t>
            </a:r>
            <a:endParaRPr altLang="en-US" lang="zh-CN"/>
          </a:p>
        </p:txBody>
      </p:sp>
      <p:sp>
        <p:nvSpPr>
          <p:cNvPr id="10501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定期评估合作效果的重要性：通过定期评估，可以及时发现合作中存在的问题，并采取相应的措施加以改进。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评估方法：可以采用问卷调查、面对面沟通、数据分析等多种方式进行评估，确保评估结果的客观性和准确性。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评估内容：包括合作项目的进展情况、团队成员的沟通与协作、项目目标的达成情况等。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评估结果的应用：根据评估结果，及时调整合作策略和方法，确保跨文化合作能够持续改进和创新。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寻求改进空间与机会</a:t>
            </a:r>
            <a:endParaRPr altLang="en-US" lang="zh-CN"/>
          </a:p>
        </p:txBody>
      </p:sp>
      <p:sp>
        <p:nvSpPr>
          <p:cNvPr id="10501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鼓励团队成员提出建设性意见和建议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识别并解决跨文化合作中的问题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不断寻求改进和创新的机会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持续评估和调整合作策略和方法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创新合作模式与方法</a:t>
            </a:r>
            <a:endParaRPr altLang="en-US" lang="zh-CN"/>
          </a:p>
        </p:txBody>
      </p:sp>
      <p:sp>
        <p:nvSpPr>
          <p:cNvPr id="105023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建立跨文化沟通机制：促进不同文化背景下的有效沟通，消除误解和障碍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创新合作方式：采用灵活多样的合作方式，如联合研发、技术转让等，以适应不同文化背景下的需求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培养跨文化团队：组建具备跨文化背景和技能的团队，提高团队成员的跨文化适应能力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持续改进与创新：不断寻求改进和创新的机会，以适应不断变化的市场需求和竞争环境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74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27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7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8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4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22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2023-12-20T02:39:56Z</dcterms:created>
  <dcterms:modified xsi:type="dcterms:W3CDTF">2023-12-20T02:39:56Z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707350fdcab44ab8b72187dd82b22a08_21</vt:lpwstr>
  </property>
</Properties>
</file>