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484" r:id="rId3"/>
    <p:sldId id="487" r:id="rId4"/>
    <p:sldId id="490" r:id="rId5"/>
    <p:sldId id="493" r:id="rId6"/>
    <p:sldId id="496" r:id="rId7"/>
    <p:sldId id="499" r:id="rId8"/>
    <p:sldId id="502" r:id="rId9"/>
    <p:sldId id="505" r:id="rId10"/>
    <p:sldId id="508" r:id="rId11"/>
    <p:sldId id="511" r:id="rId12"/>
    <p:sldId id="514" r:id="rId13"/>
    <p:sldId id="517" r:id="rId14"/>
    <p:sldId id="520" r:id="rId15"/>
    <p:sldId id="523" r:id="rId16"/>
  </p:sldIdLst>
  <p:sldSz cx="12192000" cy="6858000"/>
  <p:notesSz cx="6858000" cy="9144000"/>
  <p:custDataLst>
    <p:tags r:id="rId17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FF99"/>
    <a:srgbClr val="99FF66"/>
    <a:srgbClr val="FF0000"/>
    <a:srgbClr val="FF3399"/>
    <a:srgbClr val="FFCC99"/>
    <a:srgbClr val="FF0066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>
        <p:scale>
          <a:sx n="50" d="100"/>
          <a:sy n="50" d="100"/>
        </p:scale>
        <p:origin x="-2208" y="-1194"/>
      </p:cViewPr>
      <p:guideLst>
        <p:guide orient="horz" pos="2205"/>
        <p:guide pos="3892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4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notesMaster" Target="notesMasters/notesMaster1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w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 b="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3388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 b="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436" name="Rectangle 4"/>
          <p:cNvSpPr>
            <a:spLocks noGrp="1" noRot="1"/>
          </p:cNvSpPr>
          <p:nvPr>
            <p:ph type="sldImg" idx="6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10245" name="Rectangle 5"/>
          <p:cNvSpPr>
            <a:spLocks noGrp="1" noRot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0213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 b="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8685213"/>
            <a:ext cx="2973388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algn="r" eaLnBrk="1" fontAlgn="base" hangingPunct="1">
              <a:buNone/>
            </a:pPr>
            <a:fld id="{9A0DB2DC-4C9A-4742-B13C-FB6460FD3503}" type="slidenum">
              <a:rPr lang="zh-CN" altLang="en-US" sz="1200" b="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lang="zh-CN" altLang="en-US" sz="1200" b="0" strike="noStrike" noProof="1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0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12291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8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14339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4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18435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82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20483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530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22531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78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24579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26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26627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674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28675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22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30723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770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32771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4818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34819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6866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36867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914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38915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日期占位符 1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黑体" panose="02010609060101010101" pitchFamily="49" charset="-122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C297635-D1AB-4D75-9E16-0518D174DD43}" type="datetimeFigureOut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/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4" name="页脚占位符 2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黑体" panose="02010609060101010101" pitchFamily="49" charset="-122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5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/>
          <a:p>
            <a:pPr algn="r" fontAlgn="base">
              <a:buNone/>
            </a:pPr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等线" panose="02010600030101010101" pitchFamily="2" charset="-122"/>
                <a:cs typeface="+mn-cs"/>
              </a:rPr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Only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>
                    <a:tint val="75000"/>
                  </a:schemeClr>
                </a:solidFill>
                <a:ea typeface="黑体" panose="02010609060101010101" pitchFamily="49" charset="-122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>
                    <a:tint val="75000"/>
                  </a:schemeClr>
                </a:solidFill>
                <a:ea typeface="黑体" panose="02010609060101010101" pitchFamily="49" charset="-122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/>
          <a:p>
            <a:pPr algn="r" fontAlgn="base">
              <a:buNone/>
            </a:pPr>
            <a:fld id="{9A0DB2DC-4C9A-4742-B13C-FB6460FD3503}" type="slidenum">
              <a:rPr lang="zh-CN" altLang="zh-CN" strike="noStrike" noProof="1">
                <a:latin typeface="Arial" panose="020b0604020202020204" pitchFamily="34" charset="0"/>
                <a:ea typeface="等线" panose="02010600030101010101" pitchFamily="2" charset="-122"/>
                <a:cs typeface="+mn-cs"/>
              </a:rPr>
              <a:t/>
            </a:fld>
            <a:endParaRPr lang="zh-CN" altLang="zh-CN" strike="noStrike" noProof="1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lIns="91438" tIns="45719" rIns="91438" bIns="45719" anchor="ctr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lIns="91438" tIns="45719" rIns="91438" bIns="45719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-227330"/>
            <a:r>
              <a:rPr lang="zh-CN" altLang="en-US"/>
              <a:t>二级</a:t>
            </a:r>
          </a:p>
          <a:p>
            <a:pPr lvl="2" indent="-227330"/>
            <a:r>
              <a:rPr lang="zh-CN" altLang="en-US"/>
              <a:t>三级</a:t>
            </a:r>
          </a:p>
          <a:p>
            <a:pPr lvl="3" indent="-227330"/>
            <a:r>
              <a:rPr lang="zh-CN" altLang="en-US"/>
              <a:t>四级</a:t>
            </a:r>
          </a:p>
          <a:p>
            <a:pPr lvl="4" indent="-227330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l" defTabSz="914400" eaLnBrk="1" fontAlgn="auto" hangingPunct="1">
              <a:spcBef>
                <a:spcPct val="0"/>
              </a:spcBef>
              <a:spcAft>
                <a:spcPct val="0"/>
              </a:spcAft>
              <a:defRPr sz="1200" b="0" smtClean="0">
                <a:solidFill>
                  <a:prstClr val="black">
                    <a:tint val="75000"/>
                  </a:prstClr>
                </a:solidFill>
                <a:ea typeface="等线" panose="02010600030101010101" pitchFamily="2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7DC38B7-A93E-449B-8338-05BC34EAFDF9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+mn-cs"/>
              </a:rPr>
              <a:t/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ctr" defTabSz="914400" eaLnBrk="1" fontAlgn="auto" hangingPunct="1">
              <a:spcBef>
                <a:spcPct val="0"/>
              </a:spcBef>
              <a:spcAft>
                <a:spcPct val="0"/>
              </a:spcAft>
              <a:defRPr sz="1200" b="0">
                <a:solidFill>
                  <a:prstClr val="black">
                    <a:tint val="75000"/>
                  </a:prstClr>
                </a:solidFill>
                <a:ea typeface="等线" panose="02010600030101010101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r">
              <a:defRPr sz="1200" b="0">
                <a:solidFill>
                  <a:srgbClr val="898989"/>
                </a:solidFill>
                <a:ea typeface="等线" panose="02010600030101010101" pitchFamily="2" charset="-122"/>
              </a:defRPr>
            </a:lvl1pPr>
          </a:lstStyle>
          <a:p>
            <a:pPr lvl="0" defTabSz="913130" eaLnBrk="1" fontAlgn="base" hangingPunct="1">
              <a:buNone/>
            </a:pPr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等线" panose="02010600030101010101" pitchFamily="2" charset="-122"/>
                <a:cs typeface="+mn-cs"/>
              </a:rPr>
              <a:t/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  <p:grpSp>
        <p:nvGrpSpPr>
          <p:cNvPr id="1031" name="组合 6"/>
          <p:cNvGrpSpPr/>
          <p:nvPr userDrawn="1"/>
        </p:nvGrpSpPr>
        <p:grpSpPr>
          <a:xfrm>
            <a:off x="4763" y="-20637"/>
            <a:ext cx="12185650" cy="6878637"/>
            <a:chOff x="2332" y="-20166"/>
            <a:chExt cx="12190573" cy="6878166"/>
          </a:xfrm>
        </p:grpSpPr>
        <p:sp>
          <p:nvSpPr>
            <p:cNvPr id="8" name="矩形 7"/>
            <p:cNvSpPr/>
            <p:nvPr/>
          </p:nvSpPr>
          <p:spPr>
            <a:xfrm>
              <a:off x="2332" y="-20166"/>
              <a:ext cx="6093698" cy="6878166"/>
            </a:xfrm>
            <a:prstGeom prst="rect">
              <a:avLst/>
            </a:prstGeom>
            <a:solidFill>
              <a:srgbClr val="EE42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099206" y="-20166"/>
              <a:ext cx="6093699" cy="6878166"/>
            </a:xfrm>
            <a:prstGeom prst="rect">
              <a:avLst/>
            </a:prstGeom>
            <a:solidFill>
              <a:srgbClr val="1640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19854" y="71904"/>
              <a:ext cx="11952352" cy="66908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1035" name="图片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2238" y="276225"/>
            <a:ext cx="790575" cy="352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6" name="图片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47475" y="6249988"/>
            <a:ext cx="447675" cy="3937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 userDrawn="1"/>
        </p:nvSpPr>
        <p:spPr>
          <a:xfrm>
            <a:off x="121920" y="71755"/>
            <a:ext cx="11950700" cy="668210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/>
  <p:timing/>
  <p:txStyles>
    <p:titleStyle>
      <a:lvl1pPr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4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6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8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227330" indent="-227330" algn="l" defTabSz="91313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530" indent="-227330" algn="l" defTabSz="91313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730" indent="-227330" algn="l" defTabSz="91313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930" indent="-227330" algn="l" defTabSz="91313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130" indent="-227330" algn="l" defTabSz="91313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.png" /><Relationship Id="rId4" Type="http://schemas.openxmlformats.org/officeDocument/2006/relationships/tags" Target="../tags/tag1.xml" /><Relationship Id="rId5" Type="http://schemas.openxmlformats.org/officeDocument/2006/relationships/tags" Target="../tags/tag2.xml" /><Relationship Id="rId6" Type="http://schemas.openxmlformats.org/officeDocument/2006/relationships/tags" Target="../tags/tag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4.jpeg" /><Relationship Id="rId4" Type="http://schemas.openxmlformats.org/officeDocument/2006/relationships/hyperlink" Target="&#23433;&#22521;&#21147;&#30340;&#22823;&#23567;.mp4" TargetMode="External" /><Relationship Id="rId5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4.xml" /><Relationship Id="rId3" Type="http://schemas.openxmlformats.org/officeDocument/2006/relationships/oleObject" Target="../embeddings/oleObject1.bin" TargetMode="Internal" /><Relationship Id="rId4" Type="http://schemas.openxmlformats.org/officeDocument/2006/relationships/image" Target="../media/image5.wmf" /><Relationship Id="rId5" Type="http://schemas.openxmlformats.org/officeDocument/2006/relationships/image" Target="../media/image6.jpeg" /><Relationship Id="rId6" Type="http://schemas.openxmlformats.org/officeDocument/2006/relationships/image" Target="../media/image3.png" /><Relationship Id="rId7" Type="http://schemas.openxmlformats.org/officeDocument/2006/relationships/vmlDrawing" Target="../drawings/vmlDrawing1.v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7.png" /><Relationship Id="rId4" Type="http://schemas.openxmlformats.org/officeDocument/2006/relationships/image" Target="../media/image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8.png" /><Relationship Id="rId4" Type="http://schemas.openxmlformats.org/officeDocument/2006/relationships/image" Target="../media/image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3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3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文本框 9"/>
          <p:cNvSpPr txBox="1"/>
          <p:nvPr/>
        </p:nvSpPr>
        <p:spPr>
          <a:xfrm>
            <a:off x="-512233" y="2266951"/>
            <a:ext cx="512233" cy="1354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kern="1200" cap="none" spc="0" normalizeH="0" baseline="0" noProof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126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482851"/>
            <a:ext cx="512233" cy="14139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PA_文本框 12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-143933" y="42333"/>
            <a:ext cx="6959600" cy="529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2" panose="05020102010507070707" pitchFamily="18" charset="2"/>
              <a:buNone/>
              <a:defRPr/>
            </a:pPr>
            <a:r>
              <a:rPr kumimoji="0" lang="zh-CN" altLang="en-US" sz="2667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九年义务教育</a:t>
            </a:r>
            <a:r>
              <a:rPr kumimoji="0" lang="en-US" altLang="zh-CN" sz="2667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《</a:t>
            </a:r>
            <a:r>
              <a:rPr kumimoji="0" lang="zh-CN" altLang="en-US" sz="2667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状元成才路</a:t>
            </a:r>
            <a:r>
              <a:rPr kumimoji="0" lang="en-US" altLang="zh-CN" sz="2667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》</a:t>
            </a:r>
            <a:r>
              <a:rPr kumimoji="0" lang="zh-CN" altLang="en-US" sz="2667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教学配套课件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1271" name="PA_文本框 3"/>
          <p:cNvSpPr txBox="1"/>
          <p:nvPr>
            <p:custDataLst>
              <p:tags r:id="rId5"/>
            </p:custDataLst>
          </p:nvPr>
        </p:nvSpPr>
        <p:spPr>
          <a:xfrm>
            <a:off x="46567" y="2294467"/>
            <a:ext cx="12192000" cy="1765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zh-CN" altLang="en-US" sz="6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专题五 电与磁</a:t>
            </a:r>
            <a:endParaRPr lang="en-US" altLang="zh-CN" sz="64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zh-CN" altLang="en-US" sz="4267" b="1" u="sng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4267" b="1" u="sng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4267" b="1" u="sng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课时 电动机和发电机</a:t>
            </a:r>
          </a:p>
        </p:txBody>
      </p:sp>
      <p:sp>
        <p:nvSpPr>
          <p:cNvPr id="11272" name="PA_文本框 4"/>
          <p:cNvSpPr txBox="1"/>
          <p:nvPr>
            <p:custDataLst>
              <p:tags r:id="rId6"/>
            </p:custDataLst>
          </p:nvPr>
        </p:nvSpPr>
        <p:spPr>
          <a:xfrm>
            <a:off x="215900" y="4563533"/>
            <a:ext cx="12192000" cy="533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en-US" altLang="zh-CN" sz="2667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R·</a:t>
            </a:r>
            <a:r>
              <a:rPr lang="zh-CN" altLang="en-US" sz="2667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九年级下册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9586" name="Text Box 34"/>
          <p:cNvSpPr txBox="1"/>
          <p:nvPr/>
        </p:nvSpPr>
        <p:spPr>
          <a:xfrm>
            <a:off x="431800" y="2161117"/>
            <a:ext cx="7361767" cy="347768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5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en-US" altLang="zh-CN" sz="3200" b="1">
                <a:solidFill>
                  <a:srgbClr val="FFFF00"/>
                </a:solidFill>
                <a:latin typeface="Times New Roman" panose="02020603050405020304" pitchFamily="18" charset="0"/>
              </a:rPr>
              <a:t>1.</a:t>
            </a:r>
            <a:r>
              <a:rPr lang="zh-CN" altLang="en-US" sz="3200" b="1">
                <a:solidFill>
                  <a:srgbClr val="FFFF00"/>
                </a:solidFill>
                <a:latin typeface="Times New Roman" panose="02020603050405020304" pitchFamily="18" charset="0"/>
              </a:rPr>
              <a:t>磁场对通电导线的作用：</a:t>
            </a:r>
          </a:p>
          <a:p>
            <a:pPr marL="0" lvl="0" indent="0" eaLnBrk="1" hangingPunct="1">
              <a:lnSpc>
                <a:spcPct val="15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chemeClr val="bg1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）通电导体在磁场中受力的作用。</a:t>
            </a:r>
          </a:p>
          <a:p>
            <a:pPr marL="0" lvl="0" indent="0" eaLnBrk="1" hangingPunct="1">
              <a:lnSpc>
                <a:spcPct val="15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chemeClr val="bg1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）通电导体在磁场中受力方向与电流方向和磁场方向有关。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-512233" y="2266951"/>
            <a:ext cx="512233" cy="1354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kern="1200" cap="none" spc="0" normalizeH="0" baseline="0" noProof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3318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482851"/>
            <a:ext cx="512233" cy="14139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文本框 12"/>
          <p:cNvSpPr txBox="1"/>
          <p:nvPr/>
        </p:nvSpPr>
        <p:spPr>
          <a:xfrm>
            <a:off x="431800" y="1312333"/>
            <a:ext cx="5856817" cy="660400"/>
          </a:xfrm>
          <a:prstGeom prst="homePlate">
            <a:avLst/>
          </a:prstGeom>
          <a:gradFill>
            <a:gsLst>
              <a:gs pos="5000">
                <a:srgbClr val="15EEFF"/>
              </a:gs>
              <a:gs pos="83000">
                <a:srgbClr val="0036BB"/>
              </a:gs>
            </a:gsLst>
            <a:lin ang="16200000" scaled="1"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67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字魂5号-无外润黑体" panose="00000500000000000000" pitchFamily="2" charset="-122"/>
              <a:ea typeface="字魂5号-无外润黑体" panose="00000500000000000000" pitchFamily="2" charset="-122"/>
              <a:cs typeface="+mn-cs"/>
            </a:endParaRPr>
          </a:p>
        </p:txBody>
      </p:sp>
      <p:sp>
        <p:nvSpPr>
          <p:cNvPr id="14" name="Text Box 29"/>
          <p:cNvSpPr txBox="1">
            <a:spLocks noChangeArrowheads="1"/>
          </p:cNvSpPr>
          <p:nvPr/>
        </p:nvSpPr>
        <p:spPr bwMode="auto">
          <a:xfrm>
            <a:off x="143339" y="200655"/>
            <a:ext cx="5088465" cy="943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 2" panose="05020102010507070707" pitchFamily="18" charset="2"/>
              <a:buNone/>
              <a:defRPr/>
            </a:pPr>
            <a:r>
              <a:rPr kumimoji="0" lang="zh-CN" altLang="en-US" sz="5333" b="1" i="0" u="none" strike="noStrike" kern="1200" cap="none" spc="0" normalizeH="0" baseline="0" noProof="0">
                <a:ln>
                  <a:noFill/>
                </a:ln>
                <a:solidFill>
                  <a:srgbClr val="0882EA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专题五  电与磁</a:t>
            </a:r>
            <a:endParaRPr kumimoji="0" lang="zh-CN" altLang="en-US" sz="5333" b="1" i="0" u="none" strike="noStrike" kern="1200" cap="none" spc="0" normalizeH="0" baseline="0" noProof="0">
              <a:ln>
                <a:noFill/>
              </a:ln>
              <a:solidFill>
                <a:srgbClr val="0882EA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321" name="Text Box 32"/>
          <p:cNvSpPr txBox="1"/>
          <p:nvPr/>
        </p:nvSpPr>
        <p:spPr>
          <a:xfrm>
            <a:off x="592667" y="1293284"/>
            <a:ext cx="1822451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考点</a:t>
            </a:r>
            <a:r>
              <a:rPr lang="en-US" altLang="zh-CN" sz="3733" b="1">
                <a:solidFill>
                  <a:schemeClr val="bg1"/>
                </a:solidFill>
                <a:latin typeface="宋体" panose="02010600030101010101" pitchFamily="2" charset="-122"/>
              </a:rPr>
              <a:t>1</a:t>
            </a:r>
          </a:p>
        </p:txBody>
      </p:sp>
      <p:sp>
        <p:nvSpPr>
          <p:cNvPr id="10250" name="Text Box 33"/>
          <p:cNvSpPr txBox="1"/>
          <p:nvPr/>
        </p:nvSpPr>
        <p:spPr>
          <a:xfrm>
            <a:off x="1919817" y="1293284"/>
            <a:ext cx="4656667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电动机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9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9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95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9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586" grpId="0"/>
      <p:bldP spid="10250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9" descr="1拷贝">
            <a:hlinkClick r:id="rId4" action="ppaction://hlinkfil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0" y="1001184"/>
            <a:ext cx="4671483" cy="508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文本框 11"/>
          <p:cNvSpPr txBox="1"/>
          <p:nvPr/>
        </p:nvSpPr>
        <p:spPr>
          <a:xfrm>
            <a:off x="-512233" y="2266951"/>
            <a:ext cx="512233" cy="1354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kern="1200" cap="none" spc="0" normalizeH="0" baseline="0" noProof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5366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2000" y="2482851"/>
            <a:ext cx="512233" cy="14139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Text Box 29"/>
          <p:cNvSpPr txBox="1">
            <a:spLocks noChangeArrowheads="1"/>
          </p:cNvSpPr>
          <p:nvPr/>
        </p:nvSpPr>
        <p:spPr bwMode="auto">
          <a:xfrm>
            <a:off x="143339" y="15003"/>
            <a:ext cx="5088465" cy="943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 2" panose="05020102010507070707" pitchFamily="18" charset="2"/>
              <a:buNone/>
              <a:defRPr/>
            </a:pPr>
            <a:r>
              <a:rPr kumimoji="0" lang="zh-CN" altLang="en-US" sz="5333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专题五  电与磁</a:t>
            </a:r>
            <a:endParaRPr kumimoji="0" lang="zh-CN" altLang="en-US" sz="5333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31800" y="1312333"/>
            <a:ext cx="3718984" cy="660400"/>
          </a:xfrm>
          <a:prstGeom prst="homePlate">
            <a:avLst/>
          </a:prstGeom>
          <a:gradFill>
            <a:gsLst>
              <a:gs pos="5000">
                <a:srgbClr val="15EEFF"/>
              </a:gs>
              <a:gs pos="83000">
                <a:srgbClr val="0036BB"/>
              </a:gs>
            </a:gsLst>
            <a:lin ang="16200000" scaled="1"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67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字魂5号-无外润黑体" panose="00000500000000000000" pitchFamily="2" charset="-122"/>
              <a:ea typeface="字魂5号-无外润黑体" panose="00000500000000000000" pitchFamily="2" charset="-122"/>
              <a:cs typeface="+mn-cs"/>
            </a:endParaRPr>
          </a:p>
        </p:txBody>
      </p:sp>
      <p:sp>
        <p:nvSpPr>
          <p:cNvPr id="15369" name="Text Box 32"/>
          <p:cNvSpPr txBox="1"/>
          <p:nvPr/>
        </p:nvSpPr>
        <p:spPr>
          <a:xfrm>
            <a:off x="592667" y="1293284"/>
            <a:ext cx="1822451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考点</a:t>
            </a:r>
            <a:r>
              <a:rPr lang="en-US" altLang="zh-CN" sz="3733" b="1">
                <a:solidFill>
                  <a:schemeClr val="bg1"/>
                </a:solidFill>
                <a:latin typeface="宋体" panose="02010600030101010101" pitchFamily="2" charset="-122"/>
              </a:rPr>
              <a:t>1</a:t>
            </a:r>
          </a:p>
        </p:txBody>
      </p:sp>
      <p:sp>
        <p:nvSpPr>
          <p:cNvPr id="15370" name="Text Box 33"/>
          <p:cNvSpPr txBox="1"/>
          <p:nvPr/>
        </p:nvSpPr>
        <p:spPr>
          <a:xfrm>
            <a:off x="1919817" y="1293284"/>
            <a:ext cx="2188633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电动机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1634" name="Text Box 34"/>
          <p:cNvSpPr txBox="1"/>
          <p:nvPr/>
        </p:nvSpPr>
        <p:spPr>
          <a:xfrm>
            <a:off x="361951" y="2355851"/>
            <a:ext cx="3862916" cy="173778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5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en-US" altLang="zh-CN" sz="3733" b="1">
                <a:solidFill>
                  <a:srgbClr val="0000FF"/>
                </a:solidFill>
                <a:latin typeface="Times New Roman" panose="02020603050405020304" pitchFamily="18" charset="0"/>
              </a:rPr>
              <a:t>2.</a:t>
            </a:r>
            <a:r>
              <a:rPr lang="zh-CN" altLang="en-US" sz="3733" b="1">
                <a:solidFill>
                  <a:srgbClr val="0000FF"/>
                </a:solidFill>
                <a:latin typeface="Times New Roman" panose="02020603050405020304" pitchFamily="18" charset="0"/>
              </a:rPr>
              <a:t>通电线圈在磁场中受力转动。 </a:t>
            </a:r>
            <a:endParaRPr lang="zh-CN" altLang="en-US" sz="3733" b="1">
              <a:latin typeface="Times New Roman" panose="02020603050405020304" pitchFamily="18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4214285" y="1727200"/>
            <a:ext cx="1949449" cy="2942167"/>
            <a:chOff x="776" y="291"/>
            <a:chExt cx="1436" cy="1984"/>
          </a:xfrm>
        </p:grpSpPr>
        <p:sp>
          <p:nvSpPr>
            <p:cNvPr id="17459" name="未知"/>
            <p:cNvSpPr/>
            <p:nvPr/>
          </p:nvSpPr>
          <p:spPr>
            <a:xfrm>
              <a:off x="776" y="291"/>
              <a:ext cx="1436" cy="1984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pathLst>
                <a:path w="10000" h="13852">
                  <a:moveTo>
                    <a:pt x="0" y="0"/>
                  </a:moveTo>
                  <a:lnTo>
                    <a:pt x="10000" y="0"/>
                  </a:lnTo>
                  <a:lnTo>
                    <a:pt x="9761" y="144"/>
                  </a:lnTo>
                  <a:lnTo>
                    <a:pt x="9527" y="296"/>
                  </a:lnTo>
                  <a:lnTo>
                    <a:pt x="9299" y="456"/>
                  </a:lnTo>
                  <a:lnTo>
                    <a:pt x="9076" y="624"/>
                  </a:lnTo>
                  <a:lnTo>
                    <a:pt x="8859" y="800"/>
                  </a:lnTo>
                  <a:lnTo>
                    <a:pt x="8648" y="983"/>
                  </a:lnTo>
                  <a:lnTo>
                    <a:pt x="8444" y="1174"/>
                  </a:lnTo>
                  <a:lnTo>
                    <a:pt x="8247" y="1371"/>
                  </a:lnTo>
                  <a:lnTo>
                    <a:pt x="8057" y="1575"/>
                  </a:lnTo>
                  <a:lnTo>
                    <a:pt x="7874" y="1786"/>
                  </a:lnTo>
                  <a:lnTo>
                    <a:pt x="7698" y="2003"/>
                  </a:lnTo>
                  <a:lnTo>
                    <a:pt x="7530" y="2226"/>
                  </a:lnTo>
                  <a:lnTo>
                    <a:pt x="7370" y="2454"/>
                  </a:lnTo>
                  <a:lnTo>
                    <a:pt x="7218" y="2689"/>
                  </a:lnTo>
                  <a:lnTo>
                    <a:pt x="7075" y="2928"/>
                  </a:lnTo>
                  <a:lnTo>
                    <a:pt x="6939" y="3172"/>
                  </a:lnTo>
                  <a:lnTo>
                    <a:pt x="6813" y="3421"/>
                  </a:lnTo>
                  <a:lnTo>
                    <a:pt x="6695" y="3674"/>
                  </a:lnTo>
                  <a:lnTo>
                    <a:pt x="6586" y="3931"/>
                  </a:lnTo>
                  <a:lnTo>
                    <a:pt x="6486" y="4191"/>
                  </a:lnTo>
                  <a:lnTo>
                    <a:pt x="6395" y="4455"/>
                  </a:lnTo>
                  <a:lnTo>
                    <a:pt x="6314" y="4722"/>
                  </a:lnTo>
                  <a:lnTo>
                    <a:pt x="6241" y="4992"/>
                  </a:lnTo>
                  <a:lnTo>
                    <a:pt x="6179" y="5264"/>
                  </a:lnTo>
                  <a:lnTo>
                    <a:pt x="6125" y="5538"/>
                  </a:lnTo>
                  <a:lnTo>
                    <a:pt x="6082" y="5813"/>
                  </a:lnTo>
                  <a:lnTo>
                    <a:pt x="6048" y="6090"/>
                  </a:lnTo>
                  <a:lnTo>
                    <a:pt x="6023" y="6368"/>
                  </a:lnTo>
                  <a:lnTo>
                    <a:pt x="6009" y="6647"/>
                  </a:lnTo>
                  <a:lnTo>
                    <a:pt x="6004" y="6926"/>
                  </a:lnTo>
                  <a:lnTo>
                    <a:pt x="6009" y="7205"/>
                  </a:lnTo>
                  <a:lnTo>
                    <a:pt x="6023" y="7484"/>
                  </a:lnTo>
                  <a:lnTo>
                    <a:pt x="6048" y="7762"/>
                  </a:lnTo>
                  <a:lnTo>
                    <a:pt x="6082" y="8039"/>
                  </a:lnTo>
                  <a:lnTo>
                    <a:pt x="6125" y="8314"/>
                  </a:lnTo>
                  <a:lnTo>
                    <a:pt x="6179" y="8588"/>
                  </a:lnTo>
                  <a:lnTo>
                    <a:pt x="6241" y="8860"/>
                  </a:lnTo>
                  <a:lnTo>
                    <a:pt x="6314" y="9130"/>
                  </a:lnTo>
                  <a:lnTo>
                    <a:pt x="6395" y="9397"/>
                  </a:lnTo>
                  <a:lnTo>
                    <a:pt x="6486" y="9661"/>
                  </a:lnTo>
                  <a:lnTo>
                    <a:pt x="6586" y="9921"/>
                  </a:lnTo>
                  <a:lnTo>
                    <a:pt x="6695" y="10178"/>
                  </a:lnTo>
                  <a:lnTo>
                    <a:pt x="6813" y="10431"/>
                  </a:lnTo>
                  <a:lnTo>
                    <a:pt x="6939" y="10680"/>
                  </a:lnTo>
                  <a:lnTo>
                    <a:pt x="7075" y="10924"/>
                  </a:lnTo>
                  <a:lnTo>
                    <a:pt x="7218" y="11163"/>
                  </a:lnTo>
                  <a:lnTo>
                    <a:pt x="7370" y="11398"/>
                  </a:lnTo>
                  <a:lnTo>
                    <a:pt x="7530" y="11626"/>
                  </a:lnTo>
                  <a:lnTo>
                    <a:pt x="7698" y="11849"/>
                  </a:lnTo>
                  <a:lnTo>
                    <a:pt x="7874" y="12066"/>
                  </a:lnTo>
                  <a:lnTo>
                    <a:pt x="8057" y="12277"/>
                  </a:lnTo>
                  <a:lnTo>
                    <a:pt x="8247" y="12481"/>
                  </a:lnTo>
                  <a:lnTo>
                    <a:pt x="8444" y="12678"/>
                  </a:lnTo>
                  <a:lnTo>
                    <a:pt x="8648" y="12869"/>
                  </a:lnTo>
                  <a:lnTo>
                    <a:pt x="8859" y="13052"/>
                  </a:lnTo>
                  <a:lnTo>
                    <a:pt x="9076" y="13228"/>
                  </a:lnTo>
                  <a:lnTo>
                    <a:pt x="9299" y="13396"/>
                  </a:lnTo>
                  <a:lnTo>
                    <a:pt x="9527" y="13556"/>
                  </a:lnTo>
                  <a:lnTo>
                    <a:pt x="9761" y="13708"/>
                  </a:lnTo>
                  <a:lnTo>
                    <a:pt x="10000" y="13852"/>
                  </a:lnTo>
                  <a:lnTo>
                    <a:pt x="0" y="13852"/>
                  </a:lnTo>
                </a:path>
              </a:pathLst>
            </a:custGeom>
            <a:solidFill>
              <a:srgbClr val="FF0000">
                <a:alpha val="100000"/>
              </a:srgbClr>
            </a:solidFill>
            <a:ln w="9525" cap="flat" cmpd="sng">
              <a:prstDash val="solid"/>
              <a:headEnd type="none" w="med" len="med"/>
              <a:tailEnd type="none" w="med" len="med"/>
            </a:ln>
            <a:scene3d>
              <a:camera prst="legacyObliqueTopRight">
                <a:rot lat="0" lon="0" rev="0"/>
              </a:camera>
              <a:lightRig rig="legacyFlat3" dir="t"/>
            </a:scene3d>
            <a:sp3d extrusionH="887400" prstMaterial="legacyPlastic">
              <a:bevelT w="13500" h="13500" prst="angle"/>
              <a:bevelB w="13500" h="13500" prst="angle"/>
              <a:extrusionClr>
                <a:srgbClr val="FF0000"/>
              </a:extrusionClr>
            </a:sp3d>
          </p:spPr>
          <p:txBody>
            <a:bodyPr/>
            <a:lstStyle>
              <a:defPPr>
                <a:defRPr lang="zh-CN"/>
              </a:defPPr>
            </a:lstStyle>
            <a:p>
              <a:endParaRPr lang="zh-CN" altLang="en-US" sz="1800"/>
            </a:p>
          </p:txBody>
        </p:sp>
        <p:sp>
          <p:nvSpPr>
            <p:cNvPr id="17460" name="Text Box 5"/>
            <p:cNvSpPr txBox="1"/>
            <p:nvPr/>
          </p:nvSpPr>
          <p:spPr>
            <a:xfrm>
              <a:off x="1060" y="922"/>
              <a:ext cx="852" cy="58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304800" lvl="0" indent="-304800" algn="l" defTabSz="1219200" rtl="0" eaLnBrk="0" fontAlgn="base" latinLnBrk="0" hangingPunct="0">
                <a:lnSpc>
                  <a:spcPct val="90000"/>
                </a:lnSpc>
                <a:spcBef>
                  <a:spcPts val="1333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733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lvl="1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6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50000"/>
                </a:spcBef>
                <a:buFont typeface="Wingdings 2" panose="05020102010507070707" pitchFamily="18" charset="2"/>
                <a:buNone/>
              </a:pPr>
              <a:r>
                <a:rPr lang="zh-CN" altLang="zh-CN" sz="4800" b="1">
                  <a:solidFill>
                    <a:schemeClr val="bg1"/>
                  </a:solidFill>
                  <a:latin typeface="Arial" panose="020b0604020202020204" pitchFamily="34" charset="0"/>
                </a:rPr>
                <a:t>N</a:t>
              </a:r>
            </a:p>
          </p:txBody>
        </p:sp>
      </p:grpSp>
      <p:grpSp>
        <p:nvGrpSpPr>
          <p:cNvPr id="4" name="Group 6"/>
          <p:cNvGrpSpPr/>
          <p:nvPr/>
        </p:nvGrpSpPr>
        <p:grpSpPr>
          <a:xfrm>
            <a:off x="5270498" y="2171700"/>
            <a:ext cx="4345517" cy="2468034"/>
            <a:chOff x="970" y="366"/>
            <a:chExt cx="3200" cy="1664"/>
          </a:xfrm>
        </p:grpSpPr>
        <p:sp>
          <p:nvSpPr>
            <p:cNvPr id="17455" name="AutoShape 7"/>
            <p:cNvSpPr/>
            <p:nvPr/>
          </p:nvSpPr>
          <p:spPr>
            <a:xfrm>
              <a:off x="970" y="366"/>
              <a:ext cx="3200" cy="1024"/>
            </a:xfrm>
            <a:prstGeom prst="parallelogram">
              <a:avLst>
                <a:gd name="adj" fmla="val 123262"/>
              </a:avLst>
            </a:prstGeom>
            <a:noFill/>
            <a:ln w="127000" cap="flat" cmpd="sng">
              <a:solidFill>
                <a:srgbClr val="6699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304800" lvl="0" indent="-304800" algn="l" defTabSz="1219200" rtl="0" eaLnBrk="0" fontAlgn="base" latinLnBrk="0" hangingPunct="0">
                <a:lnSpc>
                  <a:spcPct val="90000"/>
                </a:lnSpc>
                <a:spcBef>
                  <a:spcPts val="1333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733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lvl="1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6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 typeface="Wingdings 2" panose="05020102010507070707" pitchFamily="18" charset="2"/>
                <a:buNone/>
              </a:pPr>
              <a:endParaRPr lang="zh-CN" altLang="en-US" sz="4267" b="1">
                <a:latin typeface="Arial" panose="020b0604020202020204" pitchFamily="34" charset="0"/>
              </a:endParaRPr>
            </a:p>
          </p:txBody>
        </p:sp>
        <p:sp>
          <p:nvSpPr>
            <p:cNvPr id="17456" name="Line 8"/>
            <p:cNvSpPr/>
            <p:nvPr/>
          </p:nvSpPr>
          <p:spPr>
            <a:xfrm flipH="1">
              <a:off x="1098" y="1390"/>
              <a:ext cx="640" cy="576"/>
            </a:xfrm>
            <a:prstGeom prst="line">
              <a:avLst/>
            </a:prstGeom>
            <a:ln w="127000" cap="flat" cmpd="sng">
              <a:solidFill>
                <a:srgbClr val="6699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</a:lstStyle>
            <a:p/>
          </p:txBody>
        </p:sp>
        <p:sp>
          <p:nvSpPr>
            <p:cNvPr id="17457" name="Line 9"/>
            <p:cNvSpPr/>
            <p:nvPr/>
          </p:nvSpPr>
          <p:spPr>
            <a:xfrm flipH="1">
              <a:off x="1674" y="1390"/>
              <a:ext cx="704" cy="640"/>
            </a:xfrm>
            <a:prstGeom prst="line">
              <a:avLst/>
            </a:prstGeom>
            <a:ln w="127000" cap="flat" cmpd="sng">
              <a:solidFill>
                <a:srgbClr val="6699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</a:lstStyle>
            <a:p/>
          </p:txBody>
        </p:sp>
        <p:sp>
          <p:nvSpPr>
            <p:cNvPr id="17458" name="Line 10"/>
            <p:cNvSpPr/>
            <p:nvPr/>
          </p:nvSpPr>
          <p:spPr>
            <a:xfrm>
              <a:off x="1770" y="1390"/>
              <a:ext cx="480" cy="0"/>
            </a:xfrm>
            <a:prstGeom prst="line">
              <a:avLst/>
            </a:prstGeom>
            <a:ln w="12700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</a:lstStyle>
            <a:p/>
          </p:txBody>
        </p:sp>
      </p:grpSp>
      <p:grpSp>
        <p:nvGrpSpPr>
          <p:cNvPr id="5" name="Group 11"/>
          <p:cNvGrpSpPr/>
          <p:nvPr/>
        </p:nvGrpSpPr>
        <p:grpSpPr>
          <a:xfrm>
            <a:off x="5401734" y="2197100"/>
            <a:ext cx="3649132" cy="2419350"/>
            <a:chOff x="995" y="370"/>
            <a:chExt cx="2688" cy="1631"/>
          </a:xfrm>
        </p:grpSpPr>
        <p:grpSp>
          <p:nvGrpSpPr>
            <p:cNvPr id="17446" name="Group 12"/>
            <p:cNvGrpSpPr/>
            <p:nvPr/>
          </p:nvGrpSpPr>
          <p:grpSpPr>
            <a:xfrm>
              <a:off x="995" y="370"/>
              <a:ext cx="2688" cy="1616"/>
              <a:chOff x="995" y="370"/>
              <a:chExt cx="2688" cy="1616"/>
            </a:xfrm>
          </p:grpSpPr>
          <p:sp>
            <p:nvSpPr>
              <p:cNvPr id="17448" name="Line 13"/>
              <p:cNvSpPr/>
              <p:nvPr/>
            </p:nvSpPr>
            <p:spPr>
              <a:xfrm flipV="1">
                <a:off x="1107" y="1426"/>
                <a:ext cx="576" cy="512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>
                <a:defPPr>
                  <a:defRPr lang="zh-CN"/>
                </a:defPPr>
              </a:lstStyle>
              <a:p/>
            </p:txBody>
          </p:sp>
          <p:sp>
            <p:nvSpPr>
              <p:cNvPr id="17449" name="Line 14"/>
              <p:cNvSpPr/>
              <p:nvPr/>
            </p:nvSpPr>
            <p:spPr>
              <a:xfrm flipH="1">
                <a:off x="995" y="1394"/>
                <a:ext cx="512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>
                <a:defPPr>
                  <a:defRPr lang="zh-CN"/>
                </a:defPPr>
              </a:lstStyle>
              <a:p/>
            </p:txBody>
          </p:sp>
          <p:sp>
            <p:nvSpPr>
              <p:cNvPr id="17450" name="Line 15"/>
              <p:cNvSpPr/>
              <p:nvPr/>
            </p:nvSpPr>
            <p:spPr>
              <a:xfrm flipV="1">
                <a:off x="1187" y="562"/>
                <a:ext cx="768" cy="64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>
                <a:defPPr>
                  <a:defRPr lang="zh-CN"/>
                </a:defPPr>
              </a:lstStyle>
              <a:p/>
            </p:txBody>
          </p:sp>
          <p:sp>
            <p:nvSpPr>
              <p:cNvPr id="17451" name="Line 16"/>
              <p:cNvSpPr/>
              <p:nvPr/>
            </p:nvSpPr>
            <p:spPr>
              <a:xfrm>
                <a:off x="2531" y="370"/>
                <a:ext cx="896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>
                <a:defPPr>
                  <a:defRPr lang="zh-CN"/>
                </a:defPPr>
              </a:lstStyle>
              <a:p/>
            </p:txBody>
          </p:sp>
          <p:sp>
            <p:nvSpPr>
              <p:cNvPr id="17452" name="Line 17"/>
              <p:cNvSpPr/>
              <p:nvPr/>
            </p:nvSpPr>
            <p:spPr>
              <a:xfrm flipH="1">
                <a:off x="3107" y="754"/>
                <a:ext cx="576" cy="448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>
                <a:defPPr>
                  <a:defRPr lang="zh-CN"/>
                </a:defPPr>
              </a:lstStyle>
              <a:p/>
            </p:txBody>
          </p:sp>
          <p:sp>
            <p:nvSpPr>
              <p:cNvPr id="17453" name="Line 18"/>
              <p:cNvSpPr/>
              <p:nvPr/>
            </p:nvSpPr>
            <p:spPr>
              <a:xfrm flipH="1">
                <a:off x="2339" y="1394"/>
                <a:ext cx="448" cy="0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>
                <a:defPPr>
                  <a:defRPr lang="zh-CN"/>
                </a:defPPr>
              </a:lstStyle>
              <a:p/>
            </p:txBody>
          </p:sp>
          <p:sp>
            <p:nvSpPr>
              <p:cNvPr id="17454" name="Line 19"/>
              <p:cNvSpPr/>
              <p:nvPr/>
            </p:nvSpPr>
            <p:spPr>
              <a:xfrm flipH="1">
                <a:off x="1731" y="1538"/>
                <a:ext cx="448" cy="448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>
                <a:defPPr>
                  <a:defRPr lang="zh-CN"/>
                </a:defPPr>
              </a:lstStyle>
              <a:p/>
            </p:txBody>
          </p:sp>
        </p:grpSp>
        <p:sp>
          <p:nvSpPr>
            <p:cNvPr id="17447" name="Text Box 20"/>
            <p:cNvSpPr txBox="1"/>
            <p:nvPr/>
          </p:nvSpPr>
          <p:spPr>
            <a:xfrm>
              <a:off x="2019" y="1586"/>
              <a:ext cx="320" cy="41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304800" lvl="0" indent="-304800" algn="l" defTabSz="1219200" rtl="0" eaLnBrk="0" fontAlgn="base" latinLnBrk="0" hangingPunct="0">
                <a:lnSpc>
                  <a:spcPct val="90000"/>
                </a:lnSpc>
                <a:spcBef>
                  <a:spcPts val="1333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733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lvl="1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6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50000"/>
                </a:spcBef>
                <a:buFont typeface="Wingdings 2" panose="05020102010507070707" pitchFamily="18" charset="2"/>
                <a:buNone/>
              </a:pPr>
              <a:r>
                <a:rPr lang="zh-CN" altLang="zh-CN" sz="3200" b="1" i="1">
                  <a:solidFill>
                    <a:schemeClr val="hlink"/>
                  </a:solidFill>
                  <a:latin typeface="Tahoma" panose="020b0604030504040204" pitchFamily="34" charset="0"/>
                </a:rPr>
                <a:t>I</a:t>
              </a:r>
            </a:p>
          </p:txBody>
        </p:sp>
      </p:grpSp>
      <p:grpSp>
        <p:nvGrpSpPr>
          <p:cNvPr id="7" name="Group 21"/>
          <p:cNvGrpSpPr/>
          <p:nvPr/>
        </p:nvGrpSpPr>
        <p:grpSpPr>
          <a:xfrm>
            <a:off x="8449734" y="2186517"/>
            <a:ext cx="520700" cy="806450"/>
            <a:chOff x="1558" y="369"/>
            <a:chExt cx="384" cy="544"/>
          </a:xfrm>
        </p:grpSpPr>
        <p:sp>
          <p:nvSpPr>
            <p:cNvPr id="17444" name="Line 22"/>
            <p:cNvSpPr/>
            <p:nvPr/>
          </p:nvSpPr>
          <p:spPr>
            <a:xfrm flipH="1" flipV="1">
              <a:off x="1942" y="401"/>
              <a:ext cx="0" cy="512"/>
            </a:xfrm>
            <a:prstGeom prst="line">
              <a:avLst/>
            </a:prstGeom>
            <a:ln w="57150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>
              <a:defPPr>
                <a:defRPr lang="zh-CN"/>
              </a:defPPr>
            </a:lstStyle>
            <a:p/>
          </p:txBody>
        </p:sp>
        <p:sp>
          <p:nvSpPr>
            <p:cNvPr id="17445" name="Text Box 23"/>
            <p:cNvSpPr txBox="1"/>
            <p:nvPr/>
          </p:nvSpPr>
          <p:spPr>
            <a:xfrm>
              <a:off x="1558" y="369"/>
              <a:ext cx="320" cy="41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304800" lvl="0" indent="-304800" algn="l" defTabSz="1219200" rtl="0" eaLnBrk="0" fontAlgn="base" latinLnBrk="0" hangingPunct="0">
                <a:lnSpc>
                  <a:spcPct val="90000"/>
                </a:lnSpc>
                <a:spcBef>
                  <a:spcPts val="1333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733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lvl="1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6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50000"/>
                </a:spcBef>
                <a:buFont typeface="Wingdings 2" panose="05020102010507070707" pitchFamily="18" charset="2"/>
                <a:buNone/>
              </a:pPr>
              <a:r>
                <a:rPr lang="zh-CN" altLang="zh-CN" sz="3200" b="1" i="1">
                  <a:solidFill>
                    <a:srgbClr val="3333FF"/>
                  </a:solidFill>
                  <a:latin typeface="Arial" panose="020b0604020202020204" pitchFamily="34" charset="0"/>
                </a:rPr>
                <a:t>F</a:t>
              </a:r>
            </a:p>
          </p:txBody>
        </p:sp>
      </p:grpSp>
      <p:grpSp>
        <p:nvGrpSpPr>
          <p:cNvPr id="8" name="Group 24"/>
          <p:cNvGrpSpPr/>
          <p:nvPr/>
        </p:nvGrpSpPr>
        <p:grpSpPr>
          <a:xfrm>
            <a:off x="6614584" y="2544233"/>
            <a:ext cx="433916" cy="996951"/>
            <a:chOff x="1220" y="428"/>
            <a:chExt cx="320" cy="671"/>
          </a:xfrm>
        </p:grpSpPr>
        <p:sp>
          <p:nvSpPr>
            <p:cNvPr id="17442" name="Line 25"/>
            <p:cNvSpPr/>
            <p:nvPr/>
          </p:nvSpPr>
          <p:spPr>
            <a:xfrm flipH="1">
              <a:off x="1220" y="428"/>
              <a:ext cx="0" cy="448"/>
            </a:xfrm>
            <a:prstGeom prst="line">
              <a:avLst/>
            </a:prstGeom>
            <a:ln w="57150" cap="flat" cmpd="sng">
              <a:solidFill>
                <a:srgbClr val="3333FF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>
              <a:defPPr>
                <a:defRPr lang="zh-CN"/>
              </a:defPPr>
            </a:lstStyle>
            <a:p/>
          </p:txBody>
        </p:sp>
        <p:sp>
          <p:nvSpPr>
            <p:cNvPr id="17443" name="Text Box 26"/>
            <p:cNvSpPr txBox="1"/>
            <p:nvPr/>
          </p:nvSpPr>
          <p:spPr>
            <a:xfrm>
              <a:off x="1220" y="684"/>
              <a:ext cx="320" cy="41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304800" lvl="0" indent="-304800" algn="l" defTabSz="1219200" rtl="0" eaLnBrk="0" fontAlgn="base" latinLnBrk="0" hangingPunct="0">
                <a:lnSpc>
                  <a:spcPct val="90000"/>
                </a:lnSpc>
                <a:spcBef>
                  <a:spcPts val="1333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733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lvl="1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6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50000"/>
                </a:spcBef>
                <a:buFont typeface="Wingdings 2" panose="05020102010507070707" pitchFamily="18" charset="2"/>
                <a:buNone/>
              </a:pPr>
              <a:r>
                <a:rPr lang="zh-CN" altLang="zh-CN" sz="3200" b="1" i="1">
                  <a:solidFill>
                    <a:srgbClr val="3333FF"/>
                  </a:solidFill>
                  <a:latin typeface="Arial" panose="020b0604020202020204" pitchFamily="34" charset="0"/>
                </a:rPr>
                <a:t>F</a:t>
              </a:r>
            </a:p>
          </p:txBody>
        </p:sp>
      </p:grpSp>
      <p:sp>
        <p:nvSpPr>
          <p:cNvPr id="74" name="Line 27"/>
          <p:cNvSpPr/>
          <p:nvPr/>
        </p:nvSpPr>
        <p:spPr>
          <a:xfrm flipH="1">
            <a:off x="4588933" y="1617133"/>
            <a:ext cx="4171951" cy="4271433"/>
          </a:xfrm>
          <a:prstGeom prst="line">
            <a:avLst/>
          </a:prstGeom>
          <a:ln w="38100" cap="flat" cmpd="sng">
            <a:solidFill>
              <a:schemeClr val="tx1"/>
            </a:solidFill>
            <a:prstDash val="lgDashDot"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</a:lstStyle>
          <a:p/>
        </p:txBody>
      </p:sp>
      <p:grpSp>
        <p:nvGrpSpPr>
          <p:cNvPr id="9" name="Group 28"/>
          <p:cNvGrpSpPr/>
          <p:nvPr/>
        </p:nvGrpSpPr>
        <p:grpSpPr>
          <a:xfrm>
            <a:off x="9262534" y="1625600"/>
            <a:ext cx="2057400" cy="2942167"/>
            <a:chOff x="1705" y="274"/>
            <a:chExt cx="1515" cy="1984"/>
          </a:xfrm>
        </p:grpSpPr>
        <p:sp>
          <p:nvSpPr>
            <p:cNvPr id="17440" name="未知"/>
            <p:cNvSpPr/>
            <p:nvPr/>
          </p:nvSpPr>
          <p:spPr>
            <a:xfrm flipH="1">
              <a:off x="1705" y="274"/>
              <a:ext cx="1436" cy="1984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pathLst>
                <a:path w="10000" h="13852">
                  <a:moveTo>
                    <a:pt x="0" y="0"/>
                  </a:moveTo>
                  <a:lnTo>
                    <a:pt x="10000" y="0"/>
                  </a:lnTo>
                  <a:lnTo>
                    <a:pt x="9761" y="144"/>
                  </a:lnTo>
                  <a:lnTo>
                    <a:pt x="9527" y="296"/>
                  </a:lnTo>
                  <a:lnTo>
                    <a:pt x="9299" y="456"/>
                  </a:lnTo>
                  <a:lnTo>
                    <a:pt x="9076" y="624"/>
                  </a:lnTo>
                  <a:lnTo>
                    <a:pt x="8859" y="800"/>
                  </a:lnTo>
                  <a:lnTo>
                    <a:pt x="8648" y="983"/>
                  </a:lnTo>
                  <a:lnTo>
                    <a:pt x="8444" y="1174"/>
                  </a:lnTo>
                  <a:lnTo>
                    <a:pt x="8247" y="1371"/>
                  </a:lnTo>
                  <a:lnTo>
                    <a:pt x="8057" y="1575"/>
                  </a:lnTo>
                  <a:lnTo>
                    <a:pt x="7874" y="1786"/>
                  </a:lnTo>
                  <a:lnTo>
                    <a:pt x="7698" y="2003"/>
                  </a:lnTo>
                  <a:lnTo>
                    <a:pt x="7530" y="2226"/>
                  </a:lnTo>
                  <a:lnTo>
                    <a:pt x="7370" y="2454"/>
                  </a:lnTo>
                  <a:lnTo>
                    <a:pt x="7218" y="2689"/>
                  </a:lnTo>
                  <a:lnTo>
                    <a:pt x="7075" y="2928"/>
                  </a:lnTo>
                  <a:lnTo>
                    <a:pt x="6939" y="3172"/>
                  </a:lnTo>
                  <a:lnTo>
                    <a:pt x="6813" y="3421"/>
                  </a:lnTo>
                  <a:lnTo>
                    <a:pt x="6695" y="3674"/>
                  </a:lnTo>
                  <a:lnTo>
                    <a:pt x="6586" y="3931"/>
                  </a:lnTo>
                  <a:lnTo>
                    <a:pt x="6486" y="4191"/>
                  </a:lnTo>
                  <a:lnTo>
                    <a:pt x="6395" y="4455"/>
                  </a:lnTo>
                  <a:lnTo>
                    <a:pt x="6314" y="4722"/>
                  </a:lnTo>
                  <a:lnTo>
                    <a:pt x="6241" y="4992"/>
                  </a:lnTo>
                  <a:lnTo>
                    <a:pt x="6179" y="5264"/>
                  </a:lnTo>
                  <a:lnTo>
                    <a:pt x="6125" y="5538"/>
                  </a:lnTo>
                  <a:lnTo>
                    <a:pt x="6082" y="5813"/>
                  </a:lnTo>
                  <a:lnTo>
                    <a:pt x="6048" y="6090"/>
                  </a:lnTo>
                  <a:lnTo>
                    <a:pt x="6023" y="6368"/>
                  </a:lnTo>
                  <a:lnTo>
                    <a:pt x="6009" y="6647"/>
                  </a:lnTo>
                  <a:lnTo>
                    <a:pt x="6004" y="6926"/>
                  </a:lnTo>
                  <a:lnTo>
                    <a:pt x="6009" y="7205"/>
                  </a:lnTo>
                  <a:lnTo>
                    <a:pt x="6023" y="7484"/>
                  </a:lnTo>
                  <a:lnTo>
                    <a:pt x="6048" y="7762"/>
                  </a:lnTo>
                  <a:lnTo>
                    <a:pt x="6082" y="8039"/>
                  </a:lnTo>
                  <a:lnTo>
                    <a:pt x="6125" y="8314"/>
                  </a:lnTo>
                  <a:lnTo>
                    <a:pt x="6179" y="8588"/>
                  </a:lnTo>
                  <a:lnTo>
                    <a:pt x="6241" y="8860"/>
                  </a:lnTo>
                  <a:lnTo>
                    <a:pt x="6314" y="9130"/>
                  </a:lnTo>
                  <a:lnTo>
                    <a:pt x="6395" y="9397"/>
                  </a:lnTo>
                  <a:lnTo>
                    <a:pt x="6486" y="9661"/>
                  </a:lnTo>
                  <a:lnTo>
                    <a:pt x="6586" y="9921"/>
                  </a:lnTo>
                  <a:lnTo>
                    <a:pt x="6695" y="10178"/>
                  </a:lnTo>
                  <a:lnTo>
                    <a:pt x="6813" y="10431"/>
                  </a:lnTo>
                  <a:lnTo>
                    <a:pt x="6939" y="10680"/>
                  </a:lnTo>
                  <a:lnTo>
                    <a:pt x="7075" y="10924"/>
                  </a:lnTo>
                  <a:lnTo>
                    <a:pt x="7218" y="11163"/>
                  </a:lnTo>
                  <a:lnTo>
                    <a:pt x="7370" y="11398"/>
                  </a:lnTo>
                  <a:lnTo>
                    <a:pt x="7530" y="11626"/>
                  </a:lnTo>
                  <a:lnTo>
                    <a:pt x="7698" y="11849"/>
                  </a:lnTo>
                  <a:lnTo>
                    <a:pt x="7874" y="12066"/>
                  </a:lnTo>
                  <a:lnTo>
                    <a:pt x="8057" y="12277"/>
                  </a:lnTo>
                  <a:lnTo>
                    <a:pt x="8247" y="12481"/>
                  </a:lnTo>
                  <a:lnTo>
                    <a:pt x="8444" y="12678"/>
                  </a:lnTo>
                  <a:lnTo>
                    <a:pt x="8648" y="12869"/>
                  </a:lnTo>
                  <a:lnTo>
                    <a:pt x="8859" y="13052"/>
                  </a:lnTo>
                  <a:lnTo>
                    <a:pt x="9076" y="13228"/>
                  </a:lnTo>
                  <a:lnTo>
                    <a:pt x="9299" y="13396"/>
                  </a:lnTo>
                  <a:lnTo>
                    <a:pt x="9527" y="13556"/>
                  </a:lnTo>
                  <a:lnTo>
                    <a:pt x="9761" y="13708"/>
                  </a:lnTo>
                  <a:lnTo>
                    <a:pt x="10000" y="13852"/>
                  </a:lnTo>
                  <a:lnTo>
                    <a:pt x="0" y="13852"/>
                  </a:lnTo>
                </a:path>
              </a:pathLst>
            </a:custGeom>
            <a:solidFill>
              <a:srgbClr val="0000FF">
                <a:alpha val="100000"/>
              </a:srgbClr>
            </a:solidFill>
            <a:ln w="9525" cap="flat" cmpd="sng">
              <a:prstDash val="solid"/>
              <a:headEnd type="none" w="med" len="med"/>
              <a:tailEnd type="none" w="med" len="med"/>
            </a:ln>
            <a:scene3d>
              <a:camera prst="legacyObliqueTopRight">
                <a:rot lat="0" lon="0" rev="0"/>
              </a:camera>
              <a:lightRig rig="legacyFlat2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0000FF"/>
              </a:extrusionClr>
            </a:sp3d>
          </p:spPr>
          <p:txBody>
            <a:bodyPr/>
            <a:lstStyle>
              <a:defPPr>
                <a:defRPr lang="zh-CN"/>
              </a:defPPr>
            </a:lstStyle>
            <a:p>
              <a:endParaRPr lang="zh-CN" altLang="en-US" sz="1800"/>
            </a:p>
          </p:txBody>
        </p:sp>
        <p:sp>
          <p:nvSpPr>
            <p:cNvPr id="17441" name="Text Box 30"/>
            <p:cNvSpPr txBox="1"/>
            <p:nvPr/>
          </p:nvSpPr>
          <p:spPr>
            <a:xfrm>
              <a:off x="2367" y="905"/>
              <a:ext cx="852" cy="58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304800" lvl="0" indent="-304800" algn="l" defTabSz="1219200" rtl="0" eaLnBrk="0" fontAlgn="base" latinLnBrk="0" hangingPunct="0">
                <a:lnSpc>
                  <a:spcPct val="90000"/>
                </a:lnSpc>
                <a:spcBef>
                  <a:spcPts val="1333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733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lvl="1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6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50000"/>
                </a:spcBef>
                <a:buFont typeface="Wingdings 2" panose="05020102010507070707" pitchFamily="18" charset="2"/>
                <a:buNone/>
              </a:pPr>
              <a:r>
                <a:rPr lang="zh-CN" altLang="zh-CN" sz="4800" b="1">
                  <a:solidFill>
                    <a:srgbClr val="FFFF00"/>
                  </a:solidFill>
                  <a:latin typeface="Arial" panose="020b0604020202020204" pitchFamily="34" charset="0"/>
                </a:rPr>
                <a:t>S</a:t>
              </a:r>
            </a:p>
          </p:txBody>
        </p:sp>
      </p:grpSp>
      <p:sp>
        <p:nvSpPr>
          <p:cNvPr id="78" name="AutoShape 32"/>
          <p:cNvSpPr/>
          <p:nvPr/>
        </p:nvSpPr>
        <p:spPr>
          <a:xfrm flipH="1">
            <a:off x="4792133" y="4836584"/>
            <a:ext cx="867833" cy="950383"/>
          </a:xfrm>
          <a:custGeom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21600" h="21600">
                <a:moveTo>
                  <a:pt x="18359" y="9719"/>
                </a:moveTo>
                <a:cubicBezTo>
                  <a:pt x="17821" y="5957"/>
                  <a:pt x="14599" y="3164"/>
                  <a:pt x="10800" y="3164"/>
                </a:cubicBezTo>
                <a:cubicBezTo>
                  <a:pt x="6582" y="3164"/>
                  <a:pt x="3164" y="6582"/>
                  <a:pt x="3164" y="10800"/>
                </a:cubicBezTo>
                <a:cubicBezTo>
                  <a:pt x="3164" y="15017"/>
                  <a:pt x="6582" y="18436"/>
                  <a:pt x="10800" y="18436"/>
                </a:cubicBezTo>
                <a:cubicBezTo>
                  <a:pt x="11222" y="18436"/>
                  <a:pt x="11643" y="18400"/>
                  <a:pt x="12060" y="18331"/>
                </a:cubicBezTo>
                <a:lnTo>
                  <a:pt x="12582" y="21451"/>
                </a:lnTo>
                <a:cubicBezTo>
                  <a:pt x="11993" y="21550"/>
                  <a:pt x="11397" y="21599"/>
                  <a:pt x="10800" y="21600"/>
                </a:cubicBezTo>
                <a:cubicBezTo>
                  <a:pt x="4835" y="21600"/>
                  <a:pt x="0" y="1676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174" y="-1"/>
                  <a:pt x="20730" y="3951"/>
                  <a:pt x="21491" y="9271"/>
                </a:cubicBezTo>
                <a:lnTo>
                  <a:pt x="24164" y="8889"/>
                </a:lnTo>
                <a:lnTo>
                  <a:pt x="20531" y="13734"/>
                </a:lnTo>
                <a:lnTo>
                  <a:pt x="15686" y="10101"/>
                </a:lnTo>
                <a:lnTo>
                  <a:pt x="18359" y="9719"/>
                </a:lnTo>
                <a:close/>
              </a:path>
            </a:pathLst>
          </a:custGeom>
          <a:solidFill>
            <a:srgbClr val="FF9966">
              <a:alpha val="100000"/>
            </a:srgbClr>
          </a:solidFill>
          <a:ln w="9525" cap="flat" cmpd="sng">
            <a:prstDash val="solid"/>
            <a:headEnd type="none" w="med" len="med"/>
            <a:tailEnd type="none" w="med" len="med"/>
          </a:ln>
          <a:scene3d>
            <a:camera prst="legacyObliqueTopRight">
              <a:rot lat="0" lon="0" rev="0"/>
            </a:camera>
            <a:lightRig rig="legacyFlat3" dir="b"/>
          </a:scene3d>
          <a:sp3d extrusionH="100000" prstMaterial="legacyPlastic">
            <a:bevelT w="13500" h="13500" prst="angle"/>
            <a:bevelB w="13500" h="13500" prst="angle"/>
            <a:extrusionClr>
              <a:srgbClr val="FF9966"/>
            </a:extrusionClr>
          </a:sp3d>
        </p:spPr>
        <p:txBody>
          <a:bodyPr/>
          <a:lstStyle>
            <a:defPPr>
              <a:defRPr lang="zh-CN"/>
            </a:defPPr>
          </a:lstStyle>
          <a:p>
            <a:endParaRPr lang="zh-CN" altLang="en-US" sz="1800"/>
          </a:p>
        </p:txBody>
      </p:sp>
      <p:grpSp>
        <p:nvGrpSpPr>
          <p:cNvPr id="10" name="Group 33"/>
          <p:cNvGrpSpPr/>
          <p:nvPr/>
        </p:nvGrpSpPr>
        <p:grpSpPr>
          <a:xfrm>
            <a:off x="6851651" y="5137151"/>
            <a:ext cx="4345516" cy="950383"/>
            <a:chOff x="1261" y="865"/>
            <a:chExt cx="3200" cy="640"/>
          </a:xfrm>
        </p:grpSpPr>
        <p:graphicFrame>
          <p:nvGraphicFramePr>
            <p:cNvPr id="17434" name="Object 9"/>
            <p:cNvGraphicFramePr>
              <a:graphicFrameLocks noChangeAspect="1"/>
            </p:cNvGraphicFramePr>
            <p:nvPr/>
          </p:nvGraphicFramePr>
          <p:xfrm>
            <a:off x="1581" y="865"/>
            <a:ext cx="2560" cy="5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8" r:id="rId3" progId="Flash.Movie">
                    <p:embed/>
                  </p:oleObj>
                </mc:Choice>
                <mc:Fallback>
                  <p:oleObj r:id="rId3" progId="Flash.Movie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581" y="865"/>
                          <a:ext cx="2560" cy="59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35" name="Rectangle 35" descr="栎木"/>
            <p:cNvSpPr/>
            <p:nvPr/>
          </p:nvSpPr>
          <p:spPr>
            <a:xfrm>
              <a:off x="1261" y="1441"/>
              <a:ext cx="3200" cy="64"/>
            </a:xfrm>
            <a:prstGeom prst="rect">
              <a:avLst/>
            </a:prstGeom>
            <a:blipFill rotWithShape="0">
              <a:blip r:embed="rId5"/>
              <a:stretch>
                <a:fillRect/>
              </a:stretch>
            </a:blip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304800" lvl="0" indent="-304800" algn="l" defTabSz="1219200" rtl="0" eaLnBrk="0" fontAlgn="base" latinLnBrk="0" hangingPunct="0">
                <a:lnSpc>
                  <a:spcPct val="90000"/>
                </a:lnSpc>
                <a:spcBef>
                  <a:spcPts val="1333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733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lvl="1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6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 typeface="Wingdings 2" panose="05020102010507070707" pitchFamily="18" charset="2"/>
                <a:buNone/>
              </a:pPr>
              <a:endParaRPr lang="zh-CN" altLang="en-US" sz="4267" b="1">
                <a:latin typeface="Arial" panose="020b0604020202020204" pitchFamily="34" charset="0"/>
              </a:endParaRPr>
            </a:p>
          </p:txBody>
        </p:sp>
        <p:sp>
          <p:nvSpPr>
            <p:cNvPr id="17436" name="Rectangle 36"/>
            <p:cNvSpPr/>
            <p:nvPr/>
          </p:nvSpPr>
          <p:spPr>
            <a:xfrm>
              <a:off x="4141" y="929"/>
              <a:ext cx="64" cy="512"/>
            </a:xfrm>
            <a:prstGeom prst="rect">
              <a:avLst/>
            </a:prstGeom>
            <a:solidFill>
              <a:srgbClr val="FF9900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304800" lvl="0" indent="-304800" algn="l" defTabSz="1219200" rtl="0" eaLnBrk="0" fontAlgn="base" latinLnBrk="0" hangingPunct="0">
                <a:lnSpc>
                  <a:spcPct val="90000"/>
                </a:lnSpc>
                <a:spcBef>
                  <a:spcPts val="1333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733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lvl="1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6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 typeface="Wingdings 2" panose="05020102010507070707" pitchFamily="18" charset="2"/>
                <a:buNone/>
              </a:pPr>
              <a:endParaRPr lang="zh-CN" altLang="en-US" sz="4267" b="1">
                <a:latin typeface="Arial" panose="020b0604020202020204" pitchFamily="34" charset="0"/>
              </a:endParaRPr>
            </a:p>
          </p:txBody>
        </p:sp>
        <p:sp>
          <p:nvSpPr>
            <p:cNvPr id="17437" name="Rectangle 37"/>
            <p:cNvSpPr/>
            <p:nvPr/>
          </p:nvSpPr>
          <p:spPr>
            <a:xfrm>
              <a:off x="1549" y="993"/>
              <a:ext cx="64" cy="448"/>
            </a:xfrm>
            <a:prstGeom prst="rect">
              <a:avLst/>
            </a:prstGeom>
            <a:solidFill>
              <a:srgbClr val="FF9900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304800" lvl="0" indent="-304800" algn="l" defTabSz="1219200" rtl="0" eaLnBrk="0" fontAlgn="base" latinLnBrk="0" hangingPunct="0">
                <a:lnSpc>
                  <a:spcPct val="90000"/>
                </a:lnSpc>
                <a:spcBef>
                  <a:spcPts val="1333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733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lvl="1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6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 typeface="Wingdings 2" panose="05020102010507070707" pitchFamily="18" charset="2"/>
                <a:buNone/>
              </a:pPr>
              <a:endParaRPr lang="zh-CN" altLang="en-US" sz="4267" b="1">
                <a:latin typeface="Arial" panose="020b0604020202020204" pitchFamily="34" charset="0"/>
              </a:endParaRPr>
            </a:p>
          </p:txBody>
        </p:sp>
        <p:sp>
          <p:nvSpPr>
            <p:cNvPr id="17438" name="Rectangle 38"/>
            <p:cNvSpPr/>
            <p:nvPr/>
          </p:nvSpPr>
          <p:spPr>
            <a:xfrm>
              <a:off x="1341" y="1249"/>
              <a:ext cx="128" cy="192"/>
            </a:xfrm>
            <a:prstGeom prst="rect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304800" lvl="0" indent="-304800" algn="l" defTabSz="1219200" rtl="0" eaLnBrk="0" fontAlgn="base" latinLnBrk="0" hangingPunct="0">
                <a:lnSpc>
                  <a:spcPct val="90000"/>
                </a:lnSpc>
                <a:spcBef>
                  <a:spcPts val="1333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733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lvl="1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6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 typeface="Wingdings 2" panose="05020102010507070707" pitchFamily="18" charset="2"/>
                <a:buNone/>
              </a:pPr>
              <a:endParaRPr lang="zh-CN" altLang="en-US" sz="4267" b="1">
                <a:latin typeface="Arial" panose="020b0604020202020204" pitchFamily="34" charset="0"/>
              </a:endParaRPr>
            </a:p>
          </p:txBody>
        </p:sp>
        <p:sp>
          <p:nvSpPr>
            <p:cNvPr id="17439" name="Rectangle 39"/>
            <p:cNvSpPr/>
            <p:nvPr/>
          </p:nvSpPr>
          <p:spPr>
            <a:xfrm>
              <a:off x="4269" y="1249"/>
              <a:ext cx="128" cy="192"/>
            </a:xfrm>
            <a:prstGeom prst="rect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defPPr>
                <a:defRPr lang="zh-CN"/>
              </a:defPPr>
              <a:lvl1pPr marL="304800" lvl="0" indent="-304800" algn="l" defTabSz="1219200" rtl="0" eaLnBrk="0" fontAlgn="base" latinLnBrk="0" hangingPunct="0">
                <a:lnSpc>
                  <a:spcPct val="90000"/>
                </a:lnSpc>
                <a:spcBef>
                  <a:spcPts val="1333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733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400" lvl="1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524000" lvl="2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6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133600" lvl="3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lvl="4" indent="-304800" algn="l" defTabSz="1219200" rtl="0" eaLnBrk="0" fontAlgn="base" latinLnBrk="0" hangingPunct="0">
                <a:lnSpc>
                  <a:spcPct val="90000"/>
                </a:lnSpc>
                <a:spcBef>
                  <a:spcPts val="667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b="1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 typeface="Wingdings 2" panose="05020102010507070707" pitchFamily="18" charset="2"/>
                <a:buNone/>
              </a:pPr>
              <a:endParaRPr lang="zh-CN" altLang="en-US" sz="4267" b="1">
                <a:latin typeface="Arial" panose="020b0604020202020204" pitchFamily="34" charset="0"/>
              </a:endParaRPr>
            </a:p>
          </p:txBody>
        </p:sp>
      </p:grpSp>
      <p:sp>
        <p:nvSpPr>
          <p:cNvPr id="86" name="未知"/>
          <p:cNvSpPr/>
          <p:nvPr/>
        </p:nvSpPr>
        <p:spPr>
          <a:xfrm>
            <a:off x="4021667" y="4567767"/>
            <a:ext cx="2956984" cy="1631951"/>
          </a:xfrm>
          <a:custGeom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421" h="795">
                <a:moveTo>
                  <a:pt x="725" y="0"/>
                </a:moveTo>
                <a:cubicBezTo>
                  <a:pt x="686" y="13"/>
                  <a:pt x="657" y="38"/>
                  <a:pt x="617" y="48"/>
                </a:cubicBezTo>
                <a:cubicBezTo>
                  <a:pt x="490" y="80"/>
                  <a:pt x="377" y="98"/>
                  <a:pt x="245" y="108"/>
                </a:cubicBezTo>
                <a:cubicBezTo>
                  <a:pt x="106" y="136"/>
                  <a:pt x="49" y="207"/>
                  <a:pt x="17" y="336"/>
                </a:cubicBezTo>
                <a:cubicBezTo>
                  <a:pt x="13" y="436"/>
                  <a:pt x="5" y="536"/>
                  <a:pt x="5" y="636"/>
                </a:cubicBezTo>
                <a:cubicBezTo>
                  <a:pt x="5" y="680"/>
                  <a:pt x="0" y="727"/>
                  <a:pt x="17" y="768"/>
                </a:cubicBezTo>
                <a:cubicBezTo>
                  <a:pt x="28" y="795"/>
                  <a:pt x="73" y="783"/>
                  <a:pt x="101" y="792"/>
                </a:cubicBezTo>
                <a:cubicBezTo>
                  <a:pt x="297" y="788"/>
                  <a:pt x="493" y="788"/>
                  <a:pt x="689" y="780"/>
                </a:cubicBezTo>
                <a:cubicBezTo>
                  <a:pt x="733" y="778"/>
                  <a:pt x="777" y="741"/>
                  <a:pt x="821" y="732"/>
                </a:cubicBezTo>
                <a:cubicBezTo>
                  <a:pt x="915" y="713"/>
                  <a:pt x="945" y="716"/>
                  <a:pt x="1061" y="708"/>
                </a:cubicBezTo>
                <a:cubicBezTo>
                  <a:pt x="1092" y="693"/>
                  <a:pt x="1126" y="687"/>
                  <a:pt x="1157" y="672"/>
                </a:cubicBezTo>
                <a:cubicBezTo>
                  <a:pt x="1188" y="657"/>
                  <a:pt x="1211" y="629"/>
                  <a:pt x="1241" y="612"/>
                </a:cubicBezTo>
                <a:cubicBezTo>
                  <a:pt x="1257" y="603"/>
                  <a:pt x="1272" y="595"/>
                  <a:pt x="1289" y="588"/>
                </a:cubicBezTo>
                <a:cubicBezTo>
                  <a:pt x="1312" y="579"/>
                  <a:pt x="1361" y="564"/>
                  <a:pt x="1361" y="564"/>
                </a:cubicBezTo>
                <a:cubicBezTo>
                  <a:pt x="1421" y="579"/>
                  <a:pt x="1421" y="574"/>
                  <a:pt x="1421" y="636"/>
                </a:cubicBezTo>
              </a:path>
            </a:pathLst>
          </a:custGeom>
          <a:noFill/>
          <a:ln w="3810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</a:lstStyle>
          <a:p>
            <a:endParaRPr lang="zh-CN" altLang="en-US" sz="1800"/>
          </a:p>
        </p:txBody>
      </p:sp>
      <p:sp>
        <p:nvSpPr>
          <p:cNvPr id="87" name="未知"/>
          <p:cNvSpPr/>
          <p:nvPr/>
        </p:nvSpPr>
        <p:spPr>
          <a:xfrm>
            <a:off x="6096000" y="4578351"/>
            <a:ext cx="5321300" cy="1246716"/>
          </a:xfrm>
          <a:custGeom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2811" h="583">
                <a:moveTo>
                  <a:pt x="88" y="31"/>
                </a:moveTo>
                <a:cubicBezTo>
                  <a:pt x="60" y="83"/>
                  <a:pt x="18" y="130"/>
                  <a:pt x="4" y="187"/>
                </a:cubicBezTo>
                <a:cubicBezTo>
                  <a:pt x="0" y="203"/>
                  <a:pt x="23" y="222"/>
                  <a:pt x="40" y="223"/>
                </a:cubicBezTo>
                <a:cubicBezTo>
                  <a:pt x="292" y="231"/>
                  <a:pt x="544" y="215"/>
                  <a:pt x="796" y="211"/>
                </a:cubicBezTo>
                <a:cubicBezTo>
                  <a:pt x="956" y="158"/>
                  <a:pt x="1134" y="177"/>
                  <a:pt x="1300" y="163"/>
                </a:cubicBezTo>
                <a:cubicBezTo>
                  <a:pt x="1789" y="0"/>
                  <a:pt x="1347" y="139"/>
                  <a:pt x="2692" y="163"/>
                </a:cubicBezTo>
                <a:cubicBezTo>
                  <a:pt x="2728" y="199"/>
                  <a:pt x="2748" y="223"/>
                  <a:pt x="2764" y="271"/>
                </a:cubicBezTo>
                <a:cubicBezTo>
                  <a:pt x="2750" y="523"/>
                  <a:pt x="2811" y="478"/>
                  <a:pt x="2644" y="511"/>
                </a:cubicBezTo>
                <a:cubicBezTo>
                  <a:pt x="2636" y="523"/>
                  <a:pt x="2626" y="534"/>
                  <a:pt x="2620" y="547"/>
                </a:cubicBezTo>
                <a:cubicBezTo>
                  <a:pt x="2614" y="558"/>
                  <a:pt x="2608" y="583"/>
                  <a:pt x="2608" y="583"/>
                </a:cubicBezTo>
              </a:path>
            </a:pathLst>
          </a:custGeom>
          <a:noFill/>
          <a:ln w="3810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</a:lstStyle>
          <a:p>
            <a:endParaRPr lang="zh-CN" altLang="en-US" sz="1800"/>
          </a:p>
        </p:txBody>
      </p:sp>
      <p:sp>
        <p:nvSpPr>
          <p:cNvPr id="88" name="Text Box 42"/>
          <p:cNvSpPr txBox="1"/>
          <p:nvPr/>
        </p:nvSpPr>
        <p:spPr>
          <a:xfrm>
            <a:off x="4982633" y="3352800"/>
            <a:ext cx="461433" cy="609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zh-CN" altLang="zh-CN" sz="3200" b="1">
                <a:solidFill>
                  <a:srgbClr val="FF0000"/>
                </a:solidFill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89" name="Text Box 43"/>
          <p:cNvSpPr txBox="1"/>
          <p:nvPr/>
        </p:nvSpPr>
        <p:spPr>
          <a:xfrm>
            <a:off x="6807200" y="1466851"/>
            <a:ext cx="461433" cy="609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zh-CN" altLang="zh-CN" sz="3200" b="1">
                <a:solidFill>
                  <a:srgbClr val="FF0000"/>
                </a:solidFill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90" name="Text Box 44"/>
          <p:cNvSpPr txBox="1"/>
          <p:nvPr/>
        </p:nvSpPr>
        <p:spPr>
          <a:xfrm>
            <a:off x="9687985" y="1665817"/>
            <a:ext cx="543983" cy="77258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zh-CN" altLang="zh-CN" sz="4267" b="1">
                <a:solidFill>
                  <a:srgbClr val="FF0000"/>
                </a:solidFill>
                <a:latin typeface="Arial" panose="020b0604020202020204" pitchFamily="34" charset="0"/>
              </a:rPr>
              <a:t>C</a:t>
            </a:r>
          </a:p>
        </p:txBody>
      </p:sp>
      <p:sp>
        <p:nvSpPr>
          <p:cNvPr id="91" name="Text Box 45"/>
          <p:cNvSpPr txBox="1"/>
          <p:nvPr/>
        </p:nvSpPr>
        <p:spPr>
          <a:xfrm>
            <a:off x="8534400" y="3393018"/>
            <a:ext cx="543984" cy="77258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zh-CN" altLang="zh-CN" sz="4267" b="1">
                <a:solidFill>
                  <a:srgbClr val="FF0000"/>
                </a:solidFill>
                <a:latin typeface="Arial" panose="020b0604020202020204" pitchFamily="34" charset="0"/>
              </a:rPr>
              <a:t>D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-512233" y="2266951"/>
            <a:ext cx="512233" cy="1354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kern="1200" cap="none" spc="0" normalizeH="0" baseline="0" noProof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742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92000" y="2482851"/>
            <a:ext cx="512233" cy="14139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5" name="文本框 54"/>
          <p:cNvSpPr txBox="1"/>
          <p:nvPr/>
        </p:nvSpPr>
        <p:spPr>
          <a:xfrm>
            <a:off x="431800" y="1312333"/>
            <a:ext cx="3718984" cy="660400"/>
          </a:xfrm>
          <a:prstGeom prst="homePlate">
            <a:avLst/>
          </a:prstGeom>
          <a:gradFill>
            <a:gsLst>
              <a:gs pos="5000">
                <a:srgbClr val="15EEFF"/>
              </a:gs>
              <a:gs pos="83000">
                <a:srgbClr val="0036BB"/>
              </a:gs>
            </a:gsLst>
            <a:lin ang="16200000" scaled="1"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67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字魂5号-无外润黑体" panose="00000500000000000000" pitchFamily="2" charset="-122"/>
              <a:ea typeface="字魂5号-无外润黑体" panose="00000500000000000000" pitchFamily="2" charset="-122"/>
              <a:cs typeface="+mn-cs"/>
            </a:endParaRPr>
          </a:p>
        </p:txBody>
      </p:sp>
      <p:sp>
        <p:nvSpPr>
          <p:cNvPr id="56" name="Text Box 29"/>
          <p:cNvSpPr txBox="1">
            <a:spLocks noChangeArrowheads="1"/>
          </p:cNvSpPr>
          <p:nvPr/>
        </p:nvSpPr>
        <p:spPr bwMode="auto">
          <a:xfrm>
            <a:off x="143339" y="15003"/>
            <a:ext cx="5088465" cy="943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 2" panose="05020102010507070707" pitchFamily="18" charset="2"/>
              <a:buNone/>
              <a:defRPr/>
            </a:pPr>
            <a:r>
              <a:rPr kumimoji="0" lang="zh-CN" altLang="en-US" sz="5333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专题五  电与磁</a:t>
            </a:r>
            <a:endParaRPr kumimoji="0" lang="zh-CN" altLang="en-US" sz="5333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432" name="Text Box 32"/>
          <p:cNvSpPr txBox="1"/>
          <p:nvPr/>
        </p:nvSpPr>
        <p:spPr>
          <a:xfrm>
            <a:off x="592667" y="1293284"/>
            <a:ext cx="1822451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考点</a:t>
            </a:r>
            <a:r>
              <a:rPr lang="en-US" altLang="zh-CN" sz="3733" b="1">
                <a:solidFill>
                  <a:schemeClr val="bg1"/>
                </a:solidFill>
                <a:latin typeface="宋体" panose="02010600030101010101" pitchFamily="2" charset="-122"/>
              </a:rPr>
              <a:t>1</a:t>
            </a:r>
          </a:p>
        </p:txBody>
      </p:sp>
      <p:sp>
        <p:nvSpPr>
          <p:cNvPr id="17433" name="Text Box 33"/>
          <p:cNvSpPr txBox="1"/>
          <p:nvPr/>
        </p:nvSpPr>
        <p:spPr>
          <a:xfrm>
            <a:off x="1919817" y="1293284"/>
            <a:ext cx="2188633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电动机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1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1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1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  <p:cond evt="onBegin" delay="0">
                          <p:tn val="9"/>
                        </p:cond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  <p:cond evt="onBegin" delay="0">
                          <p:tn val="19"/>
                        </p:cond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  <p:cond evt="onBegin" delay="0">
                          <p:tn val="25"/>
                        </p:cond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  <p:cond evt="onBegin" delay="0">
                          <p:tn val="40"/>
                        </p:cond>
                      </p:stCondLst>
                      <p:childTnLst>
                        <p:par>
                          <p:cTn id="4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  <p:cond evt="onBegin" delay="0">
                          <p:tn val="52"/>
                        </p:cond>
                      </p:stCondLst>
                      <p:childTnLst>
                        <p:par>
                          <p:cTn id="5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  <p:cond evt="onBegin" delay="0">
                          <p:tn val="58"/>
                        </p:cond>
                      </p:stCondLst>
                      <p:childTnLst>
                        <p:par>
                          <p:cTn id="6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  <p:cond evt="onBegin" delay="0">
                          <p:tn val="64"/>
                        </p:cond>
                      </p:stCondLst>
                      <p:childTnLst>
                        <p:par>
                          <p:cTn id="6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  <p:cond evt="onBegin" delay="0">
                          <p:tn val="70"/>
                        </p:cond>
                      </p:stCondLst>
                      <p:childTnLst>
                        <p:par>
                          <p:cTn id="7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  <p:cond evt="onBegin" delay="0">
                          <p:tn val="76"/>
                        </p:cond>
                      </p:stCondLst>
                      <p:childTnLst>
                        <p:par>
                          <p:cTn id="7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634" grpId="0"/>
      <p:bldP spid="88" grpId="1"/>
      <p:bldP spid="89" grpId="2"/>
      <p:bldP spid="90" grpId="3"/>
      <p:bldP spid="91" grpId="4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458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400" y="2057400"/>
            <a:ext cx="5871633" cy="40767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4" name="Text Box 30"/>
          <p:cNvSpPr txBox="1"/>
          <p:nvPr/>
        </p:nvSpPr>
        <p:spPr>
          <a:xfrm>
            <a:off x="6392334" y="2554818"/>
            <a:ext cx="5092700" cy="110701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eaLnBrk="1" hangingPunct="1">
              <a:lnSpc>
                <a:spcPct val="10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200" b="1">
                <a:solidFill>
                  <a:srgbClr val="FF3300"/>
                </a:solidFill>
                <a:latin typeface="Tahoma" panose="020b0604030504040204" pitchFamily="34" charset="0"/>
              </a:rPr>
              <a:t>当线圈的平面与磁场垂直时，就会停止转动</a:t>
            </a:r>
            <a:endParaRPr lang="zh-CN" altLang="zh-CN" sz="3200" b="1">
              <a:solidFill>
                <a:srgbClr val="FF33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5" name="Text Box 44"/>
          <p:cNvSpPr txBox="1"/>
          <p:nvPr/>
        </p:nvSpPr>
        <p:spPr>
          <a:xfrm>
            <a:off x="6436784" y="4051300"/>
            <a:ext cx="5350933" cy="1600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线圈平面和磁感线方向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垂直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的位置，线圈受到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平衡力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的作用。</a:t>
            </a:r>
          </a:p>
        </p:txBody>
      </p:sp>
      <p:sp>
        <p:nvSpPr>
          <p:cNvPr id="19461" name="Text Box 34"/>
          <p:cNvSpPr txBox="1"/>
          <p:nvPr/>
        </p:nvSpPr>
        <p:spPr>
          <a:xfrm>
            <a:off x="3731685" y="1310217"/>
            <a:ext cx="8496300" cy="69638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en-US" altLang="zh-CN" sz="3733" b="1">
                <a:solidFill>
                  <a:srgbClr val="0000FF"/>
                </a:solidFill>
                <a:latin typeface="Times New Roman" panose="02020603050405020304" pitchFamily="18" charset="0"/>
              </a:rPr>
              <a:t>    2.</a:t>
            </a:r>
            <a:r>
              <a:rPr lang="zh-CN" altLang="en-US" sz="3733" b="1">
                <a:solidFill>
                  <a:srgbClr val="0000FF"/>
                </a:solidFill>
                <a:latin typeface="Times New Roman" panose="02020603050405020304" pitchFamily="18" charset="0"/>
              </a:rPr>
              <a:t>通电线圈在磁场中受力转动。    </a:t>
            </a:r>
            <a:endParaRPr lang="zh-CN" altLang="en-US" sz="3733" b="1">
              <a:latin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-512233" y="2266951"/>
            <a:ext cx="512233" cy="1354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kern="1200" cap="none" spc="0" normalizeH="0" baseline="0" noProof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9465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2482851"/>
            <a:ext cx="512233" cy="14139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Text Box 29"/>
          <p:cNvSpPr txBox="1">
            <a:spLocks noChangeArrowheads="1"/>
          </p:cNvSpPr>
          <p:nvPr/>
        </p:nvSpPr>
        <p:spPr bwMode="auto">
          <a:xfrm>
            <a:off x="143339" y="15003"/>
            <a:ext cx="5088465" cy="943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 2" panose="05020102010507070707" pitchFamily="18" charset="2"/>
              <a:buNone/>
              <a:defRPr/>
            </a:pPr>
            <a:r>
              <a:rPr kumimoji="0" lang="zh-CN" altLang="en-US" sz="5333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专题五  电与磁</a:t>
            </a:r>
            <a:endParaRPr kumimoji="0" lang="zh-CN" altLang="en-US" sz="5333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31800" y="1312333"/>
            <a:ext cx="3718984" cy="660400"/>
          </a:xfrm>
          <a:prstGeom prst="homePlate">
            <a:avLst/>
          </a:prstGeom>
          <a:gradFill>
            <a:gsLst>
              <a:gs pos="5000">
                <a:srgbClr val="15EEFF"/>
              </a:gs>
              <a:gs pos="83000">
                <a:srgbClr val="0036BB"/>
              </a:gs>
            </a:gsLst>
            <a:lin ang="16200000" scaled="1"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67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字魂5号-无外润黑体" panose="00000500000000000000" pitchFamily="2" charset="-122"/>
              <a:ea typeface="字魂5号-无外润黑体" panose="00000500000000000000" pitchFamily="2" charset="-122"/>
              <a:cs typeface="+mn-cs"/>
            </a:endParaRPr>
          </a:p>
        </p:txBody>
      </p:sp>
      <p:sp>
        <p:nvSpPr>
          <p:cNvPr id="19468" name="Text Box 32"/>
          <p:cNvSpPr txBox="1"/>
          <p:nvPr/>
        </p:nvSpPr>
        <p:spPr>
          <a:xfrm>
            <a:off x="592667" y="1293284"/>
            <a:ext cx="1822451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考点</a:t>
            </a:r>
            <a:r>
              <a:rPr lang="en-US" altLang="zh-CN" sz="3733" b="1">
                <a:solidFill>
                  <a:schemeClr val="bg1"/>
                </a:solidFill>
                <a:latin typeface="宋体" panose="02010600030101010101" pitchFamily="2" charset="-122"/>
              </a:rPr>
              <a:t>1</a:t>
            </a:r>
          </a:p>
        </p:txBody>
      </p:sp>
      <p:sp>
        <p:nvSpPr>
          <p:cNvPr id="19469" name="Text Box 33"/>
          <p:cNvSpPr txBox="1"/>
          <p:nvPr/>
        </p:nvSpPr>
        <p:spPr>
          <a:xfrm>
            <a:off x="1919817" y="1293284"/>
            <a:ext cx="2188633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电动机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9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506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800" y="2180167"/>
            <a:ext cx="5592233" cy="3898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5" name="Text Box 33"/>
          <p:cNvSpPr txBox="1"/>
          <p:nvPr/>
        </p:nvSpPr>
        <p:spPr>
          <a:xfrm>
            <a:off x="5632450" y="2357967"/>
            <a:ext cx="5329767" cy="1600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eaLnBrk="1" hangingPunct="1">
              <a:lnSpc>
                <a:spcPct val="10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通过换向器在线圈靠惯性越过平衡位置的瞬间，立刻改变其中的电流方向</a:t>
            </a:r>
            <a:endParaRPr lang="zh-CN" altLang="zh-CN" sz="3200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18436" name="Text Box 34"/>
          <p:cNvSpPr txBox="1"/>
          <p:nvPr/>
        </p:nvSpPr>
        <p:spPr>
          <a:xfrm>
            <a:off x="5632451" y="4229100"/>
            <a:ext cx="5994400" cy="61595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200" b="1">
                <a:solidFill>
                  <a:srgbClr val="FF00FF"/>
                </a:solidFill>
                <a:latin typeface="Tahoma" panose="020b0604030504040204" pitchFamily="34" charset="0"/>
              </a:rPr>
              <a:t>线圈就会继续转动下去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-512233" y="2266951"/>
            <a:ext cx="512233" cy="1354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kern="1200" cap="none" spc="0" normalizeH="0" baseline="0" noProof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1512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2482851"/>
            <a:ext cx="512233" cy="14139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513" name="Text Box 34"/>
          <p:cNvSpPr txBox="1"/>
          <p:nvPr/>
        </p:nvSpPr>
        <p:spPr>
          <a:xfrm>
            <a:off x="3731685" y="1310217"/>
            <a:ext cx="8496300" cy="69638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en-US" altLang="zh-CN" sz="3733" b="1">
                <a:solidFill>
                  <a:srgbClr val="0000FF"/>
                </a:solidFill>
                <a:latin typeface="Times New Roman" panose="02020603050405020304" pitchFamily="18" charset="0"/>
              </a:rPr>
              <a:t>    2.</a:t>
            </a:r>
            <a:r>
              <a:rPr lang="zh-CN" altLang="en-US" sz="3733" b="1">
                <a:solidFill>
                  <a:srgbClr val="0000FF"/>
                </a:solidFill>
                <a:latin typeface="Times New Roman" panose="02020603050405020304" pitchFamily="18" charset="0"/>
              </a:rPr>
              <a:t>通电线圈在磁场中受力转动。    </a:t>
            </a:r>
            <a:endParaRPr lang="zh-CN" altLang="en-US" sz="3733" b="1">
              <a:latin typeface="Times New Roman" panose="02020603050405020304" pitchFamily="18" charset="0"/>
            </a:endParaRPr>
          </a:p>
        </p:txBody>
      </p:sp>
      <p:sp>
        <p:nvSpPr>
          <p:cNvPr id="17" name="Text Box 29"/>
          <p:cNvSpPr txBox="1">
            <a:spLocks noChangeArrowheads="1"/>
          </p:cNvSpPr>
          <p:nvPr/>
        </p:nvSpPr>
        <p:spPr bwMode="auto">
          <a:xfrm>
            <a:off x="143339" y="15003"/>
            <a:ext cx="5088465" cy="943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 2" panose="05020102010507070707" pitchFamily="18" charset="2"/>
              <a:buNone/>
              <a:defRPr/>
            </a:pPr>
            <a:r>
              <a:rPr kumimoji="0" lang="zh-CN" altLang="en-US" sz="5333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专题五  电与磁</a:t>
            </a:r>
            <a:endParaRPr kumimoji="0" lang="zh-CN" altLang="en-US" sz="5333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31800" y="1312333"/>
            <a:ext cx="3718984" cy="660400"/>
          </a:xfrm>
          <a:prstGeom prst="homePlate">
            <a:avLst/>
          </a:prstGeom>
          <a:gradFill>
            <a:gsLst>
              <a:gs pos="5000">
                <a:srgbClr val="15EEFF"/>
              </a:gs>
              <a:gs pos="83000">
                <a:srgbClr val="0036BB"/>
              </a:gs>
            </a:gsLst>
            <a:lin ang="16200000" scaled="1"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67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字魂5号-无外润黑体" panose="00000500000000000000" pitchFamily="2" charset="-122"/>
              <a:ea typeface="字魂5号-无外润黑体" panose="00000500000000000000" pitchFamily="2" charset="-122"/>
              <a:cs typeface="+mn-cs"/>
            </a:endParaRPr>
          </a:p>
        </p:txBody>
      </p:sp>
      <p:sp>
        <p:nvSpPr>
          <p:cNvPr id="21516" name="Text Box 32"/>
          <p:cNvSpPr txBox="1"/>
          <p:nvPr/>
        </p:nvSpPr>
        <p:spPr>
          <a:xfrm>
            <a:off x="592667" y="1293284"/>
            <a:ext cx="1822451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考点</a:t>
            </a:r>
            <a:r>
              <a:rPr lang="en-US" altLang="zh-CN" sz="3733" b="1">
                <a:solidFill>
                  <a:schemeClr val="bg1"/>
                </a:solidFill>
                <a:latin typeface="宋体" panose="02010600030101010101" pitchFamily="2" charset="-122"/>
              </a:rPr>
              <a:t>1</a:t>
            </a:r>
          </a:p>
        </p:txBody>
      </p:sp>
      <p:sp>
        <p:nvSpPr>
          <p:cNvPr id="21517" name="Text Box 33"/>
          <p:cNvSpPr txBox="1"/>
          <p:nvPr/>
        </p:nvSpPr>
        <p:spPr>
          <a:xfrm>
            <a:off x="1919817" y="1293284"/>
            <a:ext cx="2188633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电动机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/>
      <p:bldP spid="1843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1634" name="Text Box 34"/>
          <p:cNvSpPr txBox="1"/>
          <p:nvPr/>
        </p:nvSpPr>
        <p:spPr>
          <a:xfrm>
            <a:off x="334433" y="1953684"/>
            <a:ext cx="8449734" cy="347768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5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en-US" altLang="zh-CN" sz="3200" b="1">
                <a:solidFill>
                  <a:srgbClr val="FFFF00"/>
                </a:solidFill>
                <a:latin typeface="Times New Roman" panose="02020603050405020304" pitchFamily="18" charset="0"/>
              </a:rPr>
              <a:t>3.</a:t>
            </a:r>
            <a:r>
              <a:rPr lang="zh-CN" altLang="en-US" sz="3200" b="1">
                <a:solidFill>
                  <a:srgbClr val="FFFF00"/>
                </a:solidFill>
                <a:latin typeface="Times New Roman" panose="02020603050405020304" pitchFamily="18" charset="0"/>
              </a:rPr>
              <a:t>电动机：</a:t>
            </a:r>
          </a:p>
          <a:p>
            <a:pPr marL="0" lvl="0" indent="0" eaLnBrk="1" hangingPunct="1">
              <a:lnSpc>
                <a:spcPct val="15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chemeClr val="bg1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）电动机是将电能转化为机械能的装置。</a:t>
            </a:r>
          </a:p>
          <a:p>
            <a:pPr marL="0" lvl="0" indent="0" eaLnBrk="1" hangingPunct="1">
              <a:lnSpc>
                <a:spcPct val="15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chemeClr val="bg1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）电动机是利用通电线圈在磁场中受力作用而转动的原理制成的。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-512233" y="2266951"/>
            <a:ext cx="512233" cy="1354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kern="1200" cap="none" spc="0" normalizeH="0" baseline="0" noProof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3558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482851"/>
            <a:ext cx="512233" cy="14139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文本框 12"/>
          <p:cNvSpPr txBox="1"/>
          <p:nvPr/>
        </p:nvSpPr>
        <p:spPr>
          <a:xfrm>
            <a:off x="431800" y="1312333"/>
            <a:ext cx="5856817" cy="660400"/>
          </a:xfrm>
          <a:prstGeom prst="homePlate">
            <a:avLst/>
          </a:prstGeom>
          <a:gradFill>
            <a:gsLst>
              <a:gs pos="5000">
                <a:srgbClr val="15EEFF"/>
              </a:gs>
              <a:gs pos="83000">
                <a:srgbClr val="0036BB"/>
              </a:gs>
            </a:gsLst>
            <a:lin ang="16200000" scaled="1"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67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字魂5号-无外润黑体" panose="00000500000000000000" pitchFamily="2" charset="-122"/>
              <a:ea typeface="字魂5号-无外润黑体" panose="00000500000000000000" pitchFamily="2" charset="-122"/>
              <a:cs typeface="+mn-cs"/>
            </a:endParaRPr>
          </a:p>
        </p:txBody>
      </p:sp>
      <p:sp>
        <p:nvSpPr>
          <p:cNvPr id="14" name="Text Box 29"/>
          <p:cNvSpPr txBox="1">
            <a:spLocks noChangeArrowheads="1"/>
          </p:cNvSpPr>
          <p:nvPr/>
        </p:nvSpPr>
        <p:spPr bwMode="auto">
          <a:xfrm>
            <a:off x="143339" y="200655"/>
            <a:ext cx="5088465" cy="943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 2" panose="05020102010507070707" pitchFamily="18" charset="2"/>
              <a:buNone/>
              <a:defRPr/>
            </a:pPr>
            <a:r>
              <a:rPr kumimoji="0" lang="zh-CN" altLang="en-US" sz="5333" b="1" i="0" u="none" strike="noStrike" kern="1200" cap="none" spc="0" normalizeH="0" baseline="0" noProof="0">
                <a:ln>
                  <a:noFill/>
                </a:ln>
                <a:solidFill>
                  <a:srgbClr val="0882EA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专题五  电与磁</a:t>
            </a:r>
            <a:endParaRPr kumimoji="0" lang="zh-CN" altLang="en-US" sz="5333" b="1" i="0" u="none" strike="noStrike" kern="1200" cap="none" spc="0" normalizeH="0" baseline="0" noProof="0">
              <a:ln>
                <a:noFill/>
              </a:ln>
              <a:solidFill>
                <a:srgbClr val="0882EA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561" name="Text Box 32"/>
          <p:cNvSpPr txBox="1"/>
          <p:nvPr/>
        </p:nvSpPr>
        <p:spPr>
          <a:xfrm>
            <a:off x="592667" y="1293284"/>
            <a:ext cx="1822451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考点</a:t>
            </a:r>
            <a:r>
              <a:rPr lang="en-US" altLang="zh-CN" sz="3733" b="1">
                <a:solidFill>
                  <a:schemeClr val="bg1"/>
                </a:solidFill>
                <a:latin typeface="宋体" panose="02010600030101010101" pitchFamily="2" charset="-122"/>
              </a:rPr>
              <a:t>1</a:t>
            </a:r>
          </a:p>
        </p:txBody>
      </p:sp>
      <p:sp>
        <p:nvSpPr>
          <p:cNvPr id="23562" name="Text Box 33"/>
          <p:cNvSpPr txBox="1"/>
          <p:nvPr/>
        </p:nvSpPr>
        <p:spPr>
          <a:xfrm>
            <a:off x="1919817" y="1293284"/>
            <a:ext cx="4656667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电动机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1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1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1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6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3682" name="Text Box 34"/>
          <p:cNvSpPr txBox="1"/>
          <p:nvPr/>
        </p:nvSpPr>
        <p:spPr>
          <a:xfrm>
            <a:off x="334433" y="2266951"/>
            <a:ext cx="8066618" cy="369781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80000"/>
              </a:lnSpc>
              <a:spcBef>
                <a:spcPts val="1600"/>
              </a:spcBef>
              <a:buFont typeface="Wingdings 2" panose="05020102010507070707" pitchFamily="18" charset="2"/>
              <a:buNone/>
            </a:pPr>
            <a:r>
              <a:rPr lang="en-US" altLang="zh-CN" sz="3200" b="1">
                <a:solidFill>
                  <a:srgbClr val="FFFF00"/>
                </a:solidFill>
                <a:latin typeface="Times New Roman" panose="02020603050405020304" pitchFamily="18" charset="0"/>
              </a:rPr>
              <a:t>3.</a:t>
            </a:r>
            <a:r>
              <a:rPr lang="zh-CN" altLang="en-US" sz="3200" b="1">
                <a:solidFill>
                  <a:srgbClr val="FFFF00"/>
                </a:solidFill>
                <a:latin typeface="Times New Roman" panose="02020603050405020304" pitchFamily="18" charset="0"/>
              </a:rPr>
              <a:t>电动机：</a:t>
            </a:r>
          </a:p>
          <a:p>
            <a:pPr marL="0" lvl="0" indent="0" eaLnBrk="1" hangingPunct="1">
              <a:lnSpc>
                <a:spcPts val="3333"/>
              </a:lnSpc>
              <a:spcBef>
                <a:spcPts val="1600"/>
              </a:spcBef>
              <a:buFont typeface="Wingdings 2" panose="05020102010507070707" pitchFamily="18" charset="2"/>
              <a:buNone/>
            </a:pP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chemeClr val="bg1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）电动机的结构：电动机由转子和定子组成。</a:t>
            </a:r>
          </a:p>
          <a:p>
            <a:pPr marL="0" lvl="0" indent="0" eaLnBrk="1" hangingPunct="1">
              <a:lnSpc>
                <a:spcPts val="3333"/>
              </a:lnSpc>
              <a:spcBef>
                <a:spcPts val="1600"/>
              </a:spcBef>
              <a:buFont typeface="Wingdings 2" panose="05020102010507070707" pitchFamily="18" charset="2"/>
              <a:buNone/>
            </a:pP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chemeClr val="bg1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）直流电动机是通过换向器来自动改变线圈中的电流方向的。</a:t>
            </a:r>
          </a:p>
          <a:p>
            <a:pPr marL="0" lvl="0" indent="0" eaLnBrk="1" hangingPunct="1">
              <a:lnSpc>
                <a:spcPts val="3333"/>
              </a:lnSpc>
              <a:spcBef>
                <a:spcPts val="1600"/>
              </a:spcBef>
              <a:buFont typeface="Wingdings 2" panose="05020102010507070707" pitchFamily="18" charset="2"/>
              <a:buNone/>
            </a:pP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chemeClr val="bg1"/>
                </a:solidFill>
                <a:latin typeface="Times New Roman" panose="02020603050405020304" pitchFamily="18" charset="0"/>
              </a:rPr>
              <a:t>5</a:t>
            </a: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）电动机的优点：构造简单、体积小，效率高、对环境无污染。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-512233" y="2266951"/>
            <a:ext cx="512233" cy="1354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kern="1200" cap="none" spc="0" normalizeH="0" baseline="0" noProof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5606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482851"/>
            <a:ext cx="512233" cy="14139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文本框 12"/>
          <p:cNvSpPr txBox="1"/>
          <p:nvPr/>
        </p:nvSpPr>
        <p:spPr>
          <a:xfrm>
            <a:off x="431800" y="1312333"/>
            <a:ext cx="5856817" cy="660400"/>
          </a:xfrm>
          <a:prstGeom prst="homePlate">
            <a:avLst/>
          </a:prstGeom>
          <a:gradFill>
            <a:gsLst>
              <a:gs pos="5000">
                <a:srgbClr val="15EEFF"/>
              </a:gs>
              <a:gs pos="83000">
                <a:srgbClr val="0036BB"/>
              </a:gs>
            </a:gsLst>
            <a:lin ang="16200000" scaled="1"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67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字魂5号-无外润黑体" panose="00000500000000000000" pitchFamily="2" charset="-122"/>
              <a:ea typeface="字魂5号-无外润黑体" panose="00000500000000000000" pitchFamily="2" charset="-122"/>
              <a:cs typeface="+mn-cs"/>
            </a:endParaRPr>
          </a:p>
        </p:txBody>
      </p:sp>
      <p:sp>
        <p:nvSpPr>
          <p:cNvPr id="14" name="Text Box 29"/>
          <p:cNvSpPr txBox="1">
            <a:spLocks noChangeArrowheads="1"/>
          </p:cNvSpPr>
          <p:nvPr/>
        </p:nvSpPr>
        <p:spPr bwMode="auto">
          <a:xfrm>
            <a:off x="143339" y="200655"/>
            <a:ext cx="5088465" cy="943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 2" panose="05020102010507070707" pitchFamily="18" charset="2"/>
              <a:buNone/>
              <a:defRPr/>
            </a:pPr>
            <a:r>
              <a:rPr kumimoji="0" lang="zh-CN" altLang="en-US" sz="5333" b="1" i="0" u="none" strike="noStrike" kern="1200" cap="none" spc="0" normalizeH="0" baseline="0" noProof="0">
                <a:ln>
                  <a:noFill/>
                </a:ln>
                <a:solidFill>
                  <a:srgbClr val="0882EA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专题五  电与磁</a:t>
            </a:r>
            <a:endParaRPr kumimoji="0" lang="zh-CN" altLang="en-US" sz="5333" b="1" i="0" u="none" strike="noStrike" kern="1200" cap="none" spc="0" normalizeH="0" baseline="0" noProof="0">
              <a:ln>
                <a:noFill/>
              </a:ln>
              <a:solidFill>
                <a:srgbClr val="0882EA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609" name="Text Box 32"/>
          <p:cNvSpPr txBox="1"/>
          <p:nvPr/>
        </p:nvSpPr>
        <p:spPr>
          <a:xfrm>
            <a:off x="592667" y="1293284"/>
            <a:ext cx="1822451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考点</a:t>
            </a:r>
            <a:r>
              <a:rPr lang="en-US" altLang="zh-CN" sz="3733" b="1">
                <a:solidFill>
                  <a:schemeClr val="bg1"/>
                </a:solidFill>
                <a:latin typeface="宋体" panose="02010600030101010101" pitchFamily="2" charset="-122"/>
              </a:rPr>
              <a:t>1</a:t>
            </a:r>
          </a:p>
        </p:txBody>
      </p:sp>
      <p:sp>
        <p:nvSpPr>
          <p:cNvPr id="25610" name="Text Box 33"/>
          <p:cNvSpPr txBox="1"/>
          <p:nvPr/>
        </p:nvSpPr>
        <p:spPr>
          <a:xfrm>
            <a:off x="1919817" y="1293284"/>
            <a:ext cx="4656667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电动机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83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283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2836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5730" name="Text Box 34"/>
          <p:cNvSpPr txBox="1"/>
          <p:nvPr/>
        </p:nvSpPr>
        <p:spPr>
          <a:xfrm>
            <a:off x="182033" y="2211918"/>
            <a:ext cx="7833784" cy="338666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ts val="800"/>
              </a:spcBef>
              <a:buFont typeface="Wingdings 2" panose="05020102010507070707" pitchFamily="18" charset="2"/>
              <a:buNone/>
            </a:pPr>
            <a:r>
              <a:rPr lang="en-US" altLang="zh-CN" sz="3200" b="1">
                <a:solidFill>
                  <a:srgbClr val="FFFF00"/>
                </a:solidFill>
                <a:latin typeface="Times New Roman" panose="02020603050405020304" pitchFamily="18" charset="0"/>
              </a:rPr>
              <a:t>1.</a:t>
            </a:r>
            <a:r>
              <a:rPr lang="zh-CN" altLang="en-US" sz="3200" b="1">
                <a:solidFill>
                  <a:srgbClr val="FFFF00"/>
                </a:solidFill>
                <a:latin typeface="Times New Roman" panose="02020603050405020304" pitchFamily="18" charset="0"/>
              </a:rPr>
              <a:t>磁生电的条件：</a:t>
            </a:r>
          </a:p>
          <a:p>
            <a:pPr marL="0" lvl="0" indent="0" eaLnBrk="1" hangingPunct="1">
              <a:lnSpc>
                <a:spcPct val="100000"/>
              </a:lnSpc>
              <a:spcBef>
                <a:spcPts val="800"/>
              </a:spcBef>
              <a:buFont typeface="Wingdings 2" panose="05020102010507070707" pitchFamily="18" charset="2"/>
              <a:buNone/>
            </a:pP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chemeClr val="bg1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）电路是闭合的。</a:t>
            </a:r>
          </a:p>
          <a:p>
            <a:pPr marL="0" lvl="0" indent="0" eaLnBrk="1" hangingPunct="1">
              <a:lnSpc>
                <a:spcPct val="100000"/>
              </a:lnSpc>
              <a:spcBef>
                <a:spcPts val="800"/>
              </a:spcBef>
              <a:buFont typeface="Wingdings 2" panose="05020102010507070707" pitchFamily="18" charset="2"/>
              <a:buNone/>
            </a:pP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chemeClr val="bg1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）一部分导体在磁场中做切割磁感线的运动。</a:t>
            </a:r>
          </a:p>
          <a:p>
            <a:pPr marL="0" lvl="0" indent="0" eaLnBrk="1" hangingPunct="1">
              <a:lnSpc>
                <a:spcPct val="100000"/>
              </a:lnSpc>
              <a:spcBef>
                <a:spcPts val="800"/>
              </a:spcBef>
              <a:buFont typeface="Wingdings 2" panose="05020102010507070707" pitchFamily="18" charset="2"/>
              <a:buNone/>
            </a:pP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由于导体在磁场中运动而产生电流的现象叫</a:t>
            </a:r>
            <a:r>
              <a:rPr lang="zh-CN" altLang="en-US" sz="3200" b="1">
                <a:solidFill>
                  <a:srgbClr val="FFFF00"/>
                </a:solidFill>
                <a:latin typeface="Times New Roman" panose="02020603050405020304" pitchFamily="18" charset="0"/>
              </a:rPr>
              <a:t>电磁感应</a:t>
            </a: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，产生的电流叫</a:t>
            </a:r>
            <a:r>
              <a:rPr lang="zh-CN" altLang="en-US" sz="3200" b="1">
                <a:solidFill>
                  <a:srgbClr val="FFFF00"/>
                </a:solidFill>
                <a:latin typeface="Times New Roman" panose="02020603050405020304" pitchFamily="18" charset="0"/>
              </a:rPr>
              <a:t>感应电流</a:t>
            </a: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-512233" y="2266951"/>
            <a:ext cx="512233" cy="1354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kern="1200" cap="none" spc="0" normalizeH="0" baseline="0" noProof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7654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482851"/>
            <a:ext cx="512233" cy="14139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文本框 12"/>
          <p:cNvSpPr txBox="1"/>
          <p:nvPr/>
        </p:nvSpPr>
        <p:spPr>
          <a:xfrm>
            <a:off x="431800" y="1312333"/>
            <a:ext cx="5856817" cy="660400"/>
          </a:xfrm>
          <a:prstGeom prst="homePlate">
            <a:avLst/>
          </a:prstGeom>
          <a:gradFill>
            <a:gsLst>
              <a:gs pos="5000">
                <a:srgbClr val="15EEFF"/>
              </a:gs>
              <a:gs pos="83000">
                <a:srgbClr val="0036BB"/>
              </a:gs>
            </a:gsLst>
            <a:lin ang="16200000" scaled="1"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67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字魂5号-无外润黑体" panose="00000500000000000000" pitchFamily="2" charset="-122"/>
              <a:ea typeface="字魂5号-无外润黑体" panose="00000500000000000000" pitchFamily="2" charset="-122"/>
              <a:cs typeface="+mn-cs"/>
            </a:endParaRPr>
          </a:p>
        </p:txBody>
      </p:sp>
      <p:sp>
        <p:nvSpPr>
          <p:cNvPr id="14" name="Text Box 29"/>
          <p:cNvSpPr txBox="1">
            <a:spLocks noChangeArrowheads="1"/>
          </p:cNvSpPr>
          <p:nvPr/>
        </p:nvSpPr>
        <p:spPr bwMode="auto">
          <a:xfrm>
            <a:off x="143339" y="200655"/>
            <a:ext cx="5088465" cy="943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 2" panose="05020102010507070707" pitchFamily="18" charset="2"/>
              <a:buNone/>
              <a:defRPr/>
            </a:pPr>
            <a:r>
              <a:rPr kumimoji="0" lang="zh-CN" altLang="en-US" sz="5333" b="1" i="0" u="none" strike="noStrike" kern="1200" cap="none" spc="0" normalizeH="0" baseline="0" noProof="0">
                <a:ln>
                  <a:noFill/>
                </a:ln>
                <a:solidFill>
                  <a:srgbClr val="0882EA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专题五  电与磁</a:t>
            </a:r>
            <a:endParaRPr kumimoji="0" lang="zh-CN" altLang="en-US" sz="5333" b="1" i="0" u="none" strike="noStrike" kern="1200" cap="none" spc="0" normalizeH="0" baseline="0" noProof="0">
              <a:ln>
                <a:noFill/>
              </a:ln>
              <a:solidFill>
                <a:srgbClr val="0882EA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657" name="Text Box 32"/>
          <p:cNvSpPr txBox="1"/>
          <p:nvPr/>
        </p:nvSpPr>
        <p:spPr>
          <a:xfrm>
            <a:off x="592667" y="1293284"/>
            <a:ext cx="1822451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考点</a:t>
            </a:r>
            <a:r>
              <a:rPr lang="en-US" altLang="zh-CN" sz="3733" b="1">
                <a:solidFill>
                  <a:schemeClr val="bg1"/>
                </a:solidFill>
                <a:latin typeface="宋体" panose="02010600030101010101" pitchFamily="2" charset="-122"/>
              </a:rPr>
              <a:t>2</a:t>
            </a:r>
          </a:p>
        </p:txBody>
      </p:sp>
      <p:sp>
        <p:nvSpPr>
          <p:cNvPr id="24586" name="Text Box 33"/>
          <p:cNvSpPr txBox="1"/>
          <p:nvPr/>
        </p:nvSpPr>
        <p:spPr>
          <a:xfrm>
            <a:off x="1919817" y="1293284"/>
            <a:ext cx="4656667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发电机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26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  <p:cond evt="onBegin" delay="0">
                          <p:tn val="21"/>
                        </p:cond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85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85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5730" grpId="0"/>
      <p:bldP spid="24586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7778" name="Text Box 34"/>
          <p:cNvSpPr txBox="1"/>
          <p:nvPr/>
        </p:nvSpPr>
        <p:spPr>
          <a:xfrm>
            <a:off x="334433" y="2103967"/>
            <a:ext cx="7448551" cy="396875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5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en-US" altLang="zh-CN" sz="3200" b="1">
                <a:solidFill>
                  <a:srgbClr val="FFFF00"/>
                </a:solidFill>
                <a:latin typeface="Times New Roman" panose="02020603050405020304" pitchFamily="18" charset="0"/>
              </a:rPr>
              <a:t>2.</a:t>
            </a:r>
            <a:r>
              <a:rPr lang="zh-CN" altLang="en-US" sz="3200" b="1">
                <a:solidFill>
                  <a:srgbClr val="FFFF00"/>
                </a:solidFill>
                <a:latin typeface="Times New Roman" panose="02020603050405020304" pitchFamily="18" charset="0"/>
              </a:rPr>
              <a:t>感应电流的大小与哪些因素有关：</a:t>
            </a:r>
            <a:endParaRPr lang="en-US" altLang="zh-CN" sz="3200" b="1">
              <a:solidFill>
                <a:srgbClr val="FFFF00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ct val="15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感应电流的大小与线圈的匝数、磁场强度和运动速度有关，线圈匝数越多，磁感强度越大，运动速度越快，产生的感应电流越大。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-512233" y="2266951"/>
            <a:ext cx="512233" cy="1354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kern="1200" cap="none" spc="0" normalizeH="0" baseline="0" noProof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9702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482851"/>
            <a:ext cx="512233" cy="14139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文本框 12"/>
          <p:cNvSpPr txBox="1"/>
          <p:nvPr/>
        </p:nvSpPr>
        <p:spPr>
          <a:xfrm>
            <a:off x="431800" y="1312333"/>
            <a:ext cx="5856817" cy="660400"/>
          </a:xfrm>
          <a:prstGeom prst="homePlate">
            <a:avLst/>
          </a:prstGeom>
          <a:gradFill>
            <a:gsLst>
              <a:gs pos="5000">
                <a:srgbClr val="15EEFF"/>
              </a:gs>
              <a:gs pos="83000">
                <a:srgbClr val="0036BB"/>
              </a:gs>
            </a:gsLst>
            <a:lin ang="16200000" scaled="1"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67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字魂5号-无外润黑体" panose="00000500000000000000" pitchFamily="2" charset="-122"/>
              <a:ea typeface="字魂5号-无外润黑体" panose="00000500000000000000" pitchFamily="2" charset="-122"/>
              <a:cs typeface="+mn-cs"/>
            </a:endParaRPr>
          </a:p>
        </p:txBody>
      </p:sp>
      <p:sp>
        <p:nvSpPr>
          <p:cNvPr id="14" name="Text Box 29"/>
          <p:cNvSpPr txBox="1">
            <a:spLocks noChangeArrowheads="1"/>
          </p:cNvSpPr>
          <p:nvPr/>
        </p:nvSpPr>
        <p:spPr bwMode="auto">
          <a:xfrm>
            <a:off x="143339" y="200655"/>
            <a:ext cx="5088465" cy="943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 2" panose="05020102010507070707" pitchFamily="18" charset="2"/>
              <a:buNone/>
              <a:defRPr/>
            </a:pPr>
            <a:r>
              <a:rPr kumimoji="0" lang="zh-CN" altLang="en-US" sz="5333" b="1" i="0" u="none" strike="noStrike" kern="1200" cap="none" spc="0" normalizeH="0" baseline="0" noProof="0">
                <a:ln>
                  <a:noFill/>
                </a:ln>
                <a:solidFill>
                  <a:srgbClr val="0882EA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专题五  电与磁</a:t>
            </a:r>
            <a:endParaRPr kumimoji="0" lang="zh-CN" altLang="en-US" sz="5333" b="1" i="0" u="none" strike="noStrike" kern="1200" cap="none" spc="0" normalizeH="0" baseline="0" noProof="0">
              <a:ln>
                <a:noFill/>
              </a:ln>
              <a:solidFill>
                <a:srgbClr val="0882EA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705" name="Text Box 32"/>
          <p:cNvSpPr txBox="1"/>
          <p:nvPr/>
        </p:nvSpPr>
        <p:spPr>
          <a:xfrm>
            <a:off x="592667" y="1293284"/>
            <a:ext cx="1822451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考点</a:t>
            </a:r>
            <a:r>
              <a:rPr lang="en-US" altLang="zh-CN" sz="3733" b="1">
                <a:solidFill>
                  <a:schemeClr val="bg1"/>
                </a:solidFill>
                <a:latin typeface="宋体" panose="02010600030101010101" pitchFamily="2" charset="-122"/>
              </a:rPr>
              <a:t>2</a:t>
            </a:r>
          </a:p>
        </p:txBody>
      </p:sp>
      <p:sp>
        <p:nvSpPr>
          <p:cNvPr id="29706" name="Text Box 33"/>
          <p:cNvSpPr txBox="1"/>
          <p:nvPr/>
        </p:nvSpPr>
        <p:spPr>
          <a:xfrm>
            <a:off x="1919817" y="1293284"/>
            <a:ext cx="4656667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发电机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877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8777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777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87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7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87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7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77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9826" name="Text Box 34"/>
          <p:cNvSpPr txBox="1"/>
          <p:nvPr/>
        </p:nvSpPr>
        <p:spPr>
          <a:xfrm>
            <a:off x="-48683" y="2442633"/>
            <a:ext cx="9984316" cy="270721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ts val="1600"/>
              </a:spcBef>
              <a:buFont typeface="Wingdings 2" panose="05020102010507070707" pitchFamily="18" charset="2"/>
              <a:buNone/>
            </a:pPr>
            <a:r>
              <a:rPr lang="en-US" altLang="zh-CN" sz="3200" b="1">
                <a:solidFill>
                  <a:srgbClr val="FFFF00"/>
                </a:solidFill>
                <a:latin typeface="Times New Roman" panose="02020603050405020304" pitchFamily="18" charset="0"/>
              </a:rPr>
              <a:t>      3.</a:t>
            </a:r>
            <a:r>
              <a:rPr lang="zh-CN" altLang="en-US" sz="3200" b="1">
                <a:solidFill>
                  <a:srgbClr val="FFFF00"/>
                </a:solidFill>
                <a:latin typeface="Times New Roman" panose="02020603050405020304" pitchFamily="18" charset="0"/>
              </a:rPr>
              <a:t>发电机：</a:t>
            </a:r>
          </a:p>
          <a:p>
            <a:pPr marL="0" lvl="0" indent="0" eaLnBrk="1" hangingPunct="1">
              <a:lnSpc>
                <a:spcPct val="100000"/>
              </a:lnSpc>
              <a:spcBef>
                <a:spcPts val="1600"/>
              </a:spcBef>
              <a:buFont typeface="Wingdings 2" panose="05020102010507070707" pitchFamily="18" charset="2"/>
              <a:buNone/>
            </a:pP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    （</a:t>
            </a:r>
            <a:r>
              <a:rPr lang="en-US" altLang="zh-CN" sz="3200" b="1">
                <a:solidFill>
                  <a:schemeClr val="bg1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）发电机的工作原理是电磁感应。</a:t>
            </a:r>
          </a:p>
          <a:p>
            <a:pPr marL="0" lvl="0" indent="0" eaLnBrk="1" hangingPunct="1">
              <a:lnSpc>
                <a:spcPct val="100000"/>
              </a:lnSpc>
              <a:spcBef>
                <a:spcPts val="1600"/>
              </a:spcBef>
              <a:buFont typeface="Wingdings 2" panose="05020102010507070707" pitchFamily="18" charset="2"/>
              <a:buNone/>
            </a:pP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    （</a:t>
            </a:r>
            <a:r>
              <a:rPr lang="en-US" altLang="zh-CN" sz="3200" b="1">
                <a:solidFill>
                  <a:schemeClr val="bg1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）发电机是将机械能转变为电能。</a:t>
            </a:r>
          </a:p>
          <a:p>
            <a:pPr marL="0" lvl="0" indent="0" eaLnBrk="1" hangingPunct="1">
              <a:lnSpc>
                <a:spcPct val="100000"/>
              </a:lnSpc>
              <a:spcBef>
                <a:spcPts val="1600"/>
              </a:spcBef>
              <a:buFont typeface="Wingdings 2" panose="05020102010507070707" pitchFamily="18" charset="2"/>
              <a:buNone/>
            </a:pP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    （</a:t>
            </a:r>
            <a:r>
              <a:rPr lang="en-US" altLang="zh-CN" sz="3200" b="1">
                <a:solidFill>
                  <a:schemeClr val="bg1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）发电机发出的是交流电。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-512233" y="2266951"/>
            <a:ext cx="512233" cy="1354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kern="1200" cap="none" spc="0" normalizeH="0" baseline="0" noProof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31750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482851"/>
            <a:ext cx="512233" cy="14139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文本框 12"/>
          <p:cNvSpPr txBox="1"/>
          <p:nvPr/>
        </p:nvSpPr>
        <p:spPr>
          <a:xfrm>
            <a:off x="431800" y="1312333"/>
            <a:ext cx="5856817" cy="660400"/>
          </a:xfrm>
          <a:prstGeom prst="homePlate">
            <a:avLst/>
          </a:prstGeom>
          <a:gradFill>
            <a:gsLst>
              <a:gs pos="5000">
                <a:srgbClr val="15EEFF"/>
              </a:gs>
              <a:gs pos="83000">
                <a:srgbClr val="0036BB"/>
              </a:gs>
            </a:gsLst>
            <a:lin ang="16200000" scaled="1"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67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字魂5号-无外润黑体" panose="00000500000000000000" pitchFamily="2" charset="-122"/>
              <a:ea typeface="字魂5号-无外润黑体" panose="00000500000000000000" pitchFamily="2" charset="-122"/>
              <a:cs typeface="+mn-cs"/>
            </a:endParaRPr>
          </a:p>
        </p:txBody>
      </p:sp>
      <p:sp>
        <p:nvSpPr>
          <p:cNvPr id="14" name="Text Box 29"/>
          <p:cNvSpPr txBox="1">
            <a:spLocks noChangeArrowheads="1"/>
          </p:cNvSpPr>
          <p:nvPr/>
        </p:nvSpPr>
        <p:spPr bwMode="auto">
          <a:xfrm>
            <a:off x="143339" y="200655"/>
            <a:ext cx="5088465" cy="943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 2" panose="05020102010507070707" pitchFamily="18" charset="2"/>
              <a:buNone/>
              <a:defRPr/>
            </a:pPr>
            <a:r>
              <a:rPr kumimoji="0" lang="zh-CN" altLang="en-US" sz="5333" b="1" i="0" u="none" strike="noStrike" kern="1200" cap="none" spc="0" normalizeH="0" baseline="0" noProof="0">
                <a:ln>
                  <a:noFill/>
                </a:ln>
                <a:solidFill>
                  <a:srgbClr val="0882EA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专题五  电与磁</a:t>
            </a:r>
            <a:endParaRPr kumimoji="0" lang="zh-CN" altLang="en-US" sz="5333" b="1" i="0" u="none" strike="noStrike" kern="1200" cap="none" spc="0" normalizeH="0" baseline="0" noProof="0">
              <a:ln>
                <a:noFill/>
              </a:ln>
              <a:solidFill>
                <a:srgbClr val="0882EA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753" name="Text Box 32"/>
          <p:cNvSpPr txBox="1"/>
          <p:nvPr/>
        </p:nvSpPr>
        <p:spPr>
          <a:xfrm>
            <a:off x="592667" y="1293284"/>
            <a:ext cx="1822451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考点</a:t>
            </a:r>
            <a:r>
              <a:rPr lang="en-US" altLang="zh-CN" sz="3733" b="1">
                <a:solidFill>
                  <a:schemeClr val="bg1"/>
                </a:solidFill>
                <a:latin typeface="宋体" panose="02010600030101010101" pitchFamily="2" charset="-122"/>
              </a:rPr>
              <a:t>2</a:t>
            </a:r>
          </a:p>
        </p:txBody>
      </p:sp>
      <p:sp>
        <p:nvSpPr>
          <p:cNvPr id="31754" name="Text Box 33"/>
          <p:cNvSpPr txBox="1"/>
          <p:nvPr/>
        </p:nvSpPr>
        <p:spPr>
          <a:xfrm>
            <a:off x="1919817" y="1293284"/>
            <a:ext cx="4656667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发电机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98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98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98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9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98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1874" name="Text Box 34"/>
          <p:cNvSpPr txBox="1"/>
          <p:nvPr/>
        </p:nvSpPr>
        <p:spPr>
          <a:xfrm>
            <a:off x="334433" y="2482851"/>
            <a:ext cx="10369552" cy="28321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en-US" altLang="zh-CN" sz="3200" b="1">
                <a:solidFill>
                  <a:srgbClr val="FFFF00"/>
                </a:solidFill>
                <a:latin typeface="Times New Roman" panose="02020603050405020304" pitchFamily="18" charset="0"/>
              </a:rPr>
              <a:t>4.</a:t>
            </a:r>
            <a:r>
              <a:rPr lang="zh-CN" altLang="en-US" sz="3200" b="1">
                <a:solidFill>
                  <a:srgbClr val="FFFF00"/>
                </a:solidFill>
                <a:latin typeface="Times New Roman" panose="02020603050405020304" pitchFamily="18" charset="0"/>
              </a:rPr>
              <a:t>交流电：</a:t>
            </a: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我国电网使用的是交流电，频率</a:t>
            </a:r>
            <a:endParaRPr lang="en-US" altLang="zh-CN" sz="3200" b="1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是</a:t>
            </a:r>
            <a:r>
              <a:rPr lang="en-US" altLang="zh-CN" sz="3200" b="1">
                <a:solidFill>
                  <a:schemeClr val="bg1"/>
                </a:solidFill>
                <a:latin typeface="Times New Roman" panose="02020603050405020304" pitchFamily="18" charset="0"/>
              </a:rPr>
              <a:t>50Hz</a:t>
            </a: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 sz="3200" b="1">
                <a:solidFill>
                  <a:schemeClr val="bg1"/>
                </a:solidFill>
                <a:latin typeface="Times New Roman" panose="02020603050405020304" pitchFamily="18" charset="0"/>
              </a:rPr>
              <a:t>1s</a:t>
            </a: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内有</a:t>
            </a:r>
            <a:r>
              <a:rPr lang="en-US" altLang="zh-CN" sz="3200" b="1">
                <a:solidFill>
                  <a:schemeClr val="bg1"/>
                </a:solidFill>
                <a:latin typeface="Times New Roman" panose="02020603050405020304" pitchFamily="18" charset="0"/>
              </a:rPr>
              <a:t>50</a:t>
            </a: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个周期，交流电每个周期</a:t>
            </a:r>
            <a:endParaRPr lang="en-US" altLang="zh-CN" sz="3200" b="1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电流方向变化两次。电流方向不变的电叫直</a:t>
            </a:r>
            <a:endParaRPr lang="en-US" altLang="zh-CN" sz="3200" b="1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流电，如干电池供电就是直流电。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-512233" y="2266951"/>
            <a:ext cx="512233" cy="1354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kern="1200" cap="none" spc="0" normalizeH="0" baseline="0" noProof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33798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482851"/>
            <a:ext cx="512233" cy="14139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文本框 16"/>
          <p:cNvSpPr txBox="1"/>
          <p:nvPr/>
        </p:nvSpPr>
        <p:spPr>
          <a:xfrm>
            <a:off x="431800" y="1312333"/>
            <a:ext cx="5856817" cy="660400"/>
          </a:xfrm>
          <a:prstGeom prst="homePlate">
            <a:avLst/>
          </a:prstGeom>
          <a:gradFill>
            <a:gsLst>
              <a:gs pos="5000">
                <a:srgbClr val="15EEFF"/>
              </a:gs>
              <a:gs pos="83000">
                <a:srgbClr val="0036BB"/>
              </a:gs>
            </a:gsLst>
            <a:lin ang="16200000" scaled="1"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67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字魂5号-无外润黑体" panose="00000500000000000000" pitchFamily="2" charset="-122"/>
              <a:ea typeface="字魂5号-无外润黑体" panose="00000500000000000000" pitchFamily="2" charset="-122"/>
              <a:cs typeface="+mn-cs"/>
            </a:endParaRPr>
          </a:p>
        </p:txBody>
      </p:sp>
      <p:sp>
        <p:nvSpPr>
          <p:cNvPr id="18" name="Text Box 29"/>
          <p:cNvSpPr txBox="1">
            <a:spLocks noChangeArrowheads="1"/>
          </p:cNvSpPr>
          <p:nvPr/>
        </p:nvSpPr>
        <p:spPr bwMode="auto">
          <a:xfrm>
            <a:off x="143339" y="200655"/>
            <a:ext cx="5088465" cy="943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 2" panose="05020102010507070707" pitchFamily="18" charset="2"/>
              <a:buNone/>
              <a:defRPr/>
            </a:pPr>
            <a:r>
              <a:rPr kumimoji="0" lang="zh-CN" altLang="en-US" sz="5333" b="1" i="0" u="none" strike="noStrike" kern="1200" cap="none" spc="0" normalizeH="0" baseline="0" noProof="0">
                <a:ln>
                  <a:noFill/>
                </a:ln>
                <a:solidFill>
                  <a:srgbClr val="0882EA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专题五  电与磁</a:t>
            </a:r>
            <a:endParaRPr kumimoji="0" lang="zh-CN" altLang="en-US" sz="5333" b="1" i="0" u="none" strike="noStrike" kern="1200" cap="none" spc="0" normalizeH="0" baseline="0" noProof="0">
              <a:ln>
                <a:noFill/>
              </a:ln>
              <a:solidFill>
                <a:srgbClr val="0882EA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801" name="Text Box 32"/>
          <p:cNvSpPr txBox="1"/>
          <p:nvPr/>
        </p:nvSpPr>
        <p:spPr>
          <a:xfrm>
            <a:off x="592667" y="1293284"/>
            <a:ext cx="1822451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考点</a:t>
            </a:r>
            <a:r>
              <a:rPr lang="en-US" altLang="zh-CN" sz="3733" b="1">
                <a:solidFill>
                  <a:schemeClr val="bg1"/>
                </a:solidFill>
                <a:latin typeface="宋体" panose="02010600030101010101" pitchFamily="2" charset="-122"/>
              </a:rPr>
              <a:t>2</a:t>
            </a:r>
          </a:p>
        </p:txBody>
      </p:sp>
      <p:sp>
        <p:nvSpPr>
          <p:cNvPr id="33802" name="Text Box 33"/>
          <p:cNvSpPr txBox="1"/>
          <p:nvPr/>
        </p:nvSpPr>
        <p:spPr>
          <a:xfrm>
            <a:off x="1919817" y="1293284"/>
            <a:ext cx="4656667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发电机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1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18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1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87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8" name="Group 84"/>
          <p:cNvGraphicFramePr>
            <a:graphicFrameLocks noGrp="1"/>
          </p:cNvGraphicFramePr>
          <p:nvPr/>
        </p:nvGraphicFramePr>
        <p:xfrm>
          <a:off x="1121833" y="1797051"/>
          <a:ext cx="9891183" cy="4409016"/>
        </p:xfrm>
        <a:graphic>
          <a:graphicData uri="http://schemas.openxmlformats.org/drawingml/2006/table">
            <a:tbl>
              <a:tblPr/>
              <a:tblGrid>
                <a:gridCol w="2684727"/>
                <a:gridCol w="3500437"/>
                <a:gridCol w="3706019"/>
              </a:tblGrid>
              <a:tr h="531656">
                <a:tc>
                  <a:txBody>
                    <a:bodyPr/>
                    <a:lstStyle/>
                    <a:p>
                      <a:pPr marL="0" marR="0" lvl="0" indent="0" algn="l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endParaRPr kumimoji="0" lang="zh-CN" altLang="en-US" sz="2667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0013" marR="120013" marT="62391" marB="6239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电动机</a:t>
                      </a:r>
                      <a:endParaRPr kumimoji="0" lang="zh-CN" altLang="en-US" sz="2667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0013" marR="120013" marT="62391" marB="6239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发电机</a:t>
                      </a:r>
                      <a:endParaRPr kumimoji="0" lang="zh-CN" altLang="en-US" sz="2667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0013" marR="120013" marT="62391" marB="6239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8016">
                <a:tc>
                  <a:txBody>
                    <a:bodyPr/>
                    <a:lstStyle/>
                    <a:p>
                      <a:pPr marL="0" marR="0" lvl="0" indent="0" algn="l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原理</a:t>
                      </a:r>
                      <a:endParaRPr kumimoji="0" lang="zh-CN" altLang="en-US" sz="2667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0013" marR="120013" marT="62391" marB="6239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通电线圈在磁场中受力转动</a:t>
                      </a:r>
                      <a:endParaRPr kumimoji="0" lang="zh-CN" altLang="en-US" sz="2667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0013" marR="120013" marT="62391" marB="6239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电磁感应现象</a:t>
                      </a:r>
                      <a:endParaRPr kumimoji="0" lang="zh-CN" altLang="en-US" sz="2667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0013" marR="120013" marT="62391" marB="6239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1656">
                <a:tc>
                  <a:txBody>
                    <a:bodyPr/>
                    <a:lstStyle/>
                    <a:p>
                      <a:pPr marL="0" marR="0" lvl="0" indent="0" algn="l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能量的转化</a:t>
                      </a:r>
                      <a:endParaRPr kumimoji="0" lang="zh-CN" altLang="en-US" sz="2667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0013" marR="120013" marT="62391" marB="6239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电能转化为机械能</a:t>
                      </a:r>
                      <a:endParaRPr kumimoji="0" lang="zh-CN" altLang="en-US" sz="2667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0013" marR="120013" marT="62391" marB="6239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机械能转化为电能</a:t>
                      </a:r>
                      <a:endParaRPr kumimoji="0" lang="zh-CN" altLang="en-US" sz="2667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0013" marR="120013" marT="62391" marB="6239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8016">
                <a:tc>
                  <a:txBody>
                    <a:bodyPr/>
                    <a:lstStyle/>
                    <a:p>
                      <a:pPr marL="0" marR="0" lvl="0" indent="0" algn="l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线圈转动原因</a:t>
                      </a:r>
                      <a:endParaRPr kumimoji="0" lang="zh-CN" altLang="en-US" sz="2667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0013" marR="120013" marT="62391" marB="6239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通电线圈受磁力作用转动</a:t>
                      </a:r>
                      <a:endParaRPr kumimoji="0" lang="zh-CN" altLang="en-US" sz="2667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0013" marR="120013" marT="62391" marB="6239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线圈在外力作用下转动</a:t>
                      </a:r>
                      <a:endParaRPr kumimoji="0" lang="zh-CN" altLang="en-US" sz="2667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0013" marR="120013" marT="62391" marB="6239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8016">
                <a:tc>
                  <a:txBody>
                    <a:bodyPr/>
                    <a:lstStyle/>
                    <a:p>
                      <a:pPr marL="0" marR="0" lvl="0" indent="0" algn="l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线圈中电流来源</a:t>
                      </a:r>
                      <a:endParaRPr kumimoji="0" lang="zh-CN" altLang="en-US" sz="2667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0013" marR="120013" marT="62391" marB="6239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由电源提供</a:t>
                      </a:r>
                      <a:endParaRPr kumimoji="0" lang="zh-CN" altLang="en-US" sz="2667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0013" marR="120013" marT="62391" marB="6239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线圈转动产生感应电流</a:t>
                      </a:r>
                      <a:endParaRPr kumimoji="0" lang="zh-CN" altLang="en-US" sz="2667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0013" marR="120013" marT="62391" marB="6239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1656">
                <a:tc>
                  <a:txBody>
                    <a:bodyPr/>
                    <a:lstStyle/>
                    <a:p>
                      <a:pPr marL="0" marR="0" lvl="0" indent="0" algn="l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电路中作用</a:t>
                      </a:r>
                      <a:endParaRPr kumimoji="0" lang="zh-CN" altLang="en-US" sz="2667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0013" marR="120013" marT="62391" marB="6239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用电器</a:t>
                      </a:r>
                      <a:endParaRPr kumimoji="0" lang="zh-CN" altLang="en-US" sz="2667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0013" marR="120013" marT="62391" marB="6239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r>
                        <a:rPr kumimoji="0" lang="zh-CN" altLang="en-US" sz="2667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电源</a:t>
                      </a:r>
                      <a:endParaRPr kumimoji="0" lang="zh-CN" altLang="en-US" sz="2667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20013" marR="120013" marT="62391" marB="6239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-512233" y="2266951"/>
            <a:ext cx="512233" cy="1354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kern="1200" cap="none" spc="0" normalizeH="0" baseline="0" noProof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35875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482851"/>
            <a:ext cx="512233" cy="14139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Text Box 29"/>
          <p:cNvSpPr txBox="1">
            <a:spLocks noChangeArrowheads="1"/>
          </p:cNvSpPr>
          <p:nvPr/>
        </p:nvSpPr>
        <p:spPr bwMode="auto">
          <a:xfrm>
            <a:off x="143339" y="15003"/>
            <a:ext cx="5088465" cy="943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 2" panose="05020102010507070707" pitchFamily="18" charset="2"/>
              <a:buNone/>
              <a:defRPr/>
            </a:pPr>
            <a:r>
              <a:rPr kumimoji="0" lang="zh-CN" altLang="en-US" sz="5333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专题五  电与磁</a:t>
            </a:r>
            <a:endParaRPr kumimoji="0" lang="zh-CN" altLang="en-US" sz="5333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66184" y="996951"/>
            <a:ext cx="3718984" cy="660400"/>
          </a:xfrm>
          <a:prstGeom prst="homePlate">
            <a:avLst/>
          </a:prstGeom>
          <a:gradFill>
            <a:gsLst>
              <a:gs pos="5000">
                <a:srgbClr val="15EEFF"/>
              </a:gs>
              <a:gs pos="83000">
                <a:srgbClr val="0036BB"/>
              </a:gs>
            </a:gsLst>
            <a:lin ang="16200000" scaled="1"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67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字魂5号-无外润黑体" panose="00000500000000000000" pitchFamily="2" charset="-122"/>
              <a:ea typeface="字魂5号-无外润黑体" panose="00000500000000000000" pitchFamily="2" charset="-122"/>
              <a:cs typeface="+mn-cs"/>
            </a:endParaRPr>
          </a:p>
        </p:txBody>
      </p:sp>
      <p:sp>
        <p:nvSpPr>
          <p:cNvPr id="35878" name="Text Box 32"/>
          <p:cNvSpPr txBox="1"/>
          <p:nvPr/>
        </p:nvSpPr>
        <p:spPr>
          <a:xfrm>
            <a:off x="527051" y="977900"/>
            <a:ext cx="1822449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考点</a:t>
            </a:r>
            <a:r>
              <a:rPr lang="en-US" altLang="zh-CN" sz="3733" b="1">
                <a:solidFill>
                  <a:schemeClr val="bg1"/>
                </a:solidFill>
                <a:latin typeface="宋体" panose="02010600030101010101" pitchFamily="2" charset="-122"/>
              </a:rPr>
              <a:t>2</a:t>
            </a:r>
          </a:p>
        </p:txBody>
      </p:sp>
      <p:sp>
        <p:nvSpPr>
          <p:cNvPr id="35879" name="Text Box 33"/>
          <p:cNvSpPr txBox="1"/>
          <p:nvPr/>
        </p:nvSpPr>
        <p:spPr>
          <a:xfrm>
            <a:off x="1854200" y="977900"/>
            <a:ext cx="2188633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发电机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文本框 8"/>
          <p:cNvSpPr txBox="1"/>
          <p:nvPr/>
        </p:nvSpPr>
        <p:spPr>
          <a:xfrm>
            <a:off x="-512233" y="2266951"/>
            <a:ext cx="512233" cy="135466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12192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kern="1200" cap="none" spc="0" normalizeH="0" baseline="0" noProof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37893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482851"/>
            <a:ext cx="512233" cy="14139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0"/>
          <p:cNvSpPr txBox="1"/>
          <p:nvPr/>
        </p:nvSpPr>
        <p:spPr>
          <a:xfrm>
            <a:off x="431800" y="1312333"/>
            <a:ext cx="2976033" cy="660400"/>
          </a:xfrm>
          <a:prstGeom prst="homePlate">
            <a:avLst/>
          </a:prstGeom>
          <a:gradFill>
            <a:gsLst>
              <a:gs pos="5000">
                <a:srgbClr val="15EEFF"/>
              </a:gs>
              <a:gs pos="83000">
                <a:srgbClr val="0036BB"/>
              </a:gs>
            </a:gsLst>
            <a:lin ang="16200000" scaled="1"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marL="0" marR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lvl="1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lvl="2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lvl="3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lvl="4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lvl="5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lvl="6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lvl="7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lvl="8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267" b="1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marL="0" marR="0" lvl="0" indent="0" algn="ctr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67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字魂5号-无外润黑体" panose="00000500000000000000" pitchFamily="2" charset="-122"/>
              <a:ea typeface="字魂5号-无外润黑体" panose="00000500000000000000" pitchFamily="2" charset="-122"/>
              <a:cs typeface="+mn-cs"/>
            </a:endParaRPr>
          </a:p>
        </p:txBody>
      </p:sp>
      <p:sp>
        <p:nvSpPr>
          <p:cNvPr id="12" name="Text Box 29"/>
          <p:cNvSpPr txBox="1">
            <a:spLocks noChangeArrowheads="1"/>
          </p:cNvSpPr>
          <p:nvPr/>
        </p:nvSpPr>
        <p:spPr bwMode="auto">
          <a:xfrm>
            <a:off x="143339" y="200655"/>
            <a:ext cx="5088465" cy="943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990600" lvl="1" indent="-3810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352800" lvl="5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962400" lvl="6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572000" lvl="7" indent="-30480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267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 2" panose="05020102010507070707" pitchFamily="18" charset="2"/>
              <a:buNone/>
              <a:defRPr/>
            </a:pPr>
            <a:r>
              <a:rPr kumimoji="0" lang="zh-CN" altLang="en-US" sz="5333" b="1" i="0" u="none" strike="noStrike" kern="1200" cap="none" spc="0" normalizeH="0" baseline="0" noProof="0">
                <a:ln>
                  <a:noFill/>
                </a:ln>
                <a:solidFill>
                  <a:srgbClr val="0882EA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专题五  电与磁</a:t>
            </a:r>
            <a:endParaRPr kumimoji="0" lang="zh-CN" altLang="en-US" sz="5333" b="1" i="0" u="none" strike="noStrike" kern="1200" cap="none" spc="0" normalizeH="0" baseline="0" noProof="0">
              <a:ln>
                <a:noFill/>
              </a:ln>
              <a:solidFill>
                <a:srgbClr val="0882EA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896" name="Text Box 32"/>
          <p:cNvSpPr txBox="1"/>
          <p:nvPr/>
        </p:nvSpPr>
        <p:spPr>
          <a:xfrm>
            <a:off x="592667" y="1293284"/>
            <a:ext cx="2334684" cy="698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lang="zh-CN" altLang="en-US" sz="3733" b="1">
                <a:solidFill>
                  <a:schemeClr val="bg1"/>
                </a:solidFill>
                <a:latin typeface="宋体" panose="02010600030101010101" pitchFamily="2" charset="-122"/>
              </a:rPr>
              <a:t>课后作业</a:t>
            </a:r>
            <a:endParaRPr lang="en-US" altLang="zh-CN" sz="3733" b="1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sp>
        <p:nvSpPr>
          <p:cNvPr id="37897" name="Rectangle 3"/>
          <p:cNvSpPr/>
          <p:nvPr/>
        </p:nvSpPr>
        <p:spPr>
          <a:xfrm>
            <a:off x="431800" y="3062818"/>
            <a:ext cx="10079567" cy="1670049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marL="304800" lvl="0" indent="-304800" algn="l" defTabSz="1219200" rtl="0" eaLnBrk="0" fontAlgn="base" latinLnBrk="0" hangingPunct="0">
              <a:lnSpc>
                <a:spcPct val="90000"/>
              </a:lnSpc>
              <a:spcBef>
                <a:spcPts val="133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lvl="2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lvl="3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lvl="4" indent="-304800" algn="l" defTabSz="1219200" rtl="0" eaLnBrk="0" fontAlgn="base" latinLnBrk="0" hangingPunct="0">
              <a:lnSpc>
                <a:spcPct val="90000"/>
              </a:lnSpc>
              <a:spcBef>
                <a:spcPts val="667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b="1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>
                <a:schemeClr val="tx2"/>
              </a:buClr>
              <a:buFontTx/>
              <a:buNone/>
            </a:pPr>
            <a:r>
              <a:rPr lang="zh-CN" altLang="en-US" sz="4800" b="1">
                <a:solidFill>
                  <a:schemeClr val="bg1"/>
                </a:solidFill>
                <a:latin typeface="宋体" panose="02010600030101010101" pitchFamily="2" charset="-122"/>
              </a:rPr>
              <a:t>完成练习册中本课时的习题</a:t>
            </a:r>
            <a:endParaRPr lang="zh-CN" altLang="en-US" sz="3200" b="1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PA" val="v5.2.2"/>
</p:tagLst>
</file>

<file path=ppt/tags/tag2.xml><?xml version="1.0" encoding="utf-8"?>
<p:tagLst xmlns:p="http://schemas.openxmlformats.org/presentationml/2006/main">
  <p:tag name="PA" val="v5.2.2"/>
</p:tagLst>
</file>

<file path=ppt/tags/tag3.xml><?xml version="1.0" encoding="utf-8"?>
<p:tagLst xmlns:p="http://schemas.openxmlformats.org/presentationml/2006/main">
  <p:tag name="PA" val="v5.2.2"/>
</p:tagLst>
</file>

<file path=ppt/tags/tag4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22p51zhq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97</Paragraphs>
  <Slides>14</Slides>
  <Notes>14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15">
      <vt:lpstr>Office 主题​​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幻灯片 1</dc:title>
  <cp:lastModifiedBy>天天向上</cp:lastModifiedBy>
  <cp:revision>8</cp:revision>
  <dcterms:created xsi:type="dcterms:W3CDTF">2007-11-07T12:32:47Z</dcterms:created>
  <dcterms:modified xsi:type="dcterms:W3CDTF">2023-01-30T06:38:30Z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FE8FB2306BDD4612BED85BD9025204F9</vt:lpwstr>
  </property>
  <property fmtid="{D5CDD505-2E9C-101B-9397-08002B2CF9AE}" pid="3" name="KSOProductBuildVer">
    <vt:lpwstr>2052-11.1.0.11365</vt:lpwstr>
  </property>
  <property fmtid="{D5CDD505-2E9C-101B-9397-08002B2CF9AE}" pid="4" name="NXTAG2">
    <vt:lpwstr>0008005e04000000000001024120</vt:lpwstr>
  </property>
</Properties>
</file>