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57" r:id="rId3"/>
    <p:sldId id="272" r:id="rId5"/>
    <p:sldId id="256" r:id="rId6"/>
    <p:sldId id="260" r:id="rId7"/>
    <p:sldId id="258" r:id="rId8"/>
    <p:sldId id="265" r:id="rId9"/>
    <p:sldId id="261" r:id="rId10"/>
    <p:sldId id="263" r:id="rId11"/>
    <p:sldId id="281" r:id="rId12"/>
    <p:sldId id="283" r:id="rId13"/>
    <p:sldId id="285" r:id="rId14"/>
    <p:sldId id="273" r:id="rId15"/>
    <p:sldId id="288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0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1CB58-2980-43CB-8249-B99CF17DB0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F1A1-24CF-4EAC-911B-B50B0CB1C5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2928934"/>
            <a:ext cx="12192000" cy="285752"/>
            <a:chOff x="0" y="2928934"/>
            <a:chExt cx="9144000" cy="285752"/>
          </a:xfrm>
        </p:grpSpPr>
        <p:sp>
          <p:nvSpPr>
            <p:cNvPr id="12" name="矩形 11"/>
            <p:cNvSpPr/>
            <p:nvPr userDrawn="1"/>
          </p:nvSpPr>
          <p:spPr>
            <a:xfrm flipH="1">
              <a:off x="0" y="2928934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13" name="矩形 12"/>
            <p:cNvSpPr/>
            <p:nvPr userDrawn="1"/>
          </p:nvSpPr>
          <p:spPr>
            <a:xfrm flipH="1">
              <a:off x="8334000" y="2963384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14" name="矩形 13"/>
            <p:cNvSpPr/>
            <p:nvPr userDrawn="1"/>
          </p:nvSpPr>
          <p:spPr>
            <a:xfrm flipH="1">
              <a:off x="0" y="2966642"/>
              <a:ext cx="8286776" cy="214314"/>
            </a:xfrm>
            <a:prstGeom prst="rect">
              <a:avLst/>
            </a:prstGeom>
            <a:solidFill>
              <a:schemeClr val="accent5"/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454137"/>
            <a:ext cx="10363200" cy="1470025"/>
          </a:xfrm>
          <a:noFill/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16200000" scaled="1"/>
                  <a:tileRect/>
                </a:gradFill>
                <a:effectLst>
                  <a:outerShdw blurRad="50800" dist="50800" dir="18900000" algn="tl" rotWithShape="0">
                    <a:schemeClr val="accent5">
                      <a:tint val="20000"/>
                      <a:alpha val="43000"/>
                    </a:scheme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219007"/>
            <a:ext cx="8534400" cy="1752600"/>
          </a:xfrm>
          <a:noFill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6498000"/>
            <a:ext cx="2400000" cy="360000"/>
          </a:xfrm>
        </p:spPr>
        <p:txBody>
          <a:bodyPr vert="horz"/>
          <a:lstStyle>
            <a:lvl1pPr algn="l">
              <a:defRPr/>
            </a:lvl1pPr>
          </a:lstStyle>
          <a:p>
            <a:fld id="{1D9305EA-B4CA-4E35-B0C9-80AF20D131EA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52000" y="6498000"/>
            <a:ext cx="3840000" cy="360000"/>
          </a:xfrm>
        </p:spPr>
        <p:txBody>
          <a:bodyPr vert="horz"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12000" y="2928934"/>
            <a:ext cx="1080000" cy="285752"/>
          </a:xfrm>
        </p:spPr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507D-F959-4180-8F9E-AC59DAB061B0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2928934"/>
            <a:ext cx="12192000" cy="285752"/>
            <a:chOff x="0" y="2928934"/>
            <a:chExt cx="9144000" cy="285752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0" y="2928934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9" name="矩形 8"/>
            <p:cNvSpPr/>
            <p:nvPr userDrawn="1"/>
          </p:nvSpPr>
          <p:spPr>
            <a:xfrm flipH="1">
              <a:off x="8334000" y="2963384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10" name="矩形 9"/>
            <p:cNvSpPr/>
            <p:nvPr userDrawn="1"/>
          </p:nvSpPr>
          <p:spPr>
            <a:xfrm flipH="1">
              <a:off x="0" y="2966642"/>
              <a:ext cx="8286776" cy="214314"/>
            </a:xfrm>
            <a:prstGeom prst="rect">
              <a:avLst/>
            </a:prstGeom>
            <a:solidFill>
              <a:schemeClr val="accent5"/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3217345"/>
            <a:ext cx="10363200" cy="1362075"/>
          </a:xfrm>
          <a:noFill/>
        </p:spPr>
        <p:txBody>
          <a:bodyPr anchor="t"/>
          <a:lstStyle>
            <a:lvl1pPr algn="ctr">
              <a:defRPr sz="4000" b="1" cap="all"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16200000" scaled="1"/>
                  <a:tileRect/>
                </a:gradFill>
                <a:effectLst>
                  <a:outerShdw blurRad="50800" dist="50800" dir="18900000" algn="tl" rotWithShape="0">
                    <a:schemeClr val="accent5">
                      <a:tint val="20000"/>
                      <a:alpha val="43000"/>
                    </a:scheme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28800" y="1426090"/>
            <a:ext cx="8534400" cy="1500187"/>
          </a:xfrm>
          <a:noFill/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6498000"/>
            <a:ext cx="2400000" cy="360000"/>
          </a:xfrm>
        </p:spPr>
        <p:txBody>
          <a:bodyPr vert="horz"/>
          <a:lstStyle/>
          <a:p>
            <a:fld id="{F8EA704E-444E-4F7C-9CBA-C37EFB1B71E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52000" y="6498000"/>
            <a:ext cx="3840000" cy="360000"/>
          </a:xfrm>
        </p:spPr>
        <p:txBody>
          <a:bodyPr vert="horz"/>
          <a:lstStyle>
            <a:lvl1pPr algn="r">
              <a:defRPr/>
            </a:lvl1pPr>
          </a:lstStyle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12000" y="2928934"/>
            <a:ext cx="1080000" cy="285752"/>
          </a:xfrm>
        </p:spPr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23992" y="1717110"/>
            <a:ext cx="538480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11992" y="1717110"/>
            <a:ext cx="5384800" cy="48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DAA4-2BC2-4DC8-BB7C-9ADA6B7ED896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23992" y="1717668"/>
            <a:ext cx="5386917" cy="639762"/>
          </a:xfrm>
          <a:solidFill>
            <a:srgbClr val="FF9900">
              <a:alpha val="10196"/>
            </a:srgb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23992" y="2357434"/>
            <a:ext cx="5386917" cy="41960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707760" y="1717668"/>
            <a:ext cx="5389033" cy="639762"/>
          </a:xfrm>
          <a:solidFill>
            <a:srgbClr val="FF9900">
              <a:alpha val="10196"/>
            </a:srgbClr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707761" y="2357430"/>
            <a:ext cx="5389033" cy="4197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2816-6D1A-4678-B7E6-3D201F730B44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1428736"/>
            <a:ext cx="12192000" cy="285752"/>
            <a:chOff x="0" y="1428736"/>
            <a:chExt cx="9144000" cy="285752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0" y="1463186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857224" y="1466444"/>
              <a:ext cx="8286776" cy="214314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E60E-A977-4C9B-BC36-E93A892B8C55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6286520"/>
            <a:ext cx="12192000" cy="285752"/>
            <a:chOff x="0" y="1428736"/>
            <a:chExt cx="9144000" cy="285752"/>
          </a:xfrm>
        </p:grpSpPr>
        <p:sp>
          <p:nvSpPr>
            <p:cNvPr id="6" name="矩形 5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0" y="1463186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857224" y="1466444"/>
              <a:ext cx="8286776" cy="214314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83B0-D5B1-4EAE-AC34-C8FCAF2A8DB1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86520"/>
            <a:ext cx="1080000" cy="285752"/>
          </a:xfrm>
        </p:spPr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2968" y="285728"/>
            <a:ext cx="4381528" cy="1143008"/>
          </a:xfrm>
        </p:spPr>
        <p:txBody>
          <a:bodyPr anchor="t"/>
          <a:lstStyle>
            <a:lvl1pPr algn="l">
              <a:defRPr sz="2000" b="1">
                <a:effectLst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2965" y="1717341"/>
            <a:ext cx="10953784" cy="4838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19747" y="285728"/>
            <a:ext cx="6477003" cy="1144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6ACDD-DBE7-4ECA-B6E4-61B8F92B770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604" y="1718046"/>
            <a:ext cx="978952" cy="4834842"/>
          </a:xfrm>
          <a:noFill/>
        </p:spPr>
        <p:txBody>
          <a:bodyPr vert="eaVert" anchor="ctr"/>
          <a:lstStyle>
            <a:lvl1pPr algn="ctr">
              <a:defRPr sz="2000" b="1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1"/>
                  <a:tileRect/>
                </a:gradFill>
                <a:effectLst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0496" y="1790269"/>
            <a:ext cx="10788133" cy="4710569"/>
          </a:xfrm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23992" y="285728"/>
            <a:ext cx="10972800" cy="1144800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AAF2-4022-4C4D-ADBA-8428697575E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2AFC-F40F-4FBB-8849-7065AD08FE1A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6286520"/>
            <a:ext cx="12192000" cy="285752"/>
            <a:chOff x="0" y="1428736"/>
            <a:chExt cx="9144000" cy="285752"/>
          </a:xfrm>
        </p:grpSpPr>
        <p:sp>
          <p:nvSpPr>
            <p:cNvPr id="8" name="矩形 7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0" y="1463186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57224" y="1466444"/>
              <a:ext cx="8286776" cy="214314"/>
            </a:xfrm>
            <a:prstGeom prst="rect">
              <a:avLst/>
            </a:prstGeom>
            <a:solidFill>
              <a:schemeClr val="accent6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191736" y="285729"/>
            <a:ext cx="2000264" cy="6000791"/>
          </a:xfrm>
          <a:noFill/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1"/>
                  <a:tileRect/>
                </a:gradFill>
                <a:effectLst>
                  <a:outerShdw blurRad="50800" dist="50800" dir="13500000" algn="tl" rotWithShape="0">
                    <a:schemeClr val="tx2">
                      <a:alpha val="43000"/>
                    </a:scheme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23992" y="285731"/>
            <a:ext cx="8877285" cy="6000791"/>
          </a:xfrm>
          <a:noFill/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3C3C-BB33-499E-8197-DBB01486FC14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6286520"/>
            <a:ext cx="1080000" cy="285752"/>
          </a:xfrm>
        </p:spPr>
        <p:txBody>
          <a:bodyPr/>
          <a:lstStyle/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1428736"/>
            <a:ext cx="12192000" cy="285752"/>
            <a:chOff x="0" y="1428736"/>
            <a:chExt cx="9144000" cy="285752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1428736"/>
              <a:ext cx="9144000" cy="285752"/>
            </a:xfrm>
            <a:prstGeom prst="rect">
              <a:avLst/>
            </a:prstGeom>
            <a:solidFill>
              <a:schemeClr val="accent3">
                <a:tint val="6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0" y="1463186"/>
              <a:ext cx="810000" cy="214314"/>
            </a:xfrm>
            <a:prstGeom prst="rect">
              <a:avLst/>
            </a:prstGeom>
            <a:solidFill>
              <a:schemeClr val="accent1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857224" y="1466444"/>
              <a:ext cx="8286776" cy="214314"/>
            </a:xfrm>
            <a:prstGeom prst="rect">
              <a:avLst/>
            </a:prstGeom>
            <a:solidFill>
              <a:schemeClr val="accent5">
                <a:shade val="50000"/>
              </a:schemeClr>
            </a:solidFill>
            <a:ln w="19050" cap="flat" cmpd="sng" algn="ctr">
              <a:noFill/>
              <a:prstDash val="solid"/>
            </a:ln>
          </p:spPr>
          <p:style>
            <a:lnRef idx="2">
              <a:schemeClr val="accent6"/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 sz="1800" dirty="0"/>
            </a:p>
          </p:txBody>
        </p:sp>
      </p:grp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23992" y="1716712"/>
            <a:ext cx="10972800" cy="4838735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0" y="6572272"/>
            <a:ext cx="2400000" cy="285728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3CCAF-7C47-47CC-A5EE-5F7A48AC599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8352000" y="6572272"/>
            <a:ext cx="3840000" cy="285728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0" y="1428736"/>
            <a:ext cx="10800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50000"/>
                  </a:schemeClr>
                </a:solidFill>
              </a:defRPr>
            </a:lvl1pPr>
          </a:lstStyle>
          <a:p>
            <a:fld id="{E75C92BA-E0AC-4BBA-AE08-FDF7B2B36818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123992" y="283053"/>
            <a:ext cx="109728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1"/>
            <a:tileRect/>
          </a:gradFill>
          <a:effectLst>
            <a:outerShdw blurRad="50800" dist="50800" dir="18900000" algn="tl" rotWithShape="0">
              <a:schemeClr val="tx2">
                <a:alpha val="43000"/>
              </a:scheme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3" panose="05040102010807070707" pitchFamily="18" charset="2"/>
        <a:buChar char="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" panose="05000000000000000000"/>
        <a:buChar char="Ø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3" panose="05040102010807070707" pitchFamily="18" charset="2"/>
        <a:buChar char="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" panose="05000000000000000000"/>
        <a:buChar char="Ø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3" panose="05040102010807070707" pitchFamily="18" charset="2"/>
        <a:buChar char="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6" Type="http://schemas.openxmlformats.org/officeDocument/2006/relationships/image" Target="../media/image2.png"/><Relationship Id="rId5" Type="http://schemas.openxmlformats.org/officeDocument/2006/relationships/slide" Target="slide8.xml"/><Relationship Id="rId4" Type="http://schemas.openxmlformats.org/officeDocument/2006/relationships/slide" Target="slide1.xml"/><Relationship Id="rId3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2" Type="http://schemas.openxmlformats.org/officeDocument/2006/relationships/hyperlink" Target="&#24187;&#28783;&#29255;&#32032;&#26448;/EL&#35268;&#26684;&#20215;&#26684;.doc" TargetMode="Externa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tags" Target="../tags/tag4.xml"/><Relationship Id="rId7" Type="http://schemas.openxmlformats.org/officeDocument/2006/relationships/image" Target="../media/image29.jpeg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1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jpeg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2.png"/><Relationship Id="rId24" Type="http://schemas.openxmlformats.org/officeDocument/2006/relationships/image" Target="../media/image54.png"/><Relationship Id="rId23" Type="http://schemas.openxmlformats.org/officeDocument/2006/relationships/image" Target="../media/image53.jpeg"/><Relationship Id="rId22" Type="http://schemas.openxmlformats.org/officeDocument/2006/relationships/image" Target="../media/image52.jpeg"/><Relationship Id="rId21" Type="http://schemas.openxmlformats.org/officeDocument/2006/relationships/image" Target="../media/image51.jpeg"/><Relationship Id="rId20" Type="http://schemas.openxmlformats.org/officeDocument/2006/relationships/image" Target="../media/image50.jpeg"/><Relationship Id="rId2" Type="http://schemas.openxmlformats.org/officeDocument/2006/relationships/image" Target="../media/image32.jpeg"/><Relationship Id="rId19" Type="http://schemas.openxmlformats.org/officeDocument/2006/relationships/image" Target="../media/image49.jpeg"/><Relationship Id="rId18" Type="http://schemas.openxmlformats.org/officeDocument/2006/relationships/image" Target="../media/image48.jpeg"/><Relationship Id="rId17" Type="http://schemas.openxmlformats.org/officeDocument/2006/relationships/image" Target="../media/image47.jpeg"/><Relationship Id="rId16" Type="http://schemas.openxmlformats.org/officeDocument/2006/relationships/image" Target="../media/image46.jpeg"/><Relationship Id="rId15" Type="http://schemas.openxmlformats.org/officeDocument/2006/relationships/image" Target="../media/image45.jpeg"/><Relationship Id="rId14" Type="http://schemas.openxmlformats.org/officeDocument/2006/relationships/image" Target="../media/image44.jpeg"/><Relationship Id="rId13" Type="http://schemas.openxmlformats.org/officeDocument/2006/relationships/image" Target="../media/image43.jpeg"/><Relationship Id="rId12" Type="http://schemas.openxmlformats.org/officeDocument/2006/relationships/image" Target="../media/image42.jpeg"/><Relationship Id="rId11" Type="http://schemas.openxmlformats.org/officeDocument/2006/relationships/image" Target="../media/image41.jpeg"/><Relationship Id="rId10" Type="http://schemas.openxmlformats.org/officeDocument/2006/relationships/image" Target="../media/image40.jpeg"/><Relationship Id="rId1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58.jpeg"/><Relationship Id="rId7" Type="http://schemas.openxmlformats.org/officeDocument/2006/relationships/tags" Target="../tags/tag8.xml"/><Relationship Id="rId6" Type="http://schemas.openxmlformats.org/officeDocument/2006/relationships/image" Target="../media/image57.jpeg"/><Relationship Id="rId5" Type="http://schemas.openxmlformats.org/officeDocument/2006/relationships/tags" Target="../tags/tag7.xml"/><Relationship Id="rId4" Type="http://schemas.openxmlformats.org/officeDocument/2006/relationships/image" Target="../media/image56.jpeg"/><Relationship Id="rId3" Type="http://schemas.openxmlformats.org/officeDocument/2006/relationships/tags" Target="../tags/tag6.xml"/><Relationship Id="rId2" Type="http://schemas.openxmlformats.org/officeDocument/2006/relationships/image" Target="../media/image55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59.jpeg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1916" y="299114"/>
            <a:ext cx="10972800" cy="1143000"/>
          </a:xfrm>
        </p:spPr>
        <p:txBody>
          <a:bodyPr/>
          <a:lstStyle/>
          <a:p>
            <a:r>
              <a:rPr lang="zh-CN" altLang="en-US" dirty="0" smtClean="0"/>
              <a:t>电致发光线</a:t>
            </a:r>
            <a:endParaRPr lang="zh-CN" altLang="en-US" dirty="0"/>
          </a:p>
        </p:txBody>
      </p:sp>
      <p:sp>
        <p:nvSpPr>
          <p:cNvPr id="4" name="左大括号 3"/>
          <p:cNvSpPr/>
          <p:nvPr/>
        </p:nvSpPr>
        <p:spPr>
          <a:xfrm>
            <a:off x="2238754" y="1977398"/>
            <a:ext cx="1146412" cy="44628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hlinkClick r:id="rId1" action="ppaction://hlinksldjump"/>
          </p:cNvPr>
          <p:cNvSpPr/>
          <p:nvPr/>
        </p:nvSpPr>
        <p:spPr>
          <a:xfrm>
            <a:off x="3538220" y="1863725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产品介绍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圆角矩形 5">
            <a:hlinkClick r:id="rId2" action="ppaction://hlinksldjump"/>
          </p:cNvPr>
          <p:cNvSpPr/>
          <p:nvPr/>
        </p:nvSpPr>
        <p:spPr>
          <a:xfrm>
            <a:off x="3538220" y="2703830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原理结构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圆角矩形 6">
            <a:hlinkClick r:id="rId3" action="ppaction://hlinksldjump"/>
          </p:cNvPr>
          <p:cNvSpPr/>
          <p:nvPr/>
        </p:nvSpPr>
        <p:spPr>
          <a:xfrm>
            <a:off x="3538220" y="3528695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分类方法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圆角矩形 7">
            <a:hlinkClick r:id="rId4" action="ppaction://hlinksldjump"/>
          </p:cNvPr>
          <p:cNvSpPr/>
          <p:nvPr/>
        </p:nvSpPr>
        <p:spPr>
          <a:xfrm>
            <a:off x="3538220" y="4321810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使用方法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圆角矩形 8">
            <a:hlinkClick r:id="rId5" action="ppaction://hlinksldjump"/>
          </p:cNvPr>
          <p:cNvSpPr/>
          <p:nvPr/>
        </p:nvSpPr>
        <p:spPr>
          <a:xfrm>
            <a:off x="3538220" y="5164455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同类对比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0" name="圆角矩形 9">
            <a:hlinkClick r:id="rId5" action="ppaction://hlinksldjump"/>
          </p:cNvPr>
          <p:cNvSpPr/>
          <p:nvPr/>
        </p:nvSpPr>
        <p:spPr>
          <a:xfrm>
            <a:off x="3538220" y="6007100"/>
            <a:ext cx="4353560" cy="433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知识产权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11" name="组合 160773"/>
          <p:cNvGrpSpPr/>
          <p:nvPr/>
        </p:nvGrpSpPr>
        <p:grpSpPr>
          <a:xfrm>
            <a:off x="122555" y="3658235"/>
            <a:ext cx="1951990" cy="1096645"/>
            <a:chOff x="2418" y="927"/>
            <a:chExt cx="702" cy="362"/>
          </a:xfrm>
          <a:solidFill>
            <a:schemeClr val="bg2"/>
          </a:solidFill>
        </p:grpSpPr>
        <p:sp>
          <p:nvSpPr>
            <p:cNvPr id="12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3" name="图片 6" descr="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  <p:pic>
        <p:nvPicPr>
          <p:cNvPr id="14" name="图片 13" descr="QQ图片201802272027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4345" y="2632075"/>
            <a:ext cx="3951605" cy="296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发光线概念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5615" y="1720215"/>
            <a:ext cx="11622405" cy="2367280"/>
          </a:xfrm>
        </p:spPr>
        <p:txBody>
          <a:bodyPr>
            <a:normAutofit lnSpcReduction="10000"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学名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电（场）致发光线，俗称：发光线、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EL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线、冷光线，柔性霓虹线等。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形态：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外形如电话线，发光柔和、均一，可弯曲，首尾亮度一致。</a:t>
            </a:r>
            <a:endParaRPr lang="en-US" altLang="zh-CN" sz="2400" b="1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应用：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节日装饰，景观装饰，发光广告，交通引导，仪表指示、数字显示，安全标 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记与指示，楼梯、通道、门牌、出口、临时户外危险场地警示，玩具、工艺 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美术品、体育用品、服装、电器、军事装备、数码充电、耳机。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4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4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8565" y="4236085"/>
            <a:ext cx="2853055" cy="22123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635" y="4215130"/>
            <a:ext cx="2586355" cy="22123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210" y="4236085"/>
            <a:ext cx="2940685" cy="2209165"/>
          </a:xfrm>
          <a:prstGeom prst="rect">
            <a:avLst/>
          </a:prstGeom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922145" y="283210"/>
            <a:ext cx="7740650" cy="1143000"/>
          </a:xfrm>
        </p:spPr>
        <p:txBody>
          <a:bodyPr/>
          <a:lstStyle/>
          <a:p>
            <a:r>
              <a:rPr lang="zh-CN" altLang="en-US" dirty="0" smtClean="0"/>
              <a:t>电致发光原理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123950" y="1718945"/>
            <a:ext cx="10972800" cy="193103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dk1">
                    <a:tint val="100000"/>
                    <a:shade val="100000"/>
                    <a:hueMod val="100000"/>
                    <a:satMod val="100000"/>
                  </a:schemeClr>
                </a:solidFill>
              </a14:hiddenFill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lvl="0" algn="l" defTabSz="914400"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发光原理：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电致发光（electroluminescent，简称EL）</a:t>
            </a:r>
            <a:endParaRPr lang="zh-CN" altLang="en-US" sz="24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lvl="0" algn="l" defTabSz="914400">
              <a:buNone/>
            </a:pP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通过加在两电极的电压产生交流电场，使发光材料发光。所以叫</a:t>
            </a:r>
            <a:r>
              <a:rPr lang="zh-CN" altLang="en-US" sz="2400" u="sng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电致发光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。因此种发光热量非常低，几乎感觉不到，属于冷光源。</a:t>
            </a:r>
            <a:endParaRPr lang="zh-CN" altLang="en-US" sz="24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0" lvl="0" algn="l" defTabSz="914400">
              <a:buNone/>
            </a:pP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又名：EL冷光线、EL发光线、发光条、发光带等等。</a:t>
            </a:r>
            <a:endParaRPr lang="zh-CN" altLang="en-US" sz="24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550" y="3836670"/>
            <a:ext cx="3050540" cy="2506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" y="4065905"/>
            <a:ext cx="3447415" cy="2406650"/>
          </a:xfrm>
          <a:prstGeom prst="rect">
            <a:avLst/>
          </a:prstGeom>
          <a:ln>
            <a:noFill/>
          </a:ln>
        </p:spPr>
      </p:pic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pic>
        <p:nvPicPr>
          <p:cNvPr id="7" name="图片 -2147482624" descr="未命名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120" y="4073525"/>
            <a:ext cx="3830955" cy="2365375"/>
          </a:xfrm>
          <a:prstGeom prst="rect">
            <a:avLst/>
          </a:prstGeom>
          <a:noFill/>
          <a:ln w="9525">
            <a:noFill/>
            <a:miter/>
          </a:ln>
        </p:spPr>
      </p:pic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发光线结构</a:t>
            </a:r>
            <a:endParaRPr lang="zh-CN" altLang="en-US" dirty="0"/>
          </a:p>
        </p:txBody>
      </p:sp>
      <p:pic>
        <p:nvPicPr>
          <p:cNvPr id="5" name="图片 4" descr="屏幕剪辑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9" b="15663"/>
          <a:stretch>
            <a:fillRect/>
          </a:stretch>
        </p:blipFill>
        <p:spPr>
          <a:xfrm>
            <a:off x="5977719" y="2927228"/>
            <a:ext cx="4653887" cy="264124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21050" y="5845810"/>
            <a:ext cx="4453890" cy="62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>
                    <a:tint val="100000"/>
                    <a:shade val="100000"/>
                    <a:hueMod val="100000"/>
                    <a:satMod val="100000"/>
                  </a:schemeClr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结构与实物</a:t>
            </a: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23992" y="1887080"/>
            <a:ext cx="9507614" cy="579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主要结构（详见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  <a:hlinkClick r:id="rId2" action="ppaction://hlinkfile"/>
              </a:rPr>
              <a:t>《EL规格表》</a:t>
            </a:r>
            <a:r>
              <a:rPr lang="zh-CN" altLang="en-US" sz="32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32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aphicFrame>
        <p:nvGraphicFramePr>
          <p:cNvPr id="8" name="对象 7"/>
          <p:cNvGraphicFramePr/>
          <p:nvPr/>
        </p:nvGraphicFramePr>
        <p:xfrm>
          <a:off x="908685" y="2983230"/>
          <a:ext cx="4471035" cy="264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3" imgW="4467225" imgH="2524125" progId="Paint.Picture">
                  <p:embed/>
                </p:oleObj>
              </mc:Choice>
              <mc:Fallback>
                <p:oleObj name="" r:id="rId3" imgW="4467225" imgH="2524125" progId="Paint.Picture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8685" y="2983230"/>
                        <a:ext cx="4471035" cy="264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4670" y="1776095"/>
            <a:ext cx="1091184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发光线有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多种规格形状型号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按硬度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软线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硬线（带有钢丝）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按亮度：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高亮型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和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普通型（订制）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按用途：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消防型、服装型、耳机、数据线、强拉力型、耐高温型</a:t>
            </a:r>
            <a:r>
              <a:rPr lang="en-US" altLang="zh-CN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按电极：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单芯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多芯（多路控制闪动、多色发光等）</a:t>
            </a:r>
            <a:r>
              <a:rPr lang="en-US" altLang="zh-CN" sz="240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en-US" altLang="zh-CN" sz="2400">
              <a:solidFill>
                <a:schemeClr val="bg2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zh-CN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价格成因：</a:t>
            </a:r>
            <a:r>
              <a:rPr lang="zh-CN" altLang="zh-CN" sz="2000">
                <a:solidFill>
                  <a:schemeClr val="tx2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发光粉寿命质量、抗弯折度、电压</a:t>
            </a:r>
            <a:r>
              <a:rPr lang="zh-CN" altLang="zh-CN" sz="2000">
                <a:solidFill>
                  <a:schemeClr val="tx2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安全</a:t>
            </a:r>
            <a:r>
              <a:rPr lang="zh-CN" altLang="zh-CN" sz="2000">
                <a:solidFill>
                  <a:schemeClr val="tx2">
                    <a:lumMod val="60000"/>
                    <a:lumOff val="4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、环保材料;</a:t>
            </a:r>
            <a:endParaRPr lang="en-US" altLang="zh-CN" sz="2000">
              <a:solidFill>
                <a:schemeClr val="tx2">
                  <a:lumMod val="60000"/>
                  <a:lumOff val="4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标题 6"/>
          <p:cNvSpPr txBox="1"/>
          <p:nvPr>
            <p:custDataLst>
              <p:tags r:id="rId1"/>
            </p:custDataLst>
          </p:nvPr>
        </p:nvSpPr>
        <p:spPr>
          <a:xfrm>
            <a:off x="917757" y="338413"/>
            <a:ext cx="10213043" cy="97043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altLang="zh-CN" dirty="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</a:rPr>
              <a:t>分类方法</a:t>
            </a:r>
            <a:endParaRPr dirty="0">
              <a:gradFill flip="none" rotWithShape="1"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1"/>
                <a:tileRect/>
              </a:gradFill>
              <a:effectLst>
                <a:outerShdw blurRad="50800" dist="50800" dir="18900000" algn="tl" rotWithShape="0">
                  <a:schemeClr val="tx2">
                    <a:alpha val="43000"/>
                  </a:schemeClr>
                </a:outerShdw>
              </a:effectLst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4001135"/>
            <a:ext cx="3084195" cy="224536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079625" y="6401435"/>
            <a:ext cx="117157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硬线造型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455" y="4027170"/>
            <a:ext cx="3143250" cy="224663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403215" y="6423660"/>
            <a:ext cx="117411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服装专用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4345" y="4017645"/>
            <a:ext cx="3393440" cy="2179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84540" y="6329045"/>
            <a:ext cx="315722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发光数据线（三芯发光线）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  <p:pic>
        <p:nvPicPr>
          <p:cNvPr id="15" name="图片 14" descr="KPT-EL wire light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5265" y="531495"/>
            <a:ext cx="3706495" cy="21463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25220" y="283210"/>
            <a:ext cx="9826625" cy="1143000"/>
          </a:xfrm>
        </p:spPr>
        <p:txBody>
          <a:bodyPr/>
          <a:lstStyle/>
          <a:p>
            <a:r>
              <a:rPr lang="zh-CN" altLang="en-US"/>
              <a:t>使用方法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62050" y="1782445"/>
            <a:ext cx="1087310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发光线须与专用驱动器配套使用才可产生良好发光效果，直接通电不能工作（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DC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直流），或易产生危险（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AC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市电）。发光线的工作条件：交流电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80~150V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频率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50-2KHz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以上。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0940" y="2747010"/>
            <a:ext cx="3765550" cy="2578100"/>
          </a:xfrm>
          <a:prstGeom prst="rect">
            <a:avLst/>
          </a:prstGeom>
        </p:spPr>
      </p:pic>
      <p:pic>
        <p:nvPicPr>
          <p:cNvPr id="5" name="图片 4" descr="EL线连接错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370" y="2765425"/>
            <a:ext cx="2438400" cy="1859280"/>
          </a:xfrm>
          <a:prstGeom prst="rect">
            <a:avLst/>
          </a:prstGeom>
        </p:spPr>
      </p:pic>
      <p:sp>
        <p:nvSpPr>
          <p:cNvPr id="6" name="椭圆形标注 5"/>
          <p:cNvSpPr/>
          <p:nvPr/>
        </p:nvSpPr>
        <p:spPr>
          <a:xfrm>
            <a:off x="9243060" y="2342515"/>
            <a:ext cx="2145665" cy="1105535"/>
          </a:xfrm>
          <a:prstGeom prst="wedgeEllipseCallout">
            <a:avLst>
              <a:gd name="adj1" fmla="val -68851"/>
              <a:gd name="adj2" fmla="val 2472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>
                <a:latin typeface="宋体" panose="02010600030101010101" pitchFamily="2" charset="-122"/>
                <a:ea typeface="宋体" panose="02010600030101010101" pitchFamily="2" charset="-122"/>
              </a:rPr>
              <a:t>不能工作</a:t>
            </a:r>
            <a:endParaRPr lang="zh-CN" altLang="en-US" sz="1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88210" y="5647055"/>
            <a:ext cx="16325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正确工作模式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465" y="4670425"/>
            <a:ext cx="2461260" cy="1789430"/>
          </a:xfrm>
          <a:prstGeom prst="rect">
            <a:avLst/>
          </a:prstGeom>
        </p:spPr>
      </p:pic>
      <p:sp>
        <p:nvSpPr>
          <p:cNvPr id="9" name="椭圆形标注 8"/>
          <p:cNvSpPr/>
          <p:nvPr/>
        </p:nvSpPr>
        <p:spPr>
          <a:xfrm>
            <a:off x="9277985" y="4562475"/>
            <a:ext cx="2145665" cy="1105535"/>
          </a:xfrm>
          <a:prstGeom prst="wedgeEllipseCallout">
            <a:avLst>
              <a:gd name="adj1" fmla="val -68851"/>
              <a:gd name="adj2" fmla="val 2472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>
                <a:latin typeface="宋体" panose="02010600030101010101" pitchFamily="2" charset="-122"/>
                <a:ea typeface="宋体" panose="02010600030101010101" pitchFamily="2" charset="-122"/>
              </a:rPr>
              <a:t>不可以直接市电工作。若必须，要做好保护！</a:t>
            </a:r>
            <a:endParaRPr lang="zh-CN" altLang="en-US" sz="1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发光线参数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69875" y="1922145"/>
          <a:ext cx="6675755" cy="402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465"/>
                <a:gridCol w="4987290"/>
              </a:tblGrid>
              <a:tr h="85195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55626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常规直径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</a:t>
                      </a:r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3 - 8 mm</a:t>
                      </a:r>
                      <a:endParaRPr lang="en-US" altLang="zh-CN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93589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标准颜色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种（其它颜色定制）</a:t>
                      </a:r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93589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通常亮度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5-100Cd/m</a:t>
                      </a:r>
                      <a:r>
                        <a:rPr kumimoji="0" lang="en-US" altLang="zh-CN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93589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使用寿命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1000~5000h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（在水中或潮气中缩短寿命）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639445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驱动工作电压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DC3V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DC12V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DC24V……AC110-220V</a:t>
                      </a:r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93589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线体实际电压</a:t>
                      </a:r>
                      <a:endParaRPr lang="zh-CN" altLang="en-US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90~150V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1KHz</a:t>
                      </a:r>
                      <a:r>
                        <a:rPr lang="zh-CN" altLang="en-US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以上</a:t>
                      </a:r>
                      <a:endParaRPr lang="zh-CN" altLang="en-US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  <p:pic>
        <p:nvPicPr>
          <p:cNvPr id="5" name="图片 4" descr="el wi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980" y="1922780"/>
            <a:ext cx="4758055" cy="4021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产品对比</a:t>
            </a:r>
            <a:endParaRPr lang="zh-CN" altLang="en-US" dirty="0"/>
          </a:p>
        </p:txBody>
      </p:sp>
      <p:pic>
        <p:nvPicPr>
          <p:cNvPr id="4" name="内容占位符 3" descr="屏幕剪辑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85" y="1990725"/>
            <a:ext cx="1616075" cy="1469390"/>
          </a:xfrm>
        </p:spPr>
      </p:pic>
      <p:pic>
        <p:nvPicPr>
          <p:cNvPr id="5" name="图片 4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15" y="1996440"/>
            <a:ext cx="1524635" cy="1353185"/>
          </a:xfrm>
          <a:prstGeom prst="rect">
            <a:avLst/>
          </a:prstGeom>
        </p:spPr>
      </p:pic>
      <p:pic>
        <p:nvPicPr>
          <p:cNvPr id="6" name="图片 5" descr="KPT S3.0.jpg - Windows 照片查看器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6" t="8227" r="27559" b="8472"/>
          <a:stretch>
            <a:fillRect/>
          </a:stretch>
        </p:blipFill>
        <p:spPr>
          <a:xfrm>
            <a:off x="1152525" y="1996440"/>
            <a:ext cx="1281430" cy="12814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40115" y="3529330"/>
            <a:ext cx="7689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光纤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46980" y="3349625"/>
            <a:ext cx="7505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LED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23010" y="3349625"/>
            <a:ext cx="11410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EL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发光线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628015" y="3895090"/>
          <a:ext cx="10935335" cy="2185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70"/>
                <a:gridCol w="4228465"/>
                <a:gridCol w="2820670"/>
                <a:gridCol w="2767330"/>
              </a:tblGrid>
              <a:tr h="439420">
                <a:tc>
                  <a:txBody>
                    <a:bodyPr/>
                    <a:p>
                      <a:r>
                        <a:rPr lang="zh-CN" altLang="en-US" sz="2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20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发光线</a:t>
                      </a:r>
                      <a:endParaRPr lang="zh-CN" altLang="en-US" sz="20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en-US" altLang="zh-CN" sz="2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LED</a:t>
                      </a:r>
                      <a:r>
                        <a:rPr lang="zh-CN" altLang="en-US" sz="2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灯带</a:t>
                      </a:r>
                      <a:endParaRPr lang="zh-CN" altLang="en-US" sz="20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20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光纤</a:t>
                      </a:r>
                      <a:endParaRPr lang="zh-CN" altLang="en-US" sz="20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876300"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优点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随意拼接裁剪，最节能环保，操作简单，发光均一连续，首尾一致，冷光源无热辐射。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最长可以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00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米，每米耗电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0.2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瓦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亮度高，节能，色彩丰富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endParaRPr lang="en-US" altLang="zh-CN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通常小于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米，每米耗电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瓦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亮度一般，使用简单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通常小于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869315"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缺点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没有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LED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、霓虹灯亮度高，单根颜色没有</a:t>
                      </a:r>
                      <a:r>
                        <a:rPr lang="en-US" altLang="zh-CN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LED</a:t>
                      </a:r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丰富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发光不连续，发热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1600" dirty="0" smtClean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要额外光源，首尾亮度差异明显，易折</a:t>
                      </a:r>
                      <a:endParaRPr lang="zh-CN" altLang="en-US" sz="1600" dirty="0" smtClean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4230" y="352425"/>
            <a:ext cx="10515600" cy="789305"/>
          </a:xfrm>
        </p:spPr>
        <p:txBody>
          <a:bodyPr/>
          <a:p>
            <a:r>
              <a:rPr lang="zh-CN" altLang="zh-CN" sz="3200"/>
              <a:t>动态多芯电致发光线结构</a:t>
            </a:r>
            <a:endParaRPr lang="zh-CN" altLang="zh-CN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1650" y="1717675"/>
            <a:ext cx="11717020" cy="4661535"/>
          </a:xfrm>
        </p:spPr>
        <p:txBody>
          <a:bodyPr>
            <a:normAutofit fontScale="90000" lnSpcReduction="20000"/>
          </a:bodyPr>
          <a:p>
            <a:pPr marL="0" indent="0">
              <a:buNone/>
            </a:pPr>
            <a:endParaRPr lang="en-US" altLang="zh-CN" sz="900"/>
          </a:p>
          <a:p>
            <a:pPr marL="0" indent="0">
              <a:buNone/>
            </a:pP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种类名称    发光线芯结构     整体线体结构     实物产品         </a:t>
            </a:r>
            <a:endParaRPr lang="zh-CN" altLang="en-US" sz="20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sz="20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多内电极结构                                                       有                       </a:t>
            </a:r>
            <a:endParaRPr lang="zh-CN" altLang="en-US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层发光层                                                    已在生产销售             </a:t>
            </a:r>
            <a:endParaRPr lang="zh-CN" altLang="en-US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altLang="zh-CN" sz="1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多发光线结构                                                       有                                        </a:t>
            </a:r>
            <a:endParaRPr lang="zh-CN" altLang="en-US" sz="1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1层发光层                                                    已在生产销售 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1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                       </a:t>
            </a:r>
            <a:endParaRPr lang="zh-CN" altLang="en-US" sz="1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多发光芯线结构                                                     有             </a:t>
            </a: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endParaRPr lang="en-US" altLang="zh-CN" sz="1400" b="0" u="none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>
              <a:buNone/>
            </a:pP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                                   </a:t>
            </a: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已生产销售</a:t>
            </a:r>
            <a:endParaRPr lang="zh-CN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层发光层                                                                                     </a:t>
            </a:r>
            <a:endParaRPr lang="zh-CN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zh-CN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                                                 </a:t>
            </a:r>
            <a:endParaRPr lang="en-US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zh-CN" altLang="zh-CN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KPT</a:t>
            </a:r>
            <a:r>
              <a:rPr lang="zh-CN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公司现有国内外授权专利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项，专利涵盖了电致发光材料、器件、应用领域，在电致发光线生产领域中是世界拥有专利最多的单位。使用我公司的产品自动获得免费专利授权！</a:t>
            </a:r>
            <a:endParaRPr lang="zh-CN" altLang="en-US" sz="20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KPT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公司从事材料器件研制生产有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年历史，现有产能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千万米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生产场地</a:t>
            </a:r>
            <a:r>
              <a:rPr lang="en-US" altLang="zh-CN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2000</a:t>
            </a:r>
            <a:r>
              <a:rPr lang="zh-CN" altLang="en-US"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平方米，销售成品与半成品，并提供配套驱动器，以及提供定制设计服务与解决方案。</a:t>
            </a:r>
            <a:endParaRPr lang="zh-CN" altLang="en-US" sz="20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269740" y="4168140"/>
            <a:ext cx="1633855" cy="6076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74875" y="3117850"/>
            <a:ext cx="1598295" cy="743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09165" y="4080510"/>
            <a:ext cx="1543050" cy="6965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55825" y="2256790"/>
            <a:ext cx="1624965" cy="7607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41165" y="2290445"/>
            <a:ext cx="1605915" cy="6553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86885" y="3156585"/>
            <a:ext cx="1542415" cy="750570"/>
          </a:xfrm>
          <a:prstGeom prst="rect">
            <a:avLst/>
          </a:prstGeom>
        </p:spPr>
      </p:pic>
      <p:pic>
        <p:nvPicPr>
          <p:cNvPr id="7175" name="图片 -2147482607" descr="KP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960" y="1892300"/>
            <a:ext cx="2217738" cy="1450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图片 -2147482606" descr="DSC0339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934960" y="3533140"/>
            <a:ext cx="2218055" cy="144589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7210" y="287020"/>
            <a:ext cx="7301230" cy="970915"/>
          </a:xfrm>
        </p:spPr>
        <p:txBody>
          <a:bodyPr/>
          <a:p>
            <a:r>
              <a:rPr lang="zh-CN" altLang="en-US" sz="3600"/>
              <a:t>用途实例</a:t>
            </a:r>
            <a:endParaRPr lang="zh-CN" altLang="en-US" sz="360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pic>
        <p:nvPicPr>
          <p:cNvPr id="3" name="图片 75" descr="DSC0747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6390" y="1809115"/>
            <a:ext cx="144018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93" descr="IMG_20160905_0622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0" y="1764030"/>
            <a:ext cx="1478915" cy="100203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1073742854" name="Picture 6" descr="USB追光线--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210" y="1764030"/>
            <a:ext cx="1478280" cy="972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21" descr="发光弹簧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150" y="4446270"/>
            <a:ext cx="946785" cy="1750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235" y="1764030"/>
            <a:ext cx="1523365" cy="972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194" descr="2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1280" y="3069590"/>
            <a:ext cx="1548765" cy="957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198" descr="2-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0645" y="1779270"/>
            <a:ext cx="1549400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55" descr="DSC054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0420" y="3070860"/>
            <a:ext cx="1478915" cy="9563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14" descr="mmexport13848940242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420" y="4311650"/>
            <a:ext cx="1489710" cy="1023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26" descr="DSC053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8485" y="4446270"/>
            <a:ext cx="1049020" cy="1750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36" descr="SL3861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2555" y="4326890"/>
            <a:ext cx="1604010" cy="10166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2" descr="DSCN054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8350" y="4326890"/>
            <a:ext cx="1568450" cy="101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 descr="33DSCF003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6390" y="4326890"/>
            <a:ext cx="1474470" cy="101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01280" y="4318635"/>
            <a:ext cx="1548765" cy="10166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8" descr="9a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48350" y="3070225"/>
            <a:ext cx="14922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66" descr="Car light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07790" y="3070225"/>
            <a:ext cx="153670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59" descr="7-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6390" y="3070860"/>
            <a:ext cx="146431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76" descr="10-28%20EL%20wire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0680" y="5693410"/>
            <a:ext cx="1440180" cy="844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88" descr="DSC035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90420" y="5654675"/>
            <a:ext cx="1489710" cy="845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图片 126" descr="Neon Car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50890" y="5663565"/>
            <a:ext cx="1564005" cy="874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147" descr="SDC1035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35570" y="5648960"/>
            <a:ext cx="1548765" cy="9042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Picture 12" descr="P212003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52000" y="1779270"/>
            <a:ext cx="1510665" cy="972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104" descr="DSC0268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07790" y="5654675"/>
            <a:ext cx="1604010" cy="86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3742856" name="图片 1073742855"/>
          <p:cNvPicPr>
            <a:picLocks noRot="1"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52000" y="3070225"/>
            <a:ext cx="1510665" cy="956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标题 1"/>
          <p:cNvSpPr>
            <a:spLocks noGrp="1"/>
          </p:cNvSpPr>
          <p:nvPr/>
        </p:nvSpPr>
        <p:spPr>
          <a:xfrm>
            <a:off x="6301105" y="2711450"/>
            <a:ext cx="555625" cy="358140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眼镜</a:t>
            </a:r>
            <a:endParaRPr lang="zh-CN" altLang="en-US" sz="3600"/>
          </a:p>
        </p:txBody>
      </p:sp>
      <p:sp>
        <p:nvSpPr>
          <p:cNvPr id="27" name="标题 1"/>
          <p:cNvSpPr>
            <a:spLocks noGrp="1"/>
          </p:cNvSpPr>
          <p:nvPr/>
        </p:nvSpPr>
        <p:spPr>
          <a:xfrm>
            <a:off x="447675" y="4015740"/>
            <a:ext cx="1102360" cy="29019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网灯</a:t>
            </a:r>
            <a:endParaRPr lang="zh-CN" altLang="en-US" sz="3600"/>
          </a:p>
        </p:txBody>
      </p:sp>
      <p:sp>
        <p:nvSpPr>
          <p:cNvPr id="28" name="标题 1"/>
          <p:cNvSpPr>
            <a:spLocks noGrp="1"/>
          </p:cNvSpPr>
          <p:nvPr/>
        </p:nvSpPr>
        <p:spPr>
          <a:xfrm>
            <a:off x="534670" y="5335270"/>
            <a:ext cx="92646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花园围栏</a:t>
            </a:r>
            <a:endParaRPr lang="zh-CN" altLang="en-US" sz="3600"/>
          </a:p>
        </p:txBody>
      </p:sp>
      <p:sp>
        <p:nvSpPr>
          <p:cNvPr id="29" name="标题 1"/>
          <p:cNvSpPr>
            <a:spLocks noGrp="1"/>
          </p:cNvSpPr>
          <p:nvPr/>
        </p:nvSpPr>
        <p:spPr>
          <a:xfrm>
            <a:off x="623570" y="6499860"/>
            <a:ext cx="750570" cy="358140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支架灯</a:t>
            </a:r>
            <a:endParaRPr lang="zh-CN" altLang="en-US" sz="3600"/>
          </a:p>
        </p:txBody>
      </p:sp>
      <p:sp>
        <p:nvSpPr>
          <p:cNvPr id="30" name="标题 1"/>
          <p:cNvSpPr>
            <a:spLocks noGrp="1"/>
          </p:cNvSpPr>
          <p:nvPr/>
        </p:nvSpPr>
        <p:spPr>
          <a:xfrm>
            <a:off x="2444750" y="2750820"/>
            <a:ext cx="928370" cy="358140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发光电线</a:t>
            </a:r>
            <a:endParaRPr lang="zh-CN" altLang="en-US" sz="3600"/>
          </a:p>
        </p:txBody>
      </p:sp>
      <p:sp>
        <p:nvSpPr>
          <p:cNvPr id="31" name="标题 1"/>
          <p:cNvSpPr>
            <a:spLocks noGrp="1"/>
          </p:cNvSpPr>
          <p:nvPr/>
        </p:nvSpPr>
        <p:spPr>
          <a:xfrm>
            <a:off x="4077335" y="2750820"/>
            <a:ext cx="1162050" cy="33337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手机数据线</a:t>
            </a:r>
            <a:endParaRPr lang="zh-CN" altLang="en-US" sz="3600"/>
          </a:p>
        </p:txBody>
      </p:sp>
      <p:sp>
        <p:nvSpPr>
          <p:cNvPr id="32" name="标题 1"/>
          <p:cNvSpPr>
            <a:spLocks noGrp="1"/>
          </p:cNvSpPr>
          <p:nvPr/>
        </p:nvSpPr>
        <p:spPr>
          <a:xfrm>
            <a:off x="7972425" y="2711450"/>
            <a:ext cx="1074420" cy="330200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en-US" altLang="zh-CN" sz="3600"/>
              <a:t>DIY</a:t>
            </a:r>
            <a:r>
              <a:rPr lang="zh-CN" altLang="en-US" sz="3600"/>
              <a:t>玩具</a:t>
            </a:r>
            <a:endParaRPr lang="zh-CN" altLang="en-US" sz="3600"/>
          </a:p>
        </p:txBody>
      </p:sp>
      <p:sp>
        <p:nvSpPr>
          <p:cNvPr id="33" name="标题 1"/>
          <p:cNvSpPr>
            <a:spLocks noGrp="1"/>
          </p:cNvSpPr>
          <p:nvPr/>
        </p:nvSpPr>
        <p:spPr>
          <a:xfrm>
            <a:off x="526415" y="2738755"/>
            <a:ext cx="1074420" cy="303530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耳机</a:t>
            </a:r>
            <a:endParaRPr lang="zh-CN" altLang="en-US" sz="3600"/>
          </a:p>
        </p:txBody>
      </p:sp>
      <p:sp>
        <p:nvSpPr>
          <p:cNvPr id="34" name="标题 1"/>
          <p:cNvSpPr>
            <a:spLocks noGrp="1"/>
          </p:cNvSpPr>
          <p:nvPr/>
        </p:nvSpPr>
        <p:spPr>
          <a:xfrm>
            <a:off x="9808210" y="275082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救生</a:t>
            </a:r>
            <a:endParaRPr lang="zh-CN" altLang="en-US" sz="3600"/>
          </a:p>
        </p:txBody>
      </p:sp>
      <p:sp>
        <p:nvSpPr>
          <p:cNvPr id="35" name="标题 1"/>
          <p:cNvSpPr>
            <a:spLocks noGrp="1"/>
          </p:cNvSpPr>
          <p:nvPr/>
        </p:nvSpPr>
        <p:spPr>
          <a:xfrm>
            <a:off x="2310130" y="533527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演出</a:t>
            </a:r>
            <a:endParaRPr lang="zh-CN" altLang="en-US" sz="3600"/>
          </a:p>
        </p:txBody>
      </p:sp>
      <p:sp>
        <p:nvSpPr>
          <p:cNvPr id="36" name="标题 1"/>
          <p:cNvSpPr>
            <a:spLocks noGrp="1"/>
          </p:cNvSpPr>
          <p:nvPr/>
        </p:nvSpPr>
        <p:spPr>
          <a:xfrm>
            <a:off x="4105910" y="401002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汽车</a:t>
            </a:r>
            <a:endParaRPr lang="zh-CN" altLang="en-US" sz="3600"/>
          </a:p>
        </p:txBody>
      </p:sp>
      <p:sp>
        <p:nvSpPr>
          <p:cNvPr id="37" name="标题 1"/>
          <p:cNvSpPr>
            <a:spLocks noGrp="1"/>
          </p:cNvSpPr>
          <p:nvPr/>
        </p:nvSpPr>
        <p:spPr>
          <a:xfrm>
            <a:off x="2381885" y="401002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花</a:t>
            </a:r>
            <a:endParaRPr lang="zh-CN" altLang="en-US" sz="3600"/>
          </a:p>
        </p:txBody>
      </p:sp>
      <p:sp>
        <p:nvSpPr>
          <p:cNvPr id="38" name="标题 1"/>
          <p:cNvSpPr>
            <a:spLocks noGrp="1"/>
          </p:cNvSpPr>
          <p:nvPr/>
        </p:nvSpPr>
        <p:spPr>
          <a:xfrm>
            <a:off x="9808210" y="401002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酒吧</a:t>
            </a:r>
            <a:endParaRPr lang="zh-CN" altLang="en-US" sz="3600"/>
          </a:p>
        </p:txBody>
      </p:sp>
      <p:sp>
        <p:nvSpPr>
          <p:cNvPr id="39" name="标题 1"/>
          <p:cNvSpPr>
            <a:spLocks noGrp="1"/>
          </p:cNvSpPr>
          <p:nvPr/>
        </p:nvSpPr>
        <p:spPr>
          <a:xfrm>
            <a:off x="4077335" y="533527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伞</a:t>
            </a:r>
            <a:endParaRPr lang="zh-CN" altLang="en-US" sz="3600"/>
          </a:p>
        </p:txBody>
      </p:sp>
      <p:sp>
        <p:nvSpPr>
          <p:cNvPr id="40" name="标题 1"/>
          <p:cNvSpPr>
            <a:spLocks noGrp="1"/>
          </p:cNvSpPr>
          <p:nvPr/>
        </p:nvSpPr>
        <p:spPr>
          <a:xfrm>
            <a:off x="6033770" y="401002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广告</a:t>
            </a:r>
            <a:endParaRPr lang="zh-CN" altLang="en-US" sz="3600"/>
          </a:p>
        </p:txBody>
      </p:sp>
      <p:sp>
        <p:nvSpPr>
          <p:cNvPr id="41" name="标题 1"/>
          <p:cNvSpPr>
            <a:spLocks noGrp="1"/>
          </p:cNvSpPr>
          <p:nvPr/>
        </p:nvSpPr>
        <p:spPr>
          <a:xfrm>
            <a:off x="7876540" y="401002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玩具</a:t>
            </a:r>
            <a:endParaRPr lang="zh-CN" altLang="en-US" sz="3600"/>
          </a:p>
        </p:txBody>
      </p:sp>
      <p:sp>
        <p:nvSpPr>
          <p:cNvPr id="42" name="标题 1"/>
          <p:cNvSpPr>
            <a:spLocks noGrp="1"/>
          </p:cNvSpPr>
          <p:nvPr/>
        </p:nvSpPr>
        <p:spPr>
          <a:xfrm>
            <a:off x="6033770" y="533527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建筑</a:t>
            </a:r>
            <a:endParaRPr lang="zh-CN" altLang="en-US" sz="3600"/>
          </a:p>
        </p:txBody>
      </p:sp>
      <p:sp>
        <p:nvSpPr>
          <p:cNvPr id="43" name="标题 1"/>
          <p:cNvSpPr>
            <a:spLocks noGrp="1"/>
          </p:cNvSpPr>
          <p:nvPr/>
        </p:nvSpPr>
        <p:spPr>
          <a:xfrm>
            <a:off x="4135120" y="649986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挂件</a:t>
            </a:r>
            <a:endParaRPr lang="zh-CN" altLang="en-US" sz="3600"/>
          </a:p>
        </p:txBody>
      </p:sp>
      <p:sp>
        <p:nvSpPr>
          <p:cNvPr id="44" name="标题 1"/>
          <p:cNvSpPr>
            <a:spLocks noGrp="1"/>
          </p:cNvSpPr>
          <p:nvPr/>
        </p:nvSpPr>
        <p:spPr>
          <a:xfrm>
            <a:off x="5979795" y="649986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车牌</a:t>
            </a:r>
            <a:endParaRPr lang="zh-CN" altLang="en-US" sz="3600"/>
          </a:p>
        </p:txBody>
      </p:sp>
      <p:sp>
        <p:nvSpPr>
          <p:cNvPr id="45" name="标题 1"/>
          <p:cNvSpPr>
            <a:spLocks noGrp="1"/>
          </p:cNvSpPr>
          <p:nvPr/>
        </p:nvSpPr>
        <p:spPr>
          <a:xfrm>
            <a:off x="2230755" y="649986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圣诞</a:t>
            </a:r>
            <a:endParaRPr lang="zh-CN" altLang="en-US" sz="3600"/>
          </a:p>
        </p:txBody>
      </p:sp>
      <p:sp>
        <p:nvSpPr>
          <p:cNvPr id="46" name="标题 1"/>
          <p:cNvSpPr>
            <a:spLocks noGrp="1"/>
          </p:cNvSpPr>
          <p:nvPr/>
        </p:nvSpPr>
        <p:spPr>
          <a:xfrm>
            <a:off x="9394190" y="6251575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服装</a:t>
            </a:r>
            <a:endParaRPr lang="zh-CN" altLang="en-US" sz="3600"/>
          </a:p>
        </p:txBody>
      </p:sp>
      <p:sp>
        <p:nvSpPr>
          <p:cNvPr id="47" name="标题 1"/>
          <p:cNvSpPr>
            <a:spLocks noGrp="1"/>
          </p:cNvSpPr>
          <p:nvPr/>
        </p:nvSpPr>
        <p:spPr>
          <a:xfrm>
            <a:off x="10599420" y="621665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电话线</a:t>
            </a:r>
            <a:endParaRPr lang="zh-CN" altLang="en-US" sz="3600"/>
          </a:p>
        </p:txBody>
      </p:sp>
      <p:sp>
        <p:nvSpPr>
          <p:cNvPr id="48" name="标题 1"/>
          <p:cNvSpPr>
            <a:spLocks noGrp="1"/>
          </p:cNvSpPr>
          <p:nvPr/>
        </p:nvSpPr>
        <p:spPr>
          <a:xfrm>
            <a:off x="7910195" y="533527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户外广告</a:t>
            </a:r>
            <a:endParaRPr lang="zh-CN" altLang="en-US" sz="3600"/>
          </a:p>
        </p:txBody>
      </p:sp>
      <p:sp>
        <p:nvSpPr>
          <p:cNvPr id="49" name="标题 1"/>
          <p:cNvSpPr>
            <a:spLocks noGrp="1"/>
          </p:cNvSpPr>
          <p:nvPr/>
        </p:nvSpPr>
        <p:spPr>
          <a:xfrm>
            <a:off x="7848600" y="6499860"/>
            <a:ext cx="1198245" cy="301625"/>
          </a:xfrm>
          <a:prstGeom prst="rect">
            <a:avLst/>
          </a:prstGeom>
          <a:noFill/>
        </p:spPr>
        <p:txBody>
          <a:bodyPr vert="horz" rtlCol="0" anchor="ctr">
            <a:normAutofit fontScale="35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dist="50800" dir="18900000" algn="tl" rotWithShape="0">
                    <a:schemeClr val="tx2">
                      <a:alpha val="4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kumimoji="0">
                <a:solidFill>
                  <a:schemeClr val="tx2"/>
                </a:solidFill>
              </a:defRPr>
            </a:lvl2pPr>
            <a:lvl3pPr eaLnBrk="1" latinLnBrk="0" hangingPunct="1">
              <a:defRPr kumimoji="0">
                <a:solidFill>
                  <a:schemeClr val="tx2"/>
                </a:solidFill>
              </a:defRPr>
            </a:lvl3pPr>
            <a:lvl4pPr eaLnBrk="1" latinLnBrk="0" hangingPunct="1">
              <a:defRPr kumimoji="0">
                <a:solidFill>
                  <a:schemeClr val="tx2"/>
                </a:solidFill>
              </a:defRPr>
            </a:lvl4pPr>
            <a:lvl5pPr eaLnBrk="1" latinLnBrk="0" hangingPunct="1">
              <a:defRPr kumimoji="0">
                <a:solidFill>
                  <a:schemeClr val="tx2"/>
                </a:solidFill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sz="3600"/>
              <a:t>面具</a:t>
            </a:r>
            <a:endParaRPr lang="zh-CN" altLang="en-US" sz="3600"/>
          </a:p>
        </p:txBody>
      </p:sp>
      <p:grpSp>
        <p:nvGrpSpPr>
          <p:cNvPr id="14339" name="组合 160773"/>
          <p:cNvGrpSpPr/>
          <p:nvPr/>
        </p:nvGrpSpPr>
        <p:grpSpPr>
          <a:xfrm>
            <a:off x="269558" y="241618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8067" y="255113"/>
            <a:ext cx="10972800" cy="1143000"/>
          </a:xfrm>
        </p:spPr>
        <p:txBody>
          <a:bodyPr/>
          <a:p>
            <a:r>
              <a:rPr lang="zh-CN" altLang="en-US"/>
              <a:t>汽车（内饰、外饰、</a:t>
            </a:r>
            <a:r>
              <a:rPr lang="zh-CN" altLang="en-US">
                <a:solidFill>
                  <a:srgbClr val="FF0000"/>
                </a:solidFill>
              </a:rPr>
              <a:t>电动充电线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pic>
        <p:nvPicPr>
          <p:cNvPr id="5" name="图片 4" descr="车门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7850" y="2021840"/>
            <a:ext cx="3103245" cy="1856740"/>
          </a:xfrm>
          <a:prstGeom prst="rect">
            <a:avLst/>
          </a:prstGeom>
        </p:spPr>
      </p:pic>
      <p:pic>
        <p:nvPicPr>
          <p:cNvPr id="6" name="图片 5" descr="20170219_090411[00_04_03][20170222-163441-2]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34680" y="4277360"/>
            <a:ext cx="3320415" cy="1856105"/>
          </a:xfrm>
          <a:prstGeom prst="rect">
            <a:avLst/>
          </a:prstGeom>
        </p:spPr>
      </p:pic>
      <p:pic>
        <p:nvPicPr>
          <p:cNvPr id="7" name="图片 6" descr="20170219_090411[00_03_32][20170222-163306-1]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34680" y="2021840"/>
            <a:ext cx="3321050" cy="1868170"/>
          </a:xfrm>
          <a:prstGeom prst="rect">
            <a:avLst/>
          </a:prstGeom>
        </p:spPr>
      </p:pic>
      <p:pic>
        <p:nvPicPr>
          <p:cNvPr id="8" name="图片 7" descr="20170219_090411[00_01_20][20170222-163009-0]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8485" y="4332605"/>
            <a:ext cx="3102610" cy="1744980"/>
          </a:xfrm>
          <a:prstGeom prst="rect">
            <a:avLst/>
          </a:prstGeom>
        </p:spPr>
      </p:pic>
      <p:pic>
        <p:nvPicPr>
          <p:cNvPr id="-2147482597" name="内容占位符 -2147482598" descr="QQ图片20220922152943"/>
          <p:cNvPicPr>
            <a:picLocks noChangeAspect="1"/>
          </p:cNvPicPr>
          <p:nvPr>
            <p:ph idx="1"/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088765" y="1925320"/>
            <a:ext cx="3630930" cy="42081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6815" y="4864100"/>
            <a:ext cx="6837680" cy="1911985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地址：上海市松江区洞泾工业区洞舟路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号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栋</a:t>
            </a:r>
            <a:b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电话：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021-64898135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64898133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64896229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57767560,57767561</a:t>
            </a:r>
            <a:b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传真：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021-64898169-604</a:t>
            </a:r>
            <a:b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邮箱：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sale@kpt.net.cn,    kerune@kpt.net.cn 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1219102000@qq.com</a:t>
            </a:r>
            <a:b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网址：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www.kpt.net.cn               www.ellight.net</a:t>
            </a:r>
            <a:b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QQ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  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317915433</a:t>
            </a:r>
            <a:b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微信：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13311868228</a:t>
            </a:r>
            <a:endParaRPr lang="en-US" altLang="zh-CN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上海科炎光电技术有限公司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pic>
        <p:nvPicPr>
          <p:cNvPr id="5127" name="图片 -2147482594" descr="DSC0255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90525" y="571500"/>
            <a:ext cx="5493385" cy="3800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3" name="图片 1" descr="ma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385" y="571500"/>
            <a:ext cx="5466080" cy="38011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39" name="组合 160773"/>
          <p:cNvGrpSpPr/>
          <p:nvPr/>
        </p:nvGrpSpPr>
        <p:grpSpPr>
          <a:xfrm>
            <a:off x="311468" y="281623"/>
            <a:ext cx="935037" cy="385762"/>
            <a:chOff x="2418" y="927"/>
            <a:chExt cx="702" cy="362"/>
          </a:xfrm>
          <a:solidFill>
            <a:schemeClr val="bg2"/>
          </a:solidFill>
        </p:grpSpPr>
        <p:sp>
          <p:nvSpPr>
            <p:cNvPr id="14340" name="椭圆 160774"/>
            <p:cNvSpPr/>
            <p:nvPr/>
          </p:nvSpPr>
          <p:spPr>
            <a:xfrm>
              <a:off x="2418" y="927"/>
              <a:ext cx="702" cy="362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p>
              <a:pPr lvl="0" indent="0" algn="ctr"/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</a:endParaRPr>
            </a:p>
          </p:txBody>
        </p:sp>
        <p:pic>
          <p:nvPicPr>
            <p:cNvPr id="14341" name="图片 6" descr="9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2" y="981"/>
              <a:ext cx="480" cy="218"/>
            </a:xfrm>
            <a:prstGeom prst="rect">
              <a:avLst/>
            </a:prstGeom>
            <a:grpFill/>
            <a:ln w="9525">
              <a:noFill/>
            </a:ln>
            <a:effectLst>
              <a:outerShdw sx="106000" sy="106000" algn="ctr" rotWithShape="0">
                <a:schemeClr val="bg1"/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 smtClean="0"/>
              <a:t>上海科炎光电技术有限公司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88490" y="2927350"/>
            <a:ext cx="101441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sym typeface="+mn-ea"/>
              </a:rPr>
              <a:t>我们始终在追赶，</a:t>
            </a:r>
            <a:endParaRPr lang="zh-CN" altLang="en-US" sz="3600" b="1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411480" eaLnBrk="1" hangingPunct="1">
              <a:lnSpc>
                <a:spcPct val="150000"/>
              </a:lnSpc>
              <a:buNone/>
            </a:pPr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sym typeface="+mn-ea"/>
              </a:rPr>
              <a:t>              目标是超越自己 </a:t>
            </a:r>
            <a:r>
              <a:rPr lang="en-US" altLang="zh-CN" sz="3600" b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sym typeface="+mn-ea"/>
              </a:rPr>
              <a:t>.....</a:t>
            </a:r>
            <a:endParaRPr lang="en-US" altLang="zh-CN" sz="3600" b="1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diagram"/>
  <p:tag name="KSO_WM_TEMPLATE_INDEX" val="160824"/>
  <p:tag name="KSO_WM_UNIT_TYPE" val="a"/>
  <p:tag name="KSO_WM_UNIT_INDEX" val="1"/>
  <p:tag name="KSO_WM_UNIT_ID" val="diagram160824_4*a*1"/>
  <p:tag name="KSO_WM_UNIT_CLEAR" val="1"/>
  <p:tag name="KSO_WM_UNIT_LAYERLEVEL" val="1"/>
  <p:tag name="KSO_WM_UNIT_VALUE" val="48"/>
  <p:tag name="KSO_WM_UNIT_ISCONTENTSTITLE" val="0"/>
  <p:tag name="KSO_WM_UNIT_HIGHLIGHT" val="0"/>
  <p:tag name="KSO_WM_UNIT_COMPATIBLE" val="0"/>
  <p:tag name="KSO_WM_UNIT_PRESET_TEXT_INDEX" val="3"/>
  <p:tag name="KSO_WM_UNIT_PRESET_TEXT_LEN" val="17"/>
  <p:tag name="KSO_WM_BEAUTIFY_FLAG" val="#wm#"/>
  <p:tag name="KSO_WM_TAG_VERSION" val="1.0"/>
</p:tagLst>
</file>

<file path=ppt/tags/tag2.xml><?xml version="1.0" encoding="utf-8"?>
<p:tagLst xmlns:p="http://schemas.openxmlformats.org/presentationml/2006/main">
  <p:tag name="KSO_WM_TEMPLATE_CATEGORY" val="diagram"/>
  <p:tag name="KSO_WM_TEMPLATE_INDEX" val="160824"/>
  <p:tag name="KSO_WM_TAG_VERSION" val="1.0"/>
  <p:tag name="KSO_WM_SLIDE_ID" val="diagram160824_4"/>
  <p:tag name="KSO_WM_SLIDE_INDEX" val="4"/>
  <p:tag name="KSO_WM_SLIDE_ITEM_CNT" val="7"/>
  <p:tag name="KSO_WM_SLIDE_LAYOUT" val="a_p"/>
  <p:tag name="KSO_WM_SLIDE_LAYOUT_CNT" val="1_1"/>
  <p:tag name="KSO_WM_SLIDE_TYPE" val="text"/>
  <p:tag name="KSO_WM_BEAUTIFY_FLAG" val="#wm#"/>
  <p:tag name="KSO_WM_SLIDE_POSITION" val="188*119"/>
  <p:tag name="KSO_WM_SLIDE_SIZE" val="551*386"/>
  <p:tag name="KSO_WM_DIAGRAM_GROUP_CODE" val="p1-1"/>
</p:tagLst>
</file>

<file path=ppt/tags/tag3.xml><?xml version="1.0" encoding="utf-8"?>
<p:tagLst xmlns:p="http://schemas.openxmlformats.org/presentationml/2006/main">
  <p:tag name="KSO_WM_UNIT_TABLE_BEAUTIFY" val="smartTable{0dd20471-4eba-430b-8f85-274e866def07}"/>
</p:tagLst>
</file>

<file path=ppt/tags/tag4.xml><?xml version="1.0" encoding="utf-8"?>
<p:tagLst xmlns:p="http://schemas.openxmlformats.org/presentationml/2006/main">
  <p:tag name="KSO_WM_UNIT_PLACING_PICTURE_USER_VIEWPORT" val="{&quot;height&quot;:2277,&quot;width&quot;:3493}"/>
</p:tagLst>
</file>

<file path=ppt/tags/tag5.xml><?xml version="1.0" encoding="utf-8"?>
<p:tagLst xmlns:p="http://schemas.openxmlformats.org/presentationml/2006/main">
  <p:tag name="KSO_WM_UNIT_PLACING_PICTURE_USER_VIEWPORT" val="{&quot;height&quot;:2924,&quot;width&quot;:4887}"/>
</p:tagLst>
</file>

<file path=ppt/tags/tag6.xml><?xml version="1.0" encoding="utf-8"?>
<p:tagLst xmlns:p="http://schemas.openxmlformats.org/presentationml/2006/main">
  <p:tag name="KSO_WM_UNIT_PLACING_PICTURE_USER_VIEWPORT" val="{&quot;height&quot;:2923,&quot;width&quot;:5229}"/>
</p:tagLst>
</file>

<file path=ppt/tags/tag7.xml><?xml version="1.0" encoding="utf-8"?>
<p:tagLst xmlns:p="http://schemas.openxmlformats.org/presentationml/2006/main">
  <p:tag name="KSO_WM_UNIT_PLACING_PICTURE_USER_VIEWPORT" val="{&quot;height&quot;:2942,&quot;width&quot;:5230}"/>
</p:tagLst>
</file>

<file path=ppt/tags/tag8.xml><?xml version="1.0" encoding="utf-8"?>
<p:tagLst xmlns:p="http://schemas.openxmlformats.org/presentationml/2006/main">
  <p:tag name="KSO_WM_UNIT_PLACING_PICTURE_USER_VIEWPORT" val="{&quot;height&quot;:2748,&quot;width&quot;:4886}"/>
</p:tagLst>
</file>

<file path=ppt/tags/tag9.xml><?xml version="1.0" encoding="utf-8"?>
<p:tagLst xmlns:p="http://schemas.openxmlformats.org/presentationml/2006/main">
  <p:tag name="KSO_WM_UNIT_PLACING_PICTURE_USER_VIEWPORT" val="{&quot;height&quot;:7621,&quot;width&quot;:5715}"/>
</p:tagLst>
</file>

<file path=ppt/tags/tag10.xml><?xml version="1.0" encoding="utf-8"?>
<p:tagLst xmlns:p="http://schemas.openxmlformats.org/presentationml/2006/main">
  <p:tag name="COMMONDATA" val="eyJoZGlkIjoiODBlYTMzMWVhOGU1YWVmZmZhMTE3NzM5MzhjNmEyMzEifQ=="/>
  <p:tag name="KSO_WPP_MARK_KEY" val="805e7fd9-c691-4977-9638-441b4664049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">
  <a:themeElements>
    <a:clrScheme name="Book">
      <a:dk1>
        <a:sysClr val="windowText" lastClr="000000"/>
      </a:dk1>
      <a:lt1>
        <a:sysClr val="window" lastClr="FFFFFF"/>
      </a:lt1>
      <a:dk2>
        <a:srgbClr val="000082"/>
      </a:dk2>
      <a:lt2>
        <a:srgbClr val="F3F3FF"/>
      </a:lt2>
      <a:accent1>
        <a:srgbClr val="828200"/>
      </a:accent1>
      <a:accent2>
        <a:srgbClr val="1B582B"/>
      </a:accent2>
      <a:accent3>
        <a:srgbClr val="009FEC"/>
      </a:accent3>
      <a:accent4>
        <a:srgbClr val="00BDBD"/>
      </a:accent4>
      <a:accent5>
        <a:srgbClr val="7C5BAE"/>
      </a:accent5>
      <a:accent6>
        <a:srgbClr val="0055AA"/>
      </a:accent6>
      <a:hlink>
        <a:srgbClr val="FC9658"/>
      </a:hlink>
      <a:folHlink>
        <a:srgbClr val="E800E8"/>
      </a:folHlink>
    </a:clrScheme>
    <a:fontScheme name="Boo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方正舒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ook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80000">
              <a:schemeClr val="phClr">
                <a:tint val="7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7200000" scaled="1"/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</a:schemeClr>
            </a:gs>
          </a:gsLst>
          <a:lin ang="180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>
              <a:rot lat="0" lon="0" rev="0"/>
            </a:camera>
            <a:lightRig rig="morning" dir="bl"/>
          </a:scene3d>
          <a:sp3d extrusionH="222250" contourW="25400" prstMaterial="matte">
            <a:bevelT w="38100" h="38100" prst="softRound"/>
            <a:bevelB/>
            <a:extrusionClr>
              <a:srgbClr val="FF0000"/>
            </a:extrusionClr>
            <a:contourClr>
              <a:schemeClr val="accent3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soft" dir="bl">
              <a:rot lat="0" lon="0" rev="0"/>
            </a:lightRig>
          </a:scene3d>
          <a:sp3d prstMaterial="plastic">
            <a:bevelT w="38100" h="381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80000">
              <a:schemeClr val="phClr">
                <a:tint val="9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180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9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TC010220296[[fn=博大精深]]</Template>
  <TotalTime>0</TotalTime>
  <Words>2370</Words>
  <Application>WPS 演示</Application>
  <PresentationFormat>宽屏</PresentationFormat>
  <Paragraphs>230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Wingdings 3</vt:lpstr>
      <vt:lpstr>Wingdings</vt:lpstr>
      <vt:lpstr>Arial</vt:lpstr>
      <vt:lpstr>黑体</vt:lpstr>
      <vt:lpstr>Verdana</vt:lpstr>
      <vt:lpstr>Calibri</vt:lpstr>
      <vt:lpstr>Cambria</vt:lpstr>
      <vt:lpstr>微软雅黑</vt:lpstr>
      <vt:lpstr>Arial Unicode MS</vt:lpstr>
      <vt:lpstr>方正舒体</vt:lpstr>
      <vt:lpstr>Book</vt:lpstr>
      <vt:lpstr>Paint.Picture</vt:lpstr>
      <vt:lpstr>电致发光线</vt:lpstr>
      <vt:lpstr>发光线概念</vt:lpstr>
      <vt:lpstr>电致发光原理</vt:lpstr>
      <vt:lpstr>发光线结构</vt:lpstr>
      <vt:lpstr>PowerPoint 演示文稿</vt:lpstr>
      <vt:lpstr>使用方法</vt:lpstr>
      <vt:lpstr>发光线参数</vt:lpstr>
      <vt:lpstr>产品对比</vt:lpstr>
      <vt:lpstr>动态多芯电致发光线结构</vt:lpstr>
      <vt:lpstr>用途实例</vt:lpstr>
      <vt:lpstr>汽车（内饰、外饰、电动充电线）</vt:lpstr>
      <vt:lpstr>地址：上海市松江区洞泾工业区洞舟路8号9栋 电话：021-64898135，64898133，64896229，57767560,57767561 传真：021-64898169-604 邮箱：sale@kpt.net.cn,    kerune@kpt.net.cn ， 1219102000@qq.com 网址：www.kpt.net.cn               www.ellight.net QQ：  317915433 微信：13311868228</vt:lpstr>
      <vt:lpstr>PowerPoint 演示文稿</vt:lpstr>
    </vt:vector>
  </TitlesOfParts>
  <Company>科炎光电</Company>
  <LinksUpToDate>false</LinksUpToDate>
  <SharedDoc>false</SharedDoc>
  <HyperlinksChanged>false</HyperlinksChanged>
  <AppVersion>14.0000</AppVersion>
  <Manager>科炎光电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电致发光线</dc:title>
  <dc:creator>上海科润光电技术有限公司</dc:creator>
  <cp:keywords>冷光线,发光线,EL线,电致发光线</cp:keywords>
  <dc:description>上海科润光电技术有限公司科炎光电，冷光线，发光线，EL线，www.kpt.net.cn</dc:description>
  <dc:subject>冷光线，发光线，EL线</dc:subject>
  <cp:lastModifiedBy>zy20240112</cp:lastModifiedBy>
  <cp:revision>154</cp:revision>
  <dcterms:created xsi:type="dcterms:W3CDTF">2014-11-11T07:50:00Z</dcterms:created>
  <dcterms:modified xsi:type="dcterms:W3CDTF">2024-01-19T21:50:13Z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2052-11.1.0.12159</vt:lpwstr>
  </property>
  <property fmtid="{D5CDD505-2E9C-101B-9397-08002B2CF9AE}" pid="3" name="ICV">
    <vt:lpwstr>5B6971A41E7D46239022B72A015D7596</vt:lpwstr>
  </property>
</Properties>
</file>