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3" r:id="rId3"/>
  </p:sldMasterIdLst>
  <p:notesMasterIdLst>
    <p:notesMasterId r:id="rId5"/>
  </p:notesMasterIdLst>
  <p:sldIdLst>
    <p:sldId id="362" r:id="rId4"/>
    <p:sldId id="556" r:id="rId6"/>
    <p:sldId id="584" r:id="rId7"/>
    <p:sldId id="521" r:id="rId8"/>
    <p:sldId id="582" r:id="rId9"/>
    <p:sldId id="583" r:id="rId10"/>
    <p:sldId id="585" r:id="rId11"/>
    <p:sldId id="586" r:id="rId12"/>
    <p:sldId id="588" r:id="rId13"/>
    <p:sldId id="589" r:id="rId14"/>
    <p:sldId id="590" r:id="rId15"/>
    <p:sldId id="591" r:id="rId16"/>
    <p:sldId id="592" r:id="rId17"/>
    <p:sldId id="593" r:id="rId18"/>
    <p:sldId id="595" r:id="rId19"/>
    <p:sldId id="370" r:id="rId20"/>
  </p:sldIdLst>
  <p:sldSz cx="12192000" cy="6858000"/>
  <p:notesSz cx="6858000" cy="9144000"/>
  <p:embeddedFontLst>
    <p:embeddedFont>
      <p:font typeface="微软雅黑" panose="020B0503020204020204" pitchFamily="34" charset="-122"/>
      <p:regular r:id="rId25"/>
    </p:embeddedFont>
    <p:embeddedFont>
      <p:font typeface="楷体" panose="02010609060101010101" charset="-122"/>
      <p:regular r:id="rId26"/>
    </p:embeddedFont>
    <p:embeddedFont>
      <p:font typeface="黑体" panose="02010609060101010101" pitchFamily="49" charset="-122"/>
      <p:regular r:id="rId27"/>
    </p:embeddedFont>
    <p:embeddedFont>
      <p:font typeface="方正隶书_GBK" panose="02000000000000000000" charset="-122"/>
      <p:regular r:id="rId28"/>
    </p:embeddedFont>
    <p:embeddedFont>
      <p:font typeface="等线 Light" panose="02010600030101010101" charset="0"/>
      <p:regular r:id="rId29"/>
    </p:embeddedFont>
    <p:embeddedFont>
      <p:font typeface="等线" panose="02010600030101010101" charset="0"/>
      <p:regular r:id="rId30"/>
      <p:bold r:id="rId31"/>
    </p:embeddedFont>
    <p:embeddedFont>
      <p:font typeface="Calibri" panose="020F0502020204030204" charset="0"/>
      <p:regular r:id="rId32"/>
      <p:bold r:id="rId33"/>
      <p:italic r:id="rId34"/>
      <p:boldItalic r:id="rId35"/>
    </p:embeddedFont>
    <p:embeddedFont>
      <p:font typeface="Calibri Light" panose="020F0302020204030204" charset="0"/>
      <p:regular r:id="rId36"/>
      <p:italic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邵阳" initials="邵" lastIdx="2" clrIdx="0"/>
  <p:cmAuthor id="1" name="Administrator" initials="A" lastIdx="1" clrIdx="0"/>
  <p:cmAuthor id="2" name="益财" initials="益" lastIdx="1" clrIdx="1"/>
  <p:cmAuthor id="3" name="66471" initials="6" lastIdx="1" clrIdx="2"/>
  <p:cmAuthor id="4" name="刘乾勇" initials="刘乾勇" lastIdx="1" clrIdx="3"/>
  <p:cmAuthor id="5" name="Nhoj unpromising" initials="Nu" lastIdx="1" clrIdx="4"/>
  <p:cmAuthor id="75" name="作者" initials="A" lastIdx="0" clrIdx="24"/>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F5"/>
    <a:srgbClr val="2E75B6"/>
    <a:srgbClr val="000000"/>
    <a:srgbClr val="2125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5" autoAdjust="0"/>
    <p:restoredTop sz="94660"/>
  </p:normalViewPr>
  <p:slideViewPr>
    <p:cSldViewPr snapToGrid="0">
      <p:cViewPr varScale="1">
        <p:scale>
          <a:sx n="118" d="100"/>
          <a:sy n="118" d="100"/>
        </p:scale>
        <p:origin x="824" y="192"/>
      </p:cViewPr>
      <p:guideLst>
        <p:guide orient="horz" pos="2006"/>
        <p:guide pos="38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font" Target="fonts/font13.fntdata"/><Relationship Id="rId36" Type="http://schemas.openxmlformats.org/officeDocument/2006/relationships/font" Target="fonts/font12.fntdata"/><Relationship Id="rId35" Type="http://schemas.openxmlformats.org/officeDocument/2006/relationships/font" Target="fonts/font11.fntdata"/><Relationship Id="rId34" Type="http://schemas.openxmlformats.org/officeDocument/2006/relationships/font" Target="fonts/font10.fntdata"/><Relationship Id="rId33" Type="http://schemas.openxmlformats.org/officeDocument/2006/relationships/font" Target="fonts/font9.fntdata"/><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Master" Target="slideMasters/slideMaster2.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415"/>
            <a:ext cx="9144000" cy="2387711"/>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205"/>
            <a:ext cx="9144000" cy="1655838"/>
          </a:xfrm>
        </p:spPr>
        <p:txBody>
          <a:bodyPr/>
          <a:lstStyle>
            <a:lvl1pPr marL="0" indent="0" algn="ctr">
              <a:buNone/>
              <a:defRPr sz="2400"/>
            </a:lvl1pPr>
            <a:lvl2pPr marL="457200" indent="0" algn="ctr">
              <a:buNone/>
              <a:defRPr sz="2000"/>
            </a:lvl2pPr>
            <a:lvl3pPr marL="914400" indent="0" algn="ctr">
              <a:buNone/>
              <a:defRPr sz="1800"/>
            </a:lvl3pPr>
            <a:lvl4pPr marL="1370965"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817"/>
            <a:ext cx="10515600" cy="2852870"/>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676"/>
            <a:ext cx="10515600" cy="150025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0965"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710"/>
            <a:ext cx="5181600" cy="43515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2201" y="1825710"/>
            <a:ext cx="5181600" cy="43515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42"/>
            <a:ext cx="10515600" cy="1325625"/>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241"/>
            <a:ext cx="5157787" cy="823950"/>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191"/>
            <a:ext cx="5157787" cy="36847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2200" y="1681241"/>
            <a:ext cx="5183188" cy="823950"/>
          </a:xfrm>
        </p:spPr>
        <p:txBody>
          <a:bodyPr anchor="b"/>
          <a:lstStyle>
            <a:lvl1pPr marL="0" indent="0">
              <a:buNone/>
              <a:defRPr sz="2400" b="1"/>
            </a:lvl1pPr>
            <a:lvl2pPr marL="457200" indent="0">
              <a:buNone/>
              <a:defRPr sz="2000" b="1"/>
            </a:lvl2pPr>
            <a:lvl3pPr marL="914400" indent="0">
              <a:buNone/>
              <a:defRPr sz="1800" b="1"/>
            </a:lvl3pPr>
            <a:lvl4pPr marL="1370965"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191"/>
            <a:ext cx="5183188" cy="368475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21"/>
            <a:ext cx="3932237" cy="1600275"/>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71"/>
            <a:ext cx="6172200" cy="48738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788" y="2057495"/>
            <a:ext cx="3932237" cy="3811765"/>
          </a:xfrm>
        </p:spPr>
        <p:txBody>
          <a:bodyPr/>
          <a:lstStyle>
            <a:lvl1pPr marL="0" indent="0">
              <a:buNone/>
              <a:defRPr sz="1600"/>
            </a:lvl1pPr>
            <a:lvl2pPr marL="457200" indent="0">
              <a:buNone/>
              <a:defRPr sz="1400"/>
            </a:lvl2pPr>
            <a:lvl3pPr marL="914400" indent="0">
              <a:buNone/>
              <a:defRPr sz="1200"/>
            </a:lvl3pPr>
            <a:lvl4pPr marL="1370965"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21"/>
            <a:ext cx="3932237" cy="1600275"/>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71"/>
            <a:ext cx="6172200" cy="4873851"/>
          </a:xfrm>
        </p:spPr>
        <p:txBody>
          <a:bodyPr anchor="t"/>
          <a:lstStyle>
            <a:lvl1pPr marL="0" indent="0">
              <a:buNone/>
              <a:defRPr sz="3200"/>
            </a:lvl1pPr>
            <a:lvl2pPr marL="457200" indent="0">
              <a:buNone/>
              <a:defRPr sz="2800"/>
            </a:lvl2pPr>
            <a:lvl3pPr marL="914400" indent="0">
              <a:buNone/>
              <a:defRPr sz="2400"/>
            </a:lvl3pPr>
            <a:lvl4pPr marL="1370965"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95"/>
            <a:ext cx="3932237" cy="3811765"/>
          </a:xfrm>
        </p:spPr>
        <p:txBody>
          <a:bodyPr/>
          <a:lstStyle>
            <a:lvl1pPr marL="0" indent="0">
              <a:buNone/>
              <a:defRPr sz="1600"/>
            </a:lvl1pPr>
            <a:lvl2pPr marL="457200" indent="0">
              <a:buNone/>
              <a:defRPr sz="1400"/>
            </a:lvl2pPr>
            <a:lvl3pPr marL="914400" indent="0">
              <a:buNone/>
              <a:defRPr sz="1200"/>
            </a:lvl3pPr>
            <a:lvl4pPr marL="1370965"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41"/>
            <a:ext cx="2628900" cy="581210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41"/>
            <a:ext cx="7734300" cy="581210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9498" y="2519"/>
            <a:ext cx="12221497" cy="685296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4" Type="http://schemas.openxmlformats.org/officeDocument/2006/relationships/theme" Target="../theme/theme2.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42"/>
            <a:ext cx="10515600" cy="1325625"/>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1" y="1825710"/>
            <a:ext cx="10515600" cy="435154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645"/>
            <a:ext cx="2743200" cy="365142"/>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Footer Placeholder 4"/>
          <p:cNvSpPr>
            <a:spLocks noGrp="1"/>
          </p:cNvSpPr>
          <p:nvPr>
            <p:ph type="ftr" sz="quarter" idx="3"/>
          </p:nvPr>
        </p:nvSpPr>
        <p:spPr>
          <a:xfrm>
            <a:off x="4038600" y="6356645"/>
            <a:ext cx="4114800" cy="36514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1" y="6356645"/>
            <a:ext cx="2743200" cy="365142"/>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p14:dur="1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6.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6.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6.xml"/><Relationship Id="rId2" Type="http://schemas.openxmlformats.org/officeDocument/2006/relationships/tags" Target="../tags/tag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6.xml"/><Relationship Id="rId2" Type="http://schemas.openxmlformats.org/officeDocument/2006/relationships/tags" Target="../tags/tag4.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86" y="1499"/>
            <a:ext cx="12187239" cy="6855322"/>
          </a:xfrm>
          <a:prstGeom prst="rect">
            <a:avLst/>
          </a:prstGeom>
        </p:spPr>
      </p:pic>
      <p:sp>
        <p:nvSpPr>
          <p:cNvPr id="12" name="文本框 11"/>
          <p:cNvSpPr txBox="1"/>
          <p:nvPr/>
        </p:nvSpPr>
        <p:spPr>
          <a:xfrm>
            <a:off x="108557" y="1780441"/>
            <a:ext cx="11968538" cy="1314450"/>
          </a:xfrm>
          <a:prstGeom prst="rect">
            <a:avLst/>
          </a:prstGeom>
          <a:noFill/>
        </p:spPr>
        <p:txBody>
          <a:bodyPr wrap="square" rtlCol="0" anchor="ctr" anchorCtr="0">
            <a:spAutoFit/>
          </a:bodyPr>
          <a:lstStyle/>
          <a:p>
            <a:pPr indent="0" algn="ctr" fontAlgn="auto">
              <a:lnSpc>
                <a:spcPct val="150000"/>
              </a:lnSpc>
            </a:pPr>
            <a:r>
              <a:rPr lang="zh-CN" altLang="en-US" sz="5300" b="1" kern="1700" spc="100" dirty="0">
                <a:gradFill>
                  <a:gsLst>
                    <a:gs pos="0">
                      <a:srgbClr val="0152A8"/>
                    </a:gs>
                    <a:gs pos="100000">
                      <a:srgbClr val="0093F4"/>
                    </a:gs>
                  </a:gsLst>
                  <a:lin ang="0" scaled="0"/>
                </a:gradFill>
                <a:latin typeface="微软雅黑" panose="020B0503020204020204" pitchFamily="34" charset="-122"/>
                <a:ea typeface="微软雅黑" panose="020B0503020204020204" pitchFamily="34" charset="-122"/>
                <a:cs typeface="微软雅黑" panose="020B0503020204020204" pitchFamily="34" charset="-122"/>
                <a:sym typeface="+mn-ea"/>
              </a:rPr>
              <a:t>《知识产权强国建设纲要》解读</a:t>
            </a:r>
            <a:endParaRPr lang="zh-CN" altLang="en-US" sz="5300" b="1" kern="1700" spc="100" dirty="0">
              <a:gradFill>
                <a:gsLst>
                  <a:gs pos="0">
                    <a:srgbClr val="0152A8"/>
                  </a:gs>
                  <a:gs pos="100000">
                    <a:srgbClr val="0093F4"/>
                  </a:gs>
                </a:gsLst>
                <a:lin ang="0" scaled="0"/>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2933571" y="4118465"/>
            <a:ext cx="6318510" cy="1198880"/>
          </a:xfrm>
          <a:prstGeom prst="rect">
            <a:avLst/>
          </a:prstGeom>
          <a:noFill/>
        </p:spPr>
        <p:txBody>
          <a:bodyPr wrap="square" rtlCol="0">
            <a:spAutoFit/>
          </a:bodyPr>
          <a:lstStyle/>
          <a:p>
            <a:pPr algn="ctr">
              <a:lnSpc>
                <a:spcPct val="150000"/>
              </a:lnSpc>
            </a:pPr>
            <a:endParaRPr lang="zh-CN" altLang="en-US"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endParaRPr>
          </a:p>
          <a:p>
            <a:pPr algn="ctr">
              <a:lnSpc>
                <a:spcPct val="150000"/>
              </a:lnSpc>
            </a:pPr>
            <a:r>
              <a:rPr lang="en-US" altLang="zh-CN"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rPr>
              <a:t>2023</a:t>
            </a:r>
            <a:r>
              <a:rPr lang="zh-CN" altLang="en-US"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rPr>
              <a:t>年</a:t>
            </a:r>
            <a:r>
              <a:rPr lang="en-US" altLang="zh-CN"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rPr>
              <a:t>1</a:t>
            </a:r>
            <a:r>
              <a:rPr lang="zh-CN" altLang="en-US"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rPr>
              <a:t>月</a:t>
            </a:r>
            <a:endParaRPr lang="zh-CN" altLang="en-US" sz="2400" b="1" kern="1700" spc="100" dirty="0">
              <a:gradFill>
                <a:gsLst>
                  <a:gs pos="0">
                    <a:srgbClr val="0152A8"/>
                  </a:gs>
                  <a:gs pos="100000">
                    <a:srgbClr val="0093F4"/>
                  </a:gs>
                </a:gsLst>
                <a:lin ang="0" scaled="0"/>
              </a:gradFill>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30318" y="1499"/>
            <a:ext cx="5961681" cy="6881599"/>
            <a:chOff x="6230318" y="1499"/>
            <a:chExt cx="5961681" cy="6881599"/>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5" name="矩形 4"/>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r="66428"/>
          <a:stretch>
            <a:fillRect/>
          </a:stretch>
        </p:blipFill>
        <p:spPr>
          <a:xfrm>
            <a:off x="4286" y="1499"/>
            <a:ext cx="4091479" cy="6855322"/>
          </a:xfrm>
          <a:prstGeom prst="rect">
            <a:avLst/>
          </a:prstGeom>
        </p:spPr>
      </p:pic>
      <p:sp>
        <p:nvSpPr>
          <p:cNvPr id="24" name="矩形 23"/>
          <p:cNvSpPr/>
          <p:nvPr/>
        </p:nvSpPr>
        <p:spPr>
          <a:xfrm>
            <a:off x="0" y="8890"/>
            <a:ext cx="4095765" cy="6855321"/>
          </a:xfrm>
          <a:prstGeom prst="rect">
            <a:avLst/>
          </a:prstGeom>
          <a:gradFill>
            <a:gsLst>
              <a:gs pos="0">
                <a:schemeClr val="accent5">
                  <a:lumMod val="75000"/>
                </a:schemeClr>
              </a:gs>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6"/>
          <p:cNvSpPr txBox="1"/>
          <p:nvPr>
            <p:custDataLst>
              <p:tags r:id="rId2"/>
            </p:custDataLst>
          </p:nvPr>
        </p:nvSpPr>
        <p:spPr>
          <a:xfrm>
            <a:off x="4669155" y="1670050"/>
            <a:ext cx="6226810" cy="78803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、我们是干什么的</a:t>
            </a:r>
            <a:endParaRPr lang="zh-CN" altLang="en-US"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文本框 5"/>
          <p:cNvSpPr txBox="1"/>
          <p:nvPr/>
        </p:nvSpPr>
        <p:spPr>
          <a:xfrm>
            <a:off x="2266315" y="1960880"/>
            <a:ext cx="1590040" cy="2306955"/>
          </a:xfrm>
          <a:prstGeom prst="rect">
            <a:avLst/>
          </a:prstGeom>
          <a:noFill/>
        </p:spPr>
        <p:txBody>
          <a:bodyPr wrap="square" rtlCol="0">
            <a:spAutoFit/>
          </a:bodyPr>
          <a:p>
            <a:r>
              <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探讨</a:t>
            </a:r>
            <a:endPar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两个</a:t>
            </a:r>
            <a:endPar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问题</a:t>
            </a:r>
            <a:endParaRPr lang="zh-CN" altLang="en-US" sz="4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标题 16"/>
          <p:cNvSpPr txBox="1"/>
          <p:nvPr>
            <p:custDataLst>
              <p:tags r:id="rId3"/>
            </p:custDataLst>
          </p:nvPr>
        </p:nvSpPr>
        <p:spPr>
          <a:xfrm>
            <a:off x="4763770" y="3811905"/>
            <a:ext cx="6226810" cy="78803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、我们该怎么干</a:t>
            </a:r>
            <a:endParaRPr lang="zh-CN" altLang="en-US" sz="4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30318" y="1499"/>
            <a:ext cx="5961681" cy="6881599"/>
            <a:chOff x="6230318" y="1499"/>
            <a:chExt cx="5961681" cy="6881599"/>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5" name="矩形 4"/>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68809"/>
          <a:stretch>
            <a:fillRect/>
          </a:stretch>
        </p:blipFill>
        <p:spPr>
          <a:xfrm flipH="1">
            <a:off x="-148284" y="-2411"/>
            <a:ext cx="3694670" cy="6857733"/>
          </a:xfrm>
          <a:prstGeom prst="rect">
            <a:avLst/>
          </a:prstGeom>
        </p:spPr>
      </p:pic>
      <p:sp>
        <p:nvSpPr>
          <p:cNvPr id="24" name="矩形 23"/>
          <p:cNvSpPr/>
          <p:nvPr/>
        </p:nvSpPr>
        <p:spPr>
          <a:xfrm>
            <a:off x="25168" y="-2411"/>
            <a:ext cx="3607718" cy="6855321"/>
          </a:xfrm>
          <a:prstGeom prst="rect">
            <a:avLst/>
          </a:prstGeom>
          <a:gradFill>
            <a:gsLst>
              <a:gs pos="0">
                <a:schemeClr val="accent5">
                  <a:lumMod val="75000"/>
                </a:schemeClr>
              </a:gs>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标题 16"/>
          <p:cNvSpPr txBox="1"/>
          <p:nvPr>
            <p:custDataLst>
              <p:tags r:id="rId2"/>
            </p:custDataLst>
          </p:nvPr>
        </p:nvSpPr>
        <p:spPr>
          <a:xfrm>
            <a:off x="2409190" y="2834005"/>
            <a:ext cx="9262110" cy="894080"/>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5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5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、我们是干什么的</a:t>
            </a:r>
            <a:endParaRPr lang="zh-CN" altLang="en-US" sz="5000" b="1" kern="1700" spc="100"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3025775" y="1696720"/>
            <a:ext cx="8220075" cy="706755"/>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2020年11月30日，中共中央政治局就加强我国知识产权保护工作举行第二十五次集体学习</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37" name="组合 36"/>
          <p:cNvGrpSpPr/>
          <p:nvPr/>
        </p:nvGrpSpPr>
        <p:grpSpPr>
          <a:xfrm>
            <a:off x="1847379" y="1780712"/>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3197225" y="2626360"/>
            <a:ext cx="7078345" cy="398780"/>
          </a:xfrm>
          <a:prstGeom prst="rect">
            <a:avLst/>
          </a:prstGeom>
          <a:noFill/>
          <a:ln w="9525">
            <a:noFill/>
          </a:ln>
        </p:spPr>
        <p:txBody>
          <a:bodyPr wrap="square">
            <a:spAutoFit/>
          </a:bodyPr>
          <a:p>
            <a:pPr indent="0"/>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党的十八大以来第一次、</a:t>
            </a:r>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rPr>
              <a:t>开创性、里程碑意义</a:t>
            </a:r>
            <a:endPar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grpSp>
        <p:nvGrpSpPr>
          <p:cNvPr id="42" name="组合 41"/>
          <p:cNvGrpSpPr/>
          <p:nvPr/>
        </p:nvGrpSpPr>
        <p:grpSpPr>
          <a:xfrm>
            <a:off x="1883574" y="3265342"/>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6" name="文本框 45"/>
          <p:cNvSpPr txBox="1"/>
          <p:nvPr/>
        </p:nvSpPr>
        <p:spPr>
          <a:xfrm>
            <a:off x="3100070" y="3275330"/>
            <a:ext cx="7990205" cy="583565"/>
          </a:xfrm>
          <a:prstGeom prst="rect">
            <a:avLst/>
          </a:prstGeom>
          <a:noFill/>
          <a:ln w="9525">
            <a:noFill/>
          </a:ln>
        </p:spPr>
        <p:txBody>
          <a:bodyPr wrap="square">
            <a:spAutoFit/>
          </a:bodyPr>
          <a:p>
            <a:pPr indent="0"/>
            <a:r>
              <a:rPr lang="zh-CN" altLang="en-US" sz="1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“五个关系”</a:t>
            </a:r>
            <a:r>
              <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：关系国家治理体系和治理能力现代化，关系高质量发展，关系人民生活幸福，关系国家对外开放大局，关系国家安全</a:t>
            </a:r>
            <a:endPar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7" name="文本框 46"/>
          <p:cNvSpPr txBox="1"/>
          <p:nvPr/>
        </p:nvSpPr>
        <p:spPr>
          <a:xfrm>
            <a:off x="3140710" y="3891915"/>
            <a:ext cx="7990205" cy="583565"/>
          </a:xfrm>
          <a:prstGeom prst="rect">
            <a:avLst/>
          </a:prstGeom>
          <a:noFill/>
          <a:ln w="9525">
            <a:noFill/>
          </a:ln>
        </p:spPr>
        <p:txBody>
          <a:bodyPr wrap="square">
            <a:spAutoFit/>
          </a:bodyPr>
          <a:p>
            <a:pPr>
              <a:buClrTx/>
              <a:buSzTx/>
              <a:buFontTx/>
            </a:pPr>
            <a:r>
              <a:rPr lang="zh-CN" altLang="en-US" sz="1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“两个转变”</a:t>
            </a:r>
            <a:r>
              <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：从知识产权引进大国向知识产权创造大国转变，从追求数量向提高质量转变</a:t>
            </a:r>
            <a:endPar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8" name="文本框 47"/>
          <p:cNvSpPr txBox="1"/>
          <p:nvPr/>
        </p:nvSpPr>
        <p:spPr>
          <a:xfrm>
            <a:off x="3140710" y="4397375"/>
            <a:ext cx="7990205" cy="829945"/>
          </a:xfrm>
          <a:prstGeom prst="rect">
            <a:avLst/>
          </a:prstGeom>
          <a:noFill/>
          <a:ln w="9525">
            <a:noFill/>
          </a:ln>
        </p:spPr>
        <p:txBody>
          <a:bodyPr wrap="square">
            <a:spAutoFit/>
          </a:bodyPr>
          <a:p>
            <a:pPr indent="0"/>
            <a:r>
              <a:rPr lang="zh-CN" altLang="en-US" sz="1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“六个方面要求”</a:t>
            </a:r>
            <a:r>
              <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要加强知识产权保护工作顶层设计，要提高知识产权保护工作法治化水平，要强化知识产权全链条保护，要深化知识产权保护工作体制机制改革，要统筹推进知识产权领域国际合作和竞争，要维护知识产权领域国家安全</a:t>
            </a:r>
            <a:endParaRPr lang="zh-CN" altLang="en-US" sz="1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9" name="文本框 48"/>
          <p:cNvSpPr txBox="1"/>
          <p:nvPr/>
        </p:nvSpPr>
        <p:spPr>
          <a:xfrm>
            <a:off x="3197225" y="5410200"/>
            <a:ext cx="5080000" cy="337185"/>
          </a:xfrm>
          <a:prstGeom prst="rect">
            <a:avLst/>
          </a:prstGeom>
          <a:noFill/>
          <a:ln w="9525">
            <a:noFill/>
          </a:ln>
        </p:spPr>
        <p:txBody>
          <a:bodyPr>
            <a:spAutoFit/>
          </a:bodyPr>
          <a:p>
            <a:pPr marL="0" indent="0" algn="l"/>
            <a:r>
              <a:rPr lang="zh-CN" altLang="en-US" sz="1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“集大成”、新时代知识产权政策之根源</a:t>
            </a:r>
            <a:endParaRPr lang="zh-CN" altLang="en-US" sz="1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733040" y="1696720"/>
            <a:ext cx="8032750" cy="922020"/>
          </a:xfrm>
          <a:prstGeom prst="rect">
            <a:avLst/>
          </a:prstGeom>
          <a:noFill/>
          <a:ln w="9525">
            <a:noFill/>
          </a:ln>
        </p:spPr>
        <p:txBody>
          <a:bodyPr wrap="square">
            <a:spAutoFit/>
          </a:bodyPr>
          <a:p>
            <a:pPr indent="0"/>
            <a:r>
              <a:rPr lang="zh-CN" altLang="en-US" sz="27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7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创新是引领发展的第一动力，保护知识产权就是保护创新</a:t>
            </a:r>
            <a:r>
              <a:rPr lang="zh-CN" altLang="en-US" sz="27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7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7" name="组合 36"/>
          <p:cNvGrpSpPr/>
          <p:nvPr/>
        </p:nvGrpSpPr>
        <p:grpSpPr>
          <a:xfrm>
            <a:off x="1847379" y="1780712"/>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2892425" y="2675255"/>
            <a:ext cx="7078345" cy="1014730"/>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知识产权工作围绕创新而开展的工作；</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知识产权管理者就是要</a:t>
            </a:r>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为创新服务</a:t>
            </a:r>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42" name="组合 41"/>
          <p:cNvGrpSpPr/>
          <p:nvPr/>
        </p:nvGrpSpPr>
        <p:grpSpPr>
          <a:xfrm>
            <a:off x="1749589" y="419561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835275" y="4121785"/>
            <a:ext cx="8006715" cy="814705"/>
          </a:xfrm>
          <a:prstGeom prst="rect">
            <a:avLst/>
          </a:prstGeom>
          <a:noFill/>
          <a:ln w="9525">
            <a:noFill/>
          </a:ln>
        </p:spPr>
        <p:txBody>
          <a:bodyPr wrap="square">
            <a:spAutoFit/>
          </a:bodyPr>
          <a:p>
            <a:pPr marL="0" indent="0" algn="l"/>
            <a:r>
              <a:rPr lang="zh-CN" altLang="en-US" sz="27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创新：</a:t>
            </a:r>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是以科技创新为核心，包括了产业创新、企业创新、市场创新、产品创新、业态创新等各种形式的创新</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3171825" y="5169535"/>
            <a:ext cx="6355080" cy="368300"/>
          </a:xfrm>
          <a:prstGeom prst="rect">
            <a:avLst/>
          </a:prstGeom>
          <a:noFill/>
        </p:spPr>
        <p:txBody>
          <a:bodyPr wrap="none" rtlCol="0" anchor="t">
            <a:spAutoFit/>
          </a:bodyPr>
          <a:p>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知识产权工作：为产业、企业、市场、产品、业态的创新服务</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725420" y="1703705"/>
            <a:ext cx="8032750" cy="506730"/>
          </a:xfrm>
          <a:prstGeom prst="rect">
            <a:avLst/>
          </a:prstGeom>
          <a:noFill/>
          <a:ln w="9525">
            <a:noFill/>
          </a:ln>
        </p:spPr>
        <p:txBody>
          <a:bodyPr wrap="square">
            <a:spAutoFit/>
          </a:bodyPr>
          <a:p>
            <a:pPr indent="0"/>
            <a:r>
              <a:rPr lang="zh-CN" altLang="en-US" sz="2700" b="1" dirty="0">
                <a:solidFill>
                  <a:srgbClr val="2E75B6"/>
                </a:solidFill>
                <a:latin typeface="微软雅黑" panose="020B0503020204020204" pitchFamily="34" charset="-122"/>
                <a:ea typeface="微软雅黑" panose="020B0503020204020204" pitchFamily="34" charset="-122"/>
                <a:cs typeface="微软雅黑" panose="020B0503020204020204" pitchFamily="34" charset="-122"/>
              </a:rPr>
              <a:t>知识产权行政管理人员的角色定位：</a:t>
            </a:r>
            <a:endParaRPr lang="zh-CN" altLang="en-US" sz="2700" b="1" dirty="0">
              <a:solidFill>
                <a:srgbClr val="2E75B6"/>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7" name="组合 36"/>
          <p:cNvGrpSpPr/>
          <p:nvPr/>
        </p:nvGrpSpPr>
        <p:grpSpPr>
          <a:xfrm>
            <a:off x="1847379" y="1780712"/>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2725420" y="2640330"/>
            <a:ext cx="7078345" cy="460375"/>
          </a:xfrm>
          <a:prstGeom prst="rect">
            <a:avLst/>
          </a:prstGeom>
          <a:noFill/>
          <a:ln w="9525">
            <a:noFill/>
          </a:ln>
        </p:spPr>
        <p:txBody>
          <a:bodyPr wrap="square">
            <a:spAutoFit/>
          </a:bodyPr>
          <a:p>
            <a:pPr indent="0"/>
            <a:r>
              <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一是创新发展的智囊团。</a:t>
            </a:r>
            <a:r>
              <a:rPr lang="zh-CN" altLang="en-US" sz="24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实践“拿来主义”</a:t>
            </a:r>
            <a:endParaRPr lang="zh-CN" altLang="en-US" sz="24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 name="文本框 3"/>
          <p:cNvSpPr txBox="1"/>
          <p:nvPr/>
        </p:nvSpPr>
        <p:spPr>
          <a:xfrm>
            <a:off x="2725420" y="3651885"/>
            <a:ext cx="6278880" cy="460375"/>
          </a:xfrm>
          <a:prstGeom prst="rect">
            <a:avLst/>
          </a:prstGeom>
          <a:noFill/>
        </p:spPr>
        <p:txBody>
          <a:bodyPr wrap="none" rtlCol="0" anchor="t">
            <a:spAutoFit/>
          </a:bodyPr>
          <a:p>
            <a:pPr indent="0"/>
            <a:r>
              <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二是创新主体的服务员。</a:t>
            </a:r>
            <a:r>
              <a:rPr lang="zh-CN" altLang="en-US" sz="24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rPr>
              <a:t>发挥“店小二”精神</a:t>
            </a:r>
            <a:endPar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
        <p:nvSpPr>
          <p:cNvPr id="5" name="文本框 4"/>
          <p:cNvSpPr txBox="1"/>
          <p:nvPr/>
        </p:nvSpPr>
        <p:spPr>
          <a:xfrm>
            <a:off x="2725420" y="4672965"/>
            <a:ext cx="6888480" cy="460375"/>
          </a:xfrm>
          <a:prstGeom prst="rect">
            <a:avLst/>
          </a:prstGeom>
          <a:noFill/>
        </p:spPr>
        <p:txBody>
          <a:bodyPr wrap="none" rtlCol="0" anchor="t">
            <a:spAutoFit/>
          </a:bodyPr>
          <a:p>
            <a:r>
              <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三是创新成果的保护人。</a:t>
            </a:r>
            <a:r>
              <a:rPr lang="zh-CN" altLang="en-US" sz="24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rPr>
              <a:t>做到执法必严，违法必究</a:t>
            </a:r>
            <a:endPar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30318" y="1499"/>
            <a:ext cx="5961681" cy="6881599"/>
            <a:chOff x="6230318" y="1499"/>
            <a:chExt cx="5961681" cy="6881599"/>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5" name="矩形 4"/>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68809"/>
          <a:stretch>
            <a:fillRect/>
          </a:stretch>
        </p:blipFill>
        <p:spPr>
          <a:xfrm flipH="1">
            <a:off x="-148284" y="-2411"/>
            <a:ext cx="3694670" cy="6857733"/>
          </a:xfrm>
          <a:prstGeom prst="rect">
            <a:avLst/>
          </a:prstGeom>
        </p:spPr>
      </p:pic>
      <p:sp>
        <p:nvSpPr>
          <p:cNvPr id="24" name="矩形 23"/>
          <p:cNvSpPr/>
          <p:nvPr/>
        </p:nvSpPr>
        <p:spPr>
          <a:xfrm>
            <a:off x="25168" y="-2411"/>
            <a:ext cx="3607718" cy="6855321"/>
          </a:xfrm>
          <a:prstGeom prst="rect">
            <a:avLst/>
          </a:prstGeom>
          <a:gradFill>
            <a:gsLst>
              <a:gs pos="0">
                <a:schemeClr val="accent5">
                  <a:lumMod val="75000"/>
                </a:schemeClr>
              </a:gs>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标题 16"/>
          <p:cNvSpPr txBox="1"/>
          <p:nvPr>
            <p:custDataLst>
              <p:tags r:id="rId2"/>
            </p:custDataLst>
          </p:nvPr>
        </p:nvSpPr>
        <p:spPr>
          <a:xfrm>
            <a:off x="2816860" y="2867025"/>
            <a:ext cx="7256145" cy="894080"/>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5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50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、我们该怎么干</a:t>
            </a:r>
            <a:endParaRPr lang="zh-CN" altLang="en-US" sz="5000" b="1" kern="1700" spc="100"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en-GB" sz="4000" dirty="0">
                  <a:solidFill>
                    <a:schemeClr val="bg1"/>
                  </a:solidFill>
                  <a:latin typeface="黑体" panose="02010609060101010101" pitchFamily="49" charset="-122"/>
                  <a:ea typeface="黑体" panose="02010609060101010101" pitchFamily="49" charset="-122"/>
                </a:rPr>
                <a:t>2</a:t>
              </a:r>
              <a:endParaRPr lang="en-US" alt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我们该怎么干</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1986280" y="1780540"/>
            <a:ext cx="8896985" cy="953135"/>
          </a:xfrm>
          <a:prstGeom prst="rect">
            <a:avLst/>
          </a:prstGeom>
          <a:noFill/>
          <a:ln w="9525">
            <a:noFill/>
          </a:ln>
        </p:spPr>
        <p:txBody>
          <a:bodyPr wrap="square">
            <a:spAutoFit/>
          </a:bodyPr>
          <a:p>
            <a:pPr indent="0"/>
            <a:r>
              <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《强国纲要》</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共9章24条，6900字，从第三章到八章都是讲实务性工作</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42" name="组合 41"/>
          <p:cNvGrpSpPr/>
          <p:nvPr/>
        </p:nvGrpSpPr>
        <p:grpSpPr>
          <a:xfrm>
            <a:off x="1777529" y="335487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680970" y="3354705"/>
            <a:ext cx="8251190" cy="491490"/>
          </a:xfrm>
          <a:prstGeom prst="rect">
            <a:avLst/>
          </a:prstGeom>
          <a:noFill/>
          <a:ln w="9525">
            <a:noFill/>
          </a:ln>
        </p:spPr>
        <p:txBody>
          <a:bodyPr wrap="square">
            <a:spAutoFit/>
          </a:bodyPr>
          <a:p>
            <a:pPr marL="0" indent="355600" algn="l"/>
            <a:r>
              <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第三章“建设面向社会主义现代化的知识产权制度”</a:t>
            </a:r>
            <a:endPar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2827655" y="4036060"/>
            <a:ext cx="8055610" cy="1198880"/>
          </a:xfrm>
          <a:prstGeom prst="rect">
            <a:avLst/>
          </a:prstGeom>
          <a:noFill/>
          <a:ln w="9525">
            <a:noFill/>
          </a:ln>
        </p:spPr>
        <p:txBody>
          <a:bodyPr wrap="square">
            <a:spAutoFit/>
          </a:bodyPr>
          <a:p>
            <a:pPr marL="0" indent="355600"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构建门类齐全、结构严密、内外协调的法律体系</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355600"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构建职责统一、科学规范、服务优良的管理体制</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355600"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构建公正合理、评估科学的政策体系</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355600"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构建响应及时、保护合理的新兴领域和特定领域知识产权规则体系</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733040" y="1473835"/>
            <a:ext cx="8032750" cy="521970"/>
          </a:xfrm>
          <a:prstGeom prst="rect">
            <a:avLst/>
          </a:prstGeom>
          <a:noFill/>
          <a:ln w="9525">
            <a:noFill/>
          </a:ln>
        </p:spPr>
        <p:txBody>
          <a:bodyPr wrap="square">
            <a:spAutoFit/>
          </a:bodyPr>
          <a:p>
            <a:pPr indent="0"/>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科学制定政策</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37" name="组合 36"/>
          <p:cNvGrpSpPr/>
          <p:nvPr/>
        </p:nvGrpSpPr>
        <p:grpSpPr>
          <a:xfrm>
            <a:off x="1781974" y="1557827"/>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2147570" y="2265045"/>
            <a:ext cx="7574915" cy="1014730"/>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一、尽可能的去争取知识产权的专项政策和资金；</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二、平衡好重点工作和短板工作之间的关系。</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42" name="组合 41"/>
          <p:cNvGrpSpPr/>
          <p:nvPr/>
        </p:nvGrpSpPr>
        <p:grpSpPr>
          <a:xfrm>
            <a:off x="1781974" y="356823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733040" y="3469005"/>
            <a:ext cx="8006715" cy="953135"/>
          </a:xfrm>
          <a:prstGeom prst="rect">
            <a:avLst/>
          </a:prstGeom>
          <a:noFill/>
          <a:ln w="9525">
            <a:noFill/>
          </a:ln>
        </p:spPr>
        <p:txBody>
          <a:bodyPr wrap="square">
            <a:spAutoFit/>
          </a:bodyPr>
          <a:p>
            <a:pPr marL="0" indent="0" algn="l"/>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探索新技术、新产业、新业态、新模式知识产权保护规则</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2654300" y="4484370"/>
            <a:ext cx="8330565" cy="1198880"/>
          </a:xfrm>
          <a:prstGeom prst="rect">
            <a:avLst/>
          </a:prstGeom>
          <a:noFill/>
        </p:spPr>
        <p:txBody>
          <a:bodyPr wrap="square" rtlCol="0" anchor="t">
            <a:spAutoFit/>
          </a:bodyPr>
          <a:p>
            <a:pPr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互联网领域知识产权保护制度，</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a:p>
            <a:pPr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数据知识产权保护规则，</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a:p>
            <a:pPr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非物质文化遗产的搜集整理和转化利用，</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a:p>
            <a:pPr algn="l"/>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推动中医药传统知识保护与现代知识产权制度有效衔接</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en-GB" sz="4000" dirty="0">
                  <a:solidFill>
                    <a:schemeClr val="bg1"/>
                  </a:solidFill>
                  <a:latin typeface="黑体" panose="02010609060101010101" pitchFamily="49" charset="-122"/>
                  <a:ea typeface="黑体" panose="02010609060101010101" pitchFamily="49" charset="-122"/>
                </a:rPr>
                <a:t>2</a:t>
              </a:r>
              <a:endParaRPr lang="en-US" alt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我们该怎么干</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nvGrpSpPr>
          <p:cNvPr id="42" name="组合 41"/>
          <p:cNvGrpSpPr/>
          <p:nvPr/>
        </p:nvGrpSpPr>
        <p:grpSpPr>
          <a:xfrm>
            <a:off x="1622589" y="164291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257425" y="1573530"/>
            <a:ext cx="8820785" cy="491490"/>
          </a:xfrm>
          <a:prstGeom prst="rect">
            <a:avLst/>
          </a:prstGeom>
          <a:noFill/>
          <a:ln w="9525">
            <a:noFill/>
          </a:ln>
        </p:spPr>
        <p:txBody>
          <a:bodyPr wrap="square">
            <a:spAutoFit/>
          </a:bodyPr>
          <a:p>
            <a:pPr indent="355600"/>
            <a:r>
              <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第四章“建设支撑国际一流营商环境的知识产权保护体系”</a:t>
            </a:r>
            <a:endPar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2509520" y="2112645"/>
            <a:ext cx="8055610" cy="922020"/>
          </a:xfrm>
          <a:prstGeom prst="rect">
            <a:avLst/>
          </a:prstGeom>
          <a:noFill/>
          <a:ln w="9525">
            <a:noFill/>
          </a:ln>
        </p:spPr>
        <p:txBody>
          <a:bodyPr wrap="square">
            <a:spAutoFit/>
          </a:bodyPr>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健全公正高效、管辖科学、权界清晰、系统完备的司法保护体制</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健全便捷高效、严格公正、公开透明的行政保护体系</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健全统一领导、衔接顺畅、快速高效的协同保护格局</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 name="文本框 3"/>
          <p:cNvSpPr txBox="1"/>
          <p:nvPr/>
        </p:nvSpPr>
        <p:spPr>
          <a:xfrm>
            <a:off x="1688465" y="3248025"/>
            <a:ext cx="8896985" cy="953135"/>
          </a:xfrm>
          <a:prstGeom prst="rect">
            <a:avLst/>
          </a:prstGeom>
          <a:noFill/>
          <a:ln w="9525">
            <a:noFill/>
          </a:ln>
        </p:spPr>
        <p:txBody>
          <a:bodyPr wrap="square">
            <a:spAutoFit/>
          </a:bodyPr>
          <a:p>
            <a:pPr indent="0"/>
            <a:r>
              <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司法保护</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：队伍强，权利大，专业强（优点）</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r>
              <a:rPr lang="en-US" altLang="zh-CN"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                 周期长、成本高、维权难</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（缺点）</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5" name="文本框 4"/>
          <p:cNvSpPr txBox="1"/>
          <p:nvPr/>
        </p:nvSpPr>
        <p:spPr>
          <a:xfrm>
            <a:off x="1622425" y="4378960"/>
            <a:ext cx="8896985" cy="521970"/>
          </a:xfrm>
          <a:prstGeom prst="rect">
            <a:avLst/>
          </a:prstGeom>
          <a:noFill/>
          <a:ln w="9525">
            <a:noFill/>
          </a:ln>
        </p:spPr>
        <p:txBody>
          <a:bodyPr wrap="square">
            <a:spAutoFit/>
          </a:bodyPr>
          <a:p>
            <a:pPr indent="0"/>
            <a:r>
              <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行政保护</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：反其道而行之</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6" name="文本框 5"/>
          <p:cNvSpPr txBox="1"/>
          <p:nvPr/>
        </p:nvSpPr>
        <p:spPr>
          <a:xfrm>
            <a:off x="3530600" y="4979670"/>
            <a:ext cx="8375015" cy="922020"/>
          </a:xfrm>
          <a:prstGeom prst="rect">
            <a:avLst/>
          </a:prstGeom>
          <a:noFill/>
          <a:ln w="9525">
            <a:noFill/>
          </a:ln>
        </p:spPr>
        <p:txBody>
          <a:bodyPr wrap="square">
            <a:spAutoFit/>
          </a:bodyPr>
          <a:p>
            <a:pPr marL="0" indent="0" algn="l"/>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一是建立快保护机制。</a:t>
            </a:r>
            <a:r>
              <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“简案快办”、调解</a:t>
            </a:r>
            <a:endPar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a:p>
            <a:pPr marL="0" indent="0" algn="l"/>
            <a:endPar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0" algn="l"/>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二是建立维权工作体系。现有力量，维权站；社会力量，协会，联盟</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en-GB" sz="4000" dirty="0">
                  <a:solidFill>
                    <a:schemeClr val="bg1"/>
                  </a:solidFill>
                  <a:latin typeface="黑体" panose="02010609060101010101" pitchFamily="49" charset="-122"/>
                  <a:ea typeface="黑体" panose="02010609060101010101" pitchFamily="49" charset="-122"/>
                </a:rPr>
                <a:t>2</a:t>
              </a:r>
              <a:endParaRPr lang="en-US" alt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我们该怎么干</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nvGrpSpPr>
          <p:cNvPr id="42" name="组合 41"/>
          <p:cNvGrpSpPr/>
          <p:nvPr/>
        </p:nvGrpSpPr>
        <p:grpSpPr>
          <a:xfrm>
            <a:off x="1622589" y="164291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257425" y="1573530"/>
            <a:ext cx="8820785" cy="491490"/>
          </a:xfrm>
          <a:prstGeom prst="rect">
            <a:avLst/>
          </a:prstGeom>
          <a:noFill/>
          <a:ln w="9525">
            <a:noFill/>
          </a:ln>
        </p:spPr>
        <p:txBody>
          <a:bodyPr wrap="square">
            <a:spAutoFit/>
          </a:bodyPr>
          <a:p>
            <a:pPr indent="355600"/>
            <a:r>
              <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第五章“建设激励创新发展的知识产权市场运行机制”</a:t>
            </a:r>
            <a:endPar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2476500" y="2396490"/>
            <a:ext cx="8055610" cy="922020"/>
          </a:xfrm>
          <a:prstGeom prst="rect">
            <a:avLst/>
          </a:prstGeom>
          <a:noFill/>
          <a:ln w="9525">
            <a:noFill/>
          </a:ln>
        </p:spPr>
        <p:txBody>
          <a:bodyPr wrap="square">
            <a:spAutoFit/>
          </a:bodyPr>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完善以企业为主体、市场为导向的高质量创造机制</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健全运行高效顺畅、价值充分实现的运用机制</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建立规范有序、充满活力的市场化运营机制</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 name="文本框 3"/>
          <p:cNvSpPr txBox="1"/>
          <p:nvPr/>
        </p:nvSpPr>
        <p:spPr>
          <a:xfrm>
            <a:off x="1847215" y="4398010"/>
            <a:ext cx="8896985" cy="521970"/>
          </a:xfrm>
          <a:prstGeom prst="rect">
            <a:avLst/>
          </a:prstGeom>
          <a:noFill/>
          <a:ln w="9525">
            <a:noFill/>
          </a:ln>
        </p:spPr>
        <p:txBody>
          <a:bodyPr wrap="square">
            <a:spAutoFit/>
          </a:bodyPr>
          <a:p>
            <a:pPr indent="0"/>
            <a:r>
              <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重点介绍：高价值专利、专利导航</a:t>
            </a:r>
            <a:endPar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13" name="文本框 12"/>
          <p:cNvSpPr txBox="1"/>
          <p:nvPr/>
        </p:nvSpPr>
        <p:spPr>
          <a:xfrm>
            <a:off x="1688465" y="3534410"/>
            <a:ext cx="8896985" cy="521970"/>
          </a:xfrm>
          <a:prstGeom prst="rect">
            <a:avLst/>
          </a:prstGeom>
          <a:noFill/>
          <a:ln w="9525">
            <a:noFill/>
          </a:ln>
        </p:spPr>
        <p:txBody>
          <a:bodyPr wrap="square">
            <a:spAutoFit/>
          </a:bodyPr>
          <a:p>
            <a:pPr indent="0"/>
            <a:r>
              <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工作内容最丰富，很多创新性工作各区县在开展</a:t>
            </a:r>
            <a:endParaRPr lang="zh-CN" altLang="en-US" sz="2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733040" y="1473835"/>
            <a:ext cx="8032750" cy="521970"/>
          </a:xfrm>
          <a:prstGeom prst="rect">
            <a:avLst/>
          </a:prstGeom>
          <a:noFill/>
          <a:ln w="9525">
            <a:noFill/>
          </a:ln>
        </p:spPr>
        <p:txBody>
          <a:bodyPr wrap="square">
            <a:spAutoFit/>
          </a:bodyPr>
          <a:p>
            <a:pPr indent="0"/>
            <a:r>
              <a:rPr lang="zh-CN" altLang="en-US" sz="2800" b="1" dirty="0">
                <a:solidFill>
                  <a:srgbClr val="0070C0"/>
                </a:solidFill>
                <a:latin typeface="微软雅黑" panose="020B0503020204020204" pitchFamily="34" charset="-122"/>
                <a:ea typeface="微软雅黑" panose="020B0503020204020204" pitchFamily="34" charset="-122"/>
                <a:cs typeface="方正公文小标宋" panose="02000500000000000000" charset="-122"/>
                <a:sym typeface="+mn-ea"/>
              </a:rPr>
              <a:t>高价值专利</a:t>
            </a:r>
            <a:endParaRPr lang="zh-CN" altLang="en-US" sz="2800" b="1" dirty="0">
              <a:solidFill>
                <a:srgbClr val="0070C0"/>
              </a:soli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grpSp>
        <p:nvGrpSpPr>
          <p:cNvPr id="37" name="组合 36"/>
          <p:cNvGrpSpPr/>
          <p:nvPr/>
        </p:nvGrpSpPr>
        <p:grpSpPr>
          <a:xfrm>
            <a:off x="1781974" y="1557827"/>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2136140" y="2265045"/>
            <a:ext cx="7667625" cy="1322070"/>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定义</a:t>
            </a:r>
            <a:r>
              <a:rPr lang="en-US" altLang="zh-CN"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1</a:t>
            </a:r>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国家局考核定义）：1）战略性新兴产业的发明专利；2）在海外有同族专利权的发明专利；3）维持年限超过10年的发明专利；4）实现较高质押融资金额的发明专利；5）获得国家科学技术奖或中国专利奖的发明专利。</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2" name="文本框 1"/>
          <p:cNvSpPr txBox="1"/>
          <p:nvPr/>
        </p:nvSpPr>
        <p:spPr>
          <a:xfrm>
            <a:off x="2171700" y="3933825"/>
            <a:ext cx="8006715" cy="706755"/>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定义2（理论定义）：1）技术价值高，2）法律价值高，3）市场价值高，4）战略价值高，5）经济价值高。</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
        <p:nvSpPr>
          <p:cNvPr id="4" name="文本框 3"/>
          <p:cNvSpPr txBox="1"/>
          <p:nvPr/>
        </p:nvSpPr>
        <p:spPr>
          <a:xfrm>
            <a:off x="2525395" y="4857750"/>
            <a:ext cx="6800850" cy="398780"/>
          </a:xfrm>
          <a:prstGeom prst="rect">
            <a:avLst/>
          </a:prstGeom>
          <a:noFill/>
          <a:ln w="9525">
            <a:noFill/>
          </a:ln>
        </p:spPr>
        <p:txBody>
          <a:bodyPr wrap="square">
            <a:spAutoFit/>
          </a:bodyPr>
          <a:p>
            <a:pPr marL="0" indent="0" algn="l"/>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手段：</a:t>
            </a:r>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宏观性政策、实体化项目、主体能力提升</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733040" y="1473835"/>
            <a:ext cx="8032750" cy="521970"/>
          </a:xfrm>
          <a:prstGeom prst="rect">
            <a:avLst/>
          </a:prstGeom>
          <a:noFill/>
          <a:ln w="9525">
            <a:noFill/>
          </a:ln>
        </p:spPr>
        <p:txBody>
          <a:bodyPr wrap="square">
            <a:spAutoFit/>
          </a:bodyPr>
          <a:p>
            <a:pPr indent="0"/>
            <a:r>
              <a:rPr lang="zh-CN" altLang="en-US" sz="2800" b="1" dirty="0">
                <a:solidFill>
                  <a:srgbClr val="0070C0"/>
                </a:solidFill>
                <a:latin typeface="微软雅黑" panose="020B0503020204020204" pitchFamily="34" charset="-122"/>
                <a:ea typeface="微软雅黑" panose="020B0503020204020204" pitchFamily="34" charset="-122"/>
                <a:cs typeface="方正公文小标宋" panose="02000500000000000000" charset="-122"/>
                <a:sym typeface="+mn-ea"/>
              </a:rPr>
              <a:t>专利导航</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37" name="组合 36"/>
          <p:cNvGrpSpPr/>
          <p:nvPr/>
        </p:nvGrpSpPr>
        <p:grpSpPr>
          <a:xfrm>
            <a:off x="1781974" y="1557827"/>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1781810" y="2067560"/>
            <a:ext cx="2423795" cy="398780"/>
          </a:xfrm>
          <a:prstGeom prst="rect">
            <a:avLst/>
          </a:prstGeom>
          <a:noFill/>
          <a:ln w="9525">
            <a:noFill/>
          </a:ln>
        </p:spPr>
        <p:txBody>
          <a:bodyPr wrap="square">
            <a:spAutoFit/>
          </a:bodyPr>
          <a:p>
            <a:pPr indent="0"/>
            <a:r>
              <a:rPr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GPS，北斗系统</a:t>
            </a:r>
            <a:endParaRPr lang="zh-CN"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2" name="文本框 1"/>
          <p:cNvSpPr txBox="1"/>
          <p:nvPr/>
        </p:nvSpPr>
        <p:spPr>
          <a:xfrm>
            <a:off x="1922145" y="3462655"/>
            <a:ext cx="8006715" cy="398780"/>
          </a:xfrm>
          <a:prstGeom prst="rect">
            <a:avLst/>
          </a:prstGeom>
          <a:noFill/>
          <a:ln w="9525">
            <a:noFill/>
          </a:ln>
        </p:spPr>
        <p:txBody>
          <a:bodyPr wrap="square">
            <a:spAutoFit/>
          </a:bodyPr>
          <a:p>
            <a:pPr indent="0"/>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rPr>
              <a:t>理想很丰满，现实很骨感</a:t>
            </a:r>
            <a:endPar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
        <p:nvSpPr>
          <p:cNvPr id="4" name="文本框 3"/>
          <p:cNvSpPr txBox="1"/>
          <p:nvPr/>
        </p:nvSpPr>
        <p:spPr>
          <a:xfrm>
            <a:off x="2330450" y="3861435"/>
            <a:ext cx="6800850" cy="1783715"/>
          </a:xfrm>
          <a:prstGeom prst="rect">
            <a:avLst/>
          </a:prstGeom>
          <a:noFill/>
          <a:ln w="9525">
            <a:noFill/>
          </a:ln>
        </p:spPr>
        <p:txBody>
          <a:bodyPr wrap="square">
            <a:spAutoFit/>
          </a:bodyPr>
          <a:p>
            <a:pPr marL="0" indent="0" algn="l"/>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怎么办？</a:t>
            </a:r>
            <a:endPar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a:p>
            <a:pPr marL="0" indent="0" algn="l"/>
            <a:r>
              <a:rPr lang="zh-CN"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第一，我觉得还是要继续宣传导航工作，要让大家知道，这确实是一项有理想，有情怀，并且能产生巨大实际意义的好工作；</a:t>
            </a:r>
            <a:endParaRPr lang="zh-CN"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0" algn="l"/>
            <a:endParaRPr lang="zh-CN"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0" algn="l"/>
            <a:r>
              <a:rPr lang="zh-CN"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第二，做基础的积累，比如建导航基地，培育导航机构，引进高端人才，就像中国芯片一样，底子厚了终有一天会爆发。</a:t>
            </a:r>
            <a:endParaRPr lang="zh-CN"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右箭头 2"/>
          <p:cNvSpPr/>
          <p:nvPr/>
        </p:nvSpPr>
        <p:spPr>
          <a:xfrm>
            <a:off x="3180715" y="3001645"/>
            <a:ext cx="1320165" cy="2692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393825" y="2980690"/>
            <a:ext cx="1783080" cy="368300"/>
          </a:xfrm>
          <a:prstGeom prst="rect">
            <a:avLst/>
          </a:prstGeom>
          <a:noFill/>
        </p:spPr>
        <p:txBody>
          <a:bodyPr wrap="none" rtlCol="0" anchor="t">
            <a:spAutoFit/>
          </a:bodyPr>
          <a:p>
            <a:r>
              <a:rPr lang="zh-CN"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专利数据海洋中</a:t>
            </a:r>
            <a:endParaRPr lang="zh-CN" altLang="en-US"/>
          </a:p>
        </p:txBody>
      </p:sp>
      <p:sp>
        <p:nvSpPr>
          <p:cNvPr id="6" name="文本框 5"/>
          <p:cNvSpPr txBox="1"/>
          <p:nvPr/>
        </p:nvSpPr>
        <p:spPr>
          <a:xfrm>
            <a:off x="3180715" y="2622550"/>
            <a:ext cx="1097280" cy="368300"/>
          </a:xfrm>
          <a:prstGeom prst="rect">
            <a:avLst/>
          </a:prstGeom>
          <a:noFill/>
        </p:spPr>
        <p:txBody>
          <a:bodyPr wrap="none" rtlCol="0" anchor="t">
            <a:spAutoFit/>
          </a:bodyPr>
          <a:p>
            <a:r>
              <a:rPr lang="zh-CN"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数据分析</a:t>
            </a:r>
            <a:endParaRPr lang="zh-CN" altLang="en-US"/>
          </a:p>
        </p:txBody>
      </p:sp>
      <p:sp>
        <p:nvSpPr>
          <p:cNvPr id="13" name="文本框 12"/>
          <p:cNvSpPr txBox="1"/>
          <p:nvPr/>
        </p:nvSpPr>
        <p:spPr>
          <a:xfrm>
            <a:off x="4559300" y="2941320"/>
            <a:ext cx="2240280" cy="368300"/>
          </a:xfrm>
          <a:prstGeom prst="rect">
            <a:avLst/>
          </a:prstGeom>
          <a:noFill/>
        </p:spPr>
        <p:txBody>
          <a:bodyPr wrap="none" rtlCol="0" anchor="t">
            <a:spAutoFit/>
          </a:bodyPr>
          <a:p>
            <a:r>
              <a:rPr lang="zh-CN"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画出专利经线和维线</a:t>
            </a:r>
            <a:endParaRPr lang="zh-CN" altLang="en-US"/>
          </a:p>
        </p:txBody>
      </p:sp>
      <p:sp>
        <p:nvSpPr>
          <p:cNvPr id="14" name="右箭头 13"/>
          <p:cNvSpPr/>
          <p:nvPr/>
        </p:nvSpPr>
        <p:spPr>
          <a:xfrm>
            <a:off x="6799580" y="2980690"/>
            <a:ext cx="1320165" cy="2692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6911340" y="2612390"/>
            <a:ext cx="1097280" cy="368300"/>
          </a:xfrm>
          <a:prstGeom prst="rect">
            <a:avLst/>
          </a:prstGeom>
          <a:noFill/>
        </p:spPr>
        <p:txBody>
          <a:bodyPr wrap="none" rtlCol="0" anchor="t">
            <a:spAutoFit/>
          </a:bodyPr>
          <a:p>
            <a:r>
              <a:rPr lang="zh-CN"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专家研判</a:t>
            </a:r>
            <a:endParaRPr lang="zh-CN" altLang="en-US"/>
          </a:p>
        </p:txBody>
      </p:sp>
      <p:sp>
        <p:nvSpPr>
          <p:cNvPr id="16" name="文本框 15"/>
          <p:cNvSpPr txBox="1"/>
          <p:nvPr/>
        </p:nvSpPr>
        <p:spPr>
          <a:xfrm>
            <a:off x="8225155" y="2931160"/>
            <a:ext cx="3383280" cy="368300"/>
          </a:xfrm>
          <a:prstGeom prst="rect">
            <a:avLst/>
          </a:prstGeom>
          <a:noFill/>
        </p:spPr>
        <p:txBody>
          <a:bodyPr wrap="none" rtlCol="0" anchor="t">
            <a:spAutoFit/>
          </a:bodyPr>
          <a:p>
            <a:r>
              <a:rPr lang="zh-CN"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找出一个最佳路径，到达目的地</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US" altLang="en-GB" sz="4000" dirty="0">
                  <a:solidFill>
                    <a:schemeClr val="bg1"/>
                  </a:solidFill>
                  <a:latin typeface="黑体" panose="02010609060101010101" pitchFamily="49" charset="-122"/>
                  <a:ea typeface="黑体" panose="02010609060101010101" pitchFamily="49" charset="-122"/>
                </a:rPr>
                <a:t>2</a:t>
              </a:r>
              <a:endParaRPr lang="en-US" alt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我们该怎么干</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nvGrpSpPr>
          <p:cNvPr id="42" name="组合 41"/>
          <p:cNvGrpSpPr/>
          <p:nvPr/>
        </p:nvGrpSpPr>
        <p:grpSpPr>
          <a:xfrm>
            <a:off x="1622589" y="164291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257425" y="1573530"/>
            <a:ext cx="8820785" cy="491490"/>
          </a:xfrm>
          <a:prstGeom prst="rect">
            <a:avLst/>
          </a:prstGeom>
          <a:noFill/>
          <a:ln w="9525">
            <a:noFill/>
          </a:ln>
        </p:spPr>
        <p:txBody>
          <a:bodyPr wrap="square">
            <a:spAutoFit/>
          </a:bodyPr>
          <a:p>
            <a:pPr indent="355600"/>
            <a:r>
              <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第六章“建设便民利民的知识产权公共服务体系”</a:t>
            </a:r>
            <a:endParaRPr lang="zh-CN" altLang="en-US" sz="26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3" name="文本框 2"/>
          <p:cNvSpPr txBox="1"/>
          <p:nvPr/>
        </p:nvSpPr>
        <p:spPr>
          <a:xfrm>
            <a:off x="2529840" y="2176780"/>
            <a:ext cx="8055610" cy="922020"/>
          </a:xfrm>
          <a:prstGeom prst="rect">
            <a:avLst/>
          </a:prstGeom>
          <a:noFill/>
          <a:ln w="9525">
            <a:noFill/>
          </a:ln>
        </p:spPr>
        <p:txBody>
          <a:bodyPr wrap="square">
            <a:spAutoFit/>
          </a:bodyPr>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加强覆盖全面、服务规范、智能高效的公共服务供给</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加强公共服务标准化、规范化、网络化建设</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355600"/>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建立数据标准、资源整合、利用高效的信息服务模式</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4" name="文本框 3"/>
          <p:cNvSpPr txBox="1"/>
          <p:nvPr/>
        </p:nvSpPr>
        <p:spPr>
          <a:xfrm>
            <a:off x="1847850" y="4055745"/>
            <a:ext cx="8737600" cy="368300"/>
          </a:xfrm>
          <a:prstGeom prst="rect">
            <a:avLst/>
          </a:prstGeom>
          <a:noFill/>
          <a:ln w="9525">
            <a:noFill/>
          </a:ln>
        </p:spPr>
        <p:txBody>
          <a:bodyPr wrap="square">
            <a:spAutoFit/>
          </a:bodyPr>
          <a:p>
            <a:pPr indent="0"/>
            <a:r>
              <a:rPr lang="zh-CN" altLang="en-US"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手段：</a:t>
            </a:r>
            <a:r>
              <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积极争取一些国家级平台落地；积极引进国外的，或者北、上等地高端机构</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13" name="文本框 12"/>
          <p:cNvSpPr txBox="1"/>
          <p:nvPr/>
        </p:nvSpPr>
        <p:spPr>
          <a:xfrm>
            <a:off x="1647825" y="3265170"/>
            <a:ext cx="8896985" cy="491490"/>
          </a:xfrm>
          <a:prstGeom prst="rect">
            <a:avLst/>
          </a:prstGeom>
          <a:noFill/>
          <a:ln w="9525">
            <a:noFill/>
          </a:ln>
        </p:spPr>
        <p:txBody>
          <a:bodyPr wrap="square">
            <a:spAutoFit/>
          </a:bodyPr>
          <a:p>
            <a:pPr indent="0"/>
            <a:r>
              <a:rPr lang="zh-CN" altLang="en-US" sz="2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知识产权服务特点：资源向中央集中，向北上广集中</a:t>
            </a:r>
            <a:endParaRPr lang="zh-CN" altLang="en-US" sz="26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100" name="文本框 99"/>
          <p:cNvSpPr txBox="1"/>
          <p:nvPr/>
        </p:nvSpPr>
        <p:spPr>
          <a:xfrm>
            <a:off x="1848485" y="4716145"/>
            <a:ext cx="8755380" cy="922020"/>
          </a:xfrm>
          <a:prstGeom prst="rect">
            <a:avLst/>
          </a:prstGeom>
          <a:noFill/>
          <a:ln w="9525">
            <a:noFill/>
          </a:ln>
        </p:spPr>
        <p:txBody>
          <a:bodyPr wrap="square">
            <a:spAutoFit/>
          </a:bodyPr>
          <a:p>
            <a:pPr marL="0" indent="0" algn="l"/>
            <a:r>
              <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目标：</a:t>
            </a:r>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知识产权服务业就是一个资源集聚性很强的行业，把资源搞得</a:t>
            </a:r>
            <a:r>
              <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多多</a:t>
            </a:r>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的，把市场</a:t>
            </a:r>
            <a:endPar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0" algn="l"/>
            <a:endPar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marL="0" indent="0" algn="l"/>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弄的</a:t>
            </a:r>
            <a:r>
              <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活活</a:t>
            </a:r>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的，把能力建得</a:t>
            </a:r>
            <a:r>
              <a:rPr lang="zh-CN" altLang="en-US" sz="18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强强</a:t>
            </a:r>
            <a:r>
              <a:rPr lang="zh-CN" altLang="en-US" sz="1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的，更好的服务创新主体</a:t>
            </a:r>
            <a:endParaRPr lang="zh-CN" altLang="en-US"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230318" y="1499"/>
            <a:ext cx="5961681" cy="6881599"/>
            <a:chOff x="6230318" y="1499"/>
            <a:chExt cx="5961681" cy="6881599"/>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9499" b="49019"/>
            <a:stretch>
              <a:fillRect/>
            </a:stretch>
          </p:blipFill>
          <p:spPr>
            <a:xfrm>
              <a:off x="6365792" y="1499"/>
              <a:ext cx="5825733" cy="6881599"/>
            </a:xfrm>
            <a:prstGeom prst="rect">
              <a:avLst/>
            </a:prstGeom>
          </p:spPr>
        </p:pic>
        <p:sp>
          <p:nvSpPr>
            <p:cNvPr id="23" name="矩形 22"/>
            <p:cNvSpPr/>
            <p:nvPr/>
          </p:nvSpPr>
          <p:spPr>
            <a:xfrm rot="5400000">
              <a:off x="5790042" y="456042"/>
              <a:ext cx="6842234" cy="5961681"/>
            </a:xfrm>
            <a:prstGeom prst="rect">
              <a:avLst/>
            </a:prstGeom>
            <a:gradFill>
              <a:gsLst>
                <a:gs pos="0">
                  <a:schemeClr val="accent5">
                    <a:lumMod val="99596"/>
                  </a:schemeClr>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7" name="组合 6"/>
          <p:cNvGrpSpPr/>
          <p:nvPr/>
        </p:nvGrpSpPr>
        <p:grpSpPr>
          <a:xfrm>
            <a:off x="348104" y="521380"/>
            <a:ext cx="787400" cy="2228485"/>
            <a:chOff x="3173029" y="1070322"/>
            <a:chExt cx="1311194" cy="3710916"/>
          </a:xfrm>
        </p:grpSpPr>
        <p:sp>
          <p:nvSpPr>
            <p:cNvPr id="8" name="iŝļiḓe"/>
            <p:cNvSpPr>
              <a:spLocks noChangeArrowheads="1"/>
            </p:cNvSpPr>
            <p:nvPr/>
          </p:nvSpPr>
          <p:spPr bwMode="auto">
            <a:xfrm rot="16200000" flipH="1">
              <a:off x="3173029" y="1070322"/>
              <a:ext cx="1311194" cy="1311194"/>
            </a:xfrm>
            <a:prstGeom prst="ellipse">
              <a:avLst/>
            </a:prstGeom>
            <a:solidFill>
              <a:schemeClr val="accent5">
                <a:lumMod val="75000"/>
                <a:alpha val="40000"/>
              </a:scheme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9" name="iŝļiḓe"/>
            <p:cNvSpPr>
              <a:spLocks noChangeArrowheads="1"/>
            </p:cNvSpPr>
            <p:nvPr/>
          </p:nvSpPr>
          <p:spPr bwMode="auto">
            <a:xfrm rot="16200000" flipH="1" flipV="1">
              <a:off x="3534165" y="338538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 name="íşliḍè"/>
            <p:cNvSpPr txBox="1"/>
            <p:nvPr/>
          </p:nvSpPr>
          <p:spPr>
            <a:xfrm>
              <a:off x="3463225" y="1251055"/>
              <a:ext cx="731731" cy="1074333"/>
            </a:xfrm>
            <a:prstGeom prst="rect">
              <a:avLst/>
            </a:prstGeom>
          </p:spPr>
          <p:txBody>
            <a:bodyPr vert="horz" wrap="none" lIns="91440" tIns="45720" rIns="91440" bIns="45720" rtlCol="0" anchor="b">
              <a:spAutoFit/>
            </a:bodyPr>
            <a:lstStyle>
              <a:lvl1pPr algn="r"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r>
                <a:rPr lang="en-GB" altLang="zh-CN" sz="4000" dirty="0">
                  <a:solidFill>
                    <a:schemeClr val="bg1"/>
                  </a:solidFill>
                  <a:latin typeface="黑体" panose="02010609060101010101" pitchFamily="49" charset="-122"/>
                  <a:ea typeface="黑体" panose="02010609060101010101" pitchFamily="49" charset="-122"/>
                </a:rPr>
                <a:t>1</a:t>
              </a:r>
              <a:endParaRPr lang="en-GB" sz="4000" dirty="0">
                <a:solidFill>
                  <a:schemeClr val="bg1"/>
                </a:solidFill>
                <a:latin typeface="黑体" panose="02010609060101010101" pitchFamily="49" charset="-122"/>
                <a:ea typeface="黑体" panose="02010609060101010101" pitchFamily="49" charset="-122"/>
              </a:endParaRPr>
            </a:p>
          </p:txBody>
        </p:sp>
        <p:sp>
          <p:nvSpPr>
            <p:cNvPr id="11" name="iŝļiḓe"/>
            <p:cNvSpPr>
              <a:spLocks noChangeArrowheads="1"/>
            </p:cNvSpPr>
            <p:nvPr/>
          </p:nvSpPr>
          <p:spPr bwMode="auto">
            <a:xfrm rot="16200000" flipH="1" flipV="1">
              <a:off x="3534164" y="4192318"/>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2" name="iŝļiḓe"/>
            <p:cNvSpPr>
              <a:spLocks noChangeArrowheads="1"/>
            </p:cNvSpPr>
            <p:nvPr/>
          </p:nvSpPr>
          <p:spPr bwMode="auto">
            <a:xfrm rot="16200000" flipH="1" flipV="1">
              <a:off x="3534164" y="2578456"/>
              <a:ext cx="588920" cy="588920"/>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grpSp>
      <p:sp>
        <p:nvSpPr>
          <p:cNvPr id="17" name="文本框 16"/>
          <p:cNvSpPr txBox="1"/>
          <p:nvPr/>
        </p:nvSpPr>
        <p:spPr>
          <a:xfrm>
            <a:off x="1393628" y="629702"/>
            <a:ext cx="4037140" cy="521970"/>
          </a:xfrm>
          <a:prstGeom prst="rect">
            <a:avLst/>
          </a:prstGeom>
          <a:noFill/>
        </p:spPr>
        <p:txBody>
          <a:bodyPr wrap="square">
            <a:spAutoFit/>
          </a:bodyPr>
          <a:lstStyle/>
          <a:p>
            <a:r>
              <a:rPr lang="zh-CN" altLang="en-US" sz="2800" dirty="0">
                <a:solidFill>
                  <a:schemeClr val="accent5">
                    <a:lumMod val="75000"/>
                  </a:schemeClr>
                </a:solidFill>
                <a:latin typeface="微软雅黑" panose="020B0503020204020204" pitchFamily="34" charset="-122"/>
                <a:ea typeface="微软雅黑" panose="020B0503020204020204" pitchFamily="34" charset="-122"/>
                <a:sym typeface="+mn-ea"/>
              </a:rPr>
              <a:t>       </a:t>
            </a:r>
            <a:r>
              <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rPr>
              <a:t>我们是干什么的</a:t>
            </a:r>
            <a:endParaRPr lang="zh-CN" altLang="en-US" sz="28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sym typeface="+mn-ea"/>
            </a:endParaRPr>
          </a:p>
        </p:txBody>
      </p:sp>
      <p:sp>
        <p:nvSpPr>
          <p:cNvPr id="24" name="iŝļiḓe"/>
          <p:cNvSpPr>
            <a:spLocks noChangeArrowheads="1"/>
          </p:cNvSpPr>
          <p:nvPr/>
        </p:nvSpPr>
        <p:spPr bwMode="auto">
          <a:xfrm rot="16200000" flipH="1" flipV="1">
            <a:off x="1493701"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5" name="iŝļiḓe"/>
          <p:cNvSpPr>
            <a:spLocks noChangeArrowheads="1"/>
          </p:cNvSpPr>
          <p:nvPr/>
        </p:nvSpPr>
        <p:spPr bwMode="auto">
          <a:xfrm rot="16200000" flipH="1" flipV="1">
            <a:off x="1688573" y="721116"/>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26" name="iŝļiḓe"/>
          <p:cNvSpPr>
            <a:spLocks noChangeArrowheads="1"/>
          </p:cNvSpPr>
          <p:nvPr/>
        </p:nvSpPr>
        <p:spPr bwMode="auto">
          <a:xfrm rot="16200000" flipH="1" flipV="1">
            <a:off x="5255851" y="714482"/>
            <a:ext cx="353659" cy="353659"/>
          </a:xfrm>
          <a:prstGeom prst="ellipse">
            <a:avLst/>
          </a:prstGeom>
          <a:solidFill>
            <a:srgbClr val="0093F5">
              <a:alpha val="40000"/>
            </a:srgbClr>
          </a:solidFill>
          <a:ln>
            <a:noFill/>
          </a:ln>
        </p:spPr>
        <p:txBody>
          <a:bodyPr vert="horz" wrap="square" lIns="91440" tIns="45720" rIns="91440" bIns="45720" numCol="1" anchor="t" anchorCtr="0" compatLnSpc="1"/>
          <a:lstStyle/>
          <a:p>
            <a:pPr lvl="0"/>
            <a:endParaRPr lang="zh-CN" altLang="en-US" dirty="0">
              <a:solidFill>
                <a:srgbClr val="1249C4"/>
              </a:solidFill>
            </a:endParaRPr>
          </a:p>
        </p:txBody>
      </p:sp>
      <p:sp>
        <p:nvSpPr>
          <p:cNvPr id="100" name="文本框 99"/>
          <p:cNvSpPr txBox="1"/>
          <p:nvPr/>
        </p:nvSpPr>
        <p:spPr>
          <a:xfrm>
            <a:off x="2654300" y="1504315"/>
            <a:ext cx="8032750" cy="460375"/>
          </a:xfrm>
          <a:prstGeom prst="rect">
            <a:avLst/>
          </a:prstGeom>
          <a:noFill/>
          <a:ln w="9525">
            <a:noFill/>
          </a:ln>
        </p:spPr>
        <p:txBody>
          <a:bodyPr wrap="square">
            <a:spAutoFit/>
          </a:bodyPr>
          <a:p>
            <a:pPr indent="0"/>
            <a:r>
              <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第七章“建设促进知识产权高质量发展的人文社会环境”</a:t>
            </a:r>
            <a:endPar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37" name="组合 36"/>
          <p:cNvGrpSpPr/>
          <p:nvPr/>
        </p:nvGrpSpPr>
        <p:grpSpPr>
          <a:xfrm>
            <a:off x="1781974" y="1557827"/>
            <a:ext cx="743403" cy="353659"/>
            <a:chOff x="636556" y="5734164"/>
            <a:chExt cx="743403" cy="353659"/>
          </a:xfrm>
        </p:grpSpPr>
        <p:sp>
          <p:nvSpPr>
            <p:cNvPr id="38"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39"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0"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41" name="文本框 40"/>
          <p:cNvSpPr txBox="1"/>
          <p:nvPr/>
        </p:nvSpPr>
        <p:spPr>
          <a:xfrm>
            <a:off x="2354580" y="2066290"/>
            <a:ext cx="8332470" cy="1014730"/>
          </a:xfrm>
          <a:prstGeom prst="rect">
            <a:avLst/>
          </a:prstGeom>
          <a:noFill/>
          <a:ln w="9525">
            <a:noFill/>
          </a:ln>
        </p:spPr>
        <p:txBody>
          <a:bodyPr wrap="square">
            <a:spAutoFit/>
          </a:bodyPr>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塑造尊重知识、崇尚创新、诚信守法、公平竞争的知识产权文化理念</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构建内容新颖、形式多样、融合发展的知识产权文化传播矩阵</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a:p>
            <a:pPr indent="0"/>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rPr>
              <a:t>营造更加开放、更加积极、更有活力的知识产权人才发展环境</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endParaRPr>
          </a:p>
        </p:txBody>
      </p:sp>
      <p:grpSp>
        <p:nvGrpSpPr>
          <p:cNvPr id="42" name="组合 41"/>
          <p:cNvGrpSpPr/>
          <p:nvPr/>
        </p:nvGrpSpPr>
        <p:grpSpPr>
          <a:xfrm>
            <a:off x="1611159" y="3894627"/>
            <a:ext cx="743403" cy="353659"/>
            <a:chOff x="636556" y="5734164"/>
            <a:chExt cx="743403" cy="353659"/>
          </a:xfrm>
        </p:grpSpPr>
        <p:sp>
          <p:nvSpPr>
            <p:cNvPr id="43" name="iŝļiḓe"/>
            <p:cNvSpPr>
              <a:spLocks noChangeArrowheads="1"/>
            </p:cNvSpPr>
            <p:nvPr/>
          </p:nvSpPr>
          <p:spPr bwMode="auto">
            <a:xfrm rot="16200000" flipH="1" flipV="1">
              <a:off x="636556"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4" name="iŝļiḓe"/>
            <p:cNvSpPr>
              <a:spLocks noChangeArrowheads="1"/>
            </p:cNvSpPr>
            <p:nvPr/>
          </p:nvSpPr>
          <p:spPr bwMode="auto">
            <a:xfrm rot="16200000" flipH="1" flipV="1">
              <a:off x="831428"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sp>
          <p:nvSpPr>
            <p:cNvPr id="45" name="iŝļiḓe"/>
            <p:cNvSpPr>
              <a:spLocks noChangeArrowheads="1"/>
            </p:cNvSpPr>
            <p:nvPr/>
          </p:nvSpPr>
          <p:spPr bwMode="auto">
            <a:xfrm rot="16200000" flipH="1" flipV="1">
              <a:off x="1026300" y="5734164"/>
              <a:ext cx="353659" cy="353659"/>
            </a:xfrm>
            <a:prstGeom prst="ellipse">
              <a:avLst/>
            </a:prstGeom>
            <a:solidFill>
              <a:srgbClr val="0093F5">
                <a:alpha val="40000"/>
              </a:srgbClr>
            </a:solidFill>
            <a:ln>
              <a:noFill/>
            </a:ln>
          </p:spPr>
          <p:txBody>
            <a:bodyPr vert="horz" wrap="square" lIns="91440" tIns="45720" rIns="91440" bIns="45720" numCol="1" anchor="t" anchorCtr="0" compatLnSpc="1"/>
            <a:p>
              <a:pPr lvl="0"/>
              <a:endParaRPr lang="zh-CN" altLang="en-US" dirty="0">
                <a:solidFill>
                  <a:srgbClr val="1249C4"/>
                </a:solidFill>
              </a:endParaRPr>
            </a:p>
          </p:txBody>
        </p:sp>
      </p:grpSp>
      <p:sp>
        <p:nvSpPr>
          <p:cNvPr id="2" name="文本框 1"/>
          <p:cNvSpPr txBox="1"/>
          <p:nvPr/>
        </p:nvSpPr>
        <p:spPr>
          <a:xfrm>
            <a:off x="2605405" y="3810635"/>
            <a:ext cx="8006715" cy="460375"/>
          </a:xfrm>
          <a:prstGeom prst="rect">
            <a:avLst/>
          </a:prstGeom>
          <a:noFill/>
          <a:ln w="9525">
            <a:noFill/>
          </a:ln>
        </p:spPr>
        <p:txBody>
          <a:bodyPr wrap="square">
            <a:spAutoFit/>
          </a:bodyPr>
          <a:p>
            <a:pPr indent="0"/>
            <a:r>
              <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第八章“深度参与全球知识产权治理”</a:t>
            </a:r>
            <a:endParaRPr lang="zh-CN" altLang="en-US" sz="24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
        <p:nvSpPr>
          <p:cNvPr id="3" name="文本框 2"/>
          <p:cNvSpPr txBox="1"/>
          <p:nvPr/>
        </p:nvSpPr>
        <p:spPr>
          <a:xfrm>
            <a:off x="2654300" y="4435475"/>
            <a:ext cx="8330565" cy="706755"/>
          </a:xfrm>
          <a:prstGeom prst="rect">
            <a:avLst/>
          </a:prstGeom>
          <a:noFill/>
        </p:spPr>
        <p:txBody>
          <a:bodyPr wrap="square" rtlCol="0" anchor="t">
            <a:spAutoFit/>
          </a:bodyPr>
          <a:p>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积极参与知识产权全球治理体系改革和建设</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a:p>
            <a:r>
              <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rPr>
              <a:t>构建多边和双边协调联动的国际合作网络</a:t>
            </a:r>
            <a:endParaRPr lang="zh-CN" altLang="en-US" sz="2000" b="1" dirty="0">
              <a:gradFill>
                <a:gsLst>
                  <a:gs pos="0">
                    <a:srgbClr val="007BD3"/>
                  </a:gs>
                  <a:gs pos="100000">
                    <a:srgbClr val="034373"/>
                  </a:gs>
                </a:gsLst>
                <a:lin scaled="0"/>
              </a:gradFill>
              <a:latin typeface="微软雅黑" panose="020B0503020204020204" pitchFamily="34" charset="-122"/>
              <a:ea typeface="微软雅黑" panose="020B0503020204020204" pitchFamily="34" charset="-122"/>
              <a:cs typeface="方正公文小标宋" panose="02000500000000000000" charset="-122"/>
              <a:sym typeface="+mn-ea"/>
            </a:endParaRPr>
          </a:p>
        </p:txBody>
      </p:sp>
      <p:sp>
        <p:nvSpPr>
          <p:cNvPr id="4" name="文本框 3"/>
          <p:cNvSpPr txBox="1"/>
          <p:nvPr/>
        </p:nvSpPr>
        <p:spPr>
          <a:xfrm>
            <a:off x="2654300" y="5200332"/>
            <a:ext cx="5080000" cy="398780"/>
          </a:xfrm>
          <a:prstGeom prst="rect">
            <a:avLst/>
          </a:prstGeom>
          <a:noFill/>
          <a:ln w="9525">
            <a:noFill/>
          </a:ln>
        </p:spPr>
        <p:txBody>
          <a:bodyPr>
            <a:spAutoFit/>
          </a:bodyPr>
          <a:p>
            <a:pPr marL="0" indent="0" algn="l"/>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帮助企业海外维权</a:t>
            </a:r>
            <a:endPar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
        <p:nvSpPr>
          <p:cNvPr id="5" name="文本框 4"/>
          <p:cNvSpPr txBox="1"/>
          <p:nvPr/>
        </p:nvSpPr>
        <p:spPr>
          <a:xfrm>
            <a:off x="2605405" y="3243262"/>
            <a:ext cx="5080000" cy="398780"/>
          </a:xfrm>
          <a:prstGeom prst="rect">
            <a:avLst/>
          </a:prstGeom>
          <a:noFill/>
          <a:ln w="9525">
            <a:noFill/>
          </a:ln>
        </p:spPr>
        <p:txBody>
          <a:bodyPr>
            <a:spAutoFit/>
          </a:bodyPr>
          <a:p>
            <a:pPr marL="0" indent="0" algn="l"/>
            <a:r>
              <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rPr>
              <a:t>4.26活动</a:t>
            </a:r>
            <a:endParaRPr lang="zh-CN" altLang="en-US" sz="2000" b="1" dirty="0">
              <a:solidFill>
                <a:srgbClr val="FF0000"/>
              </a:solidFill>
              <a:latin typeface="微软雅黑" panose="020B0503020204020204" pitchFamily="34" charset="-122"/>
              <a:ea typeface="微软雅黑" panose="020B0503020204020204" pitchFamily="34" charset="-122"/>
              <a:cs typeface="方正公文小标宋" panose="020005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951945"/>
          </a:xfrm>
          <a:prstGeom prst="rect">
            <a:avLst/>
          </a:prstGeom>
        </p:spPr>
      </p:pic>
      <p:sp>
        <p:nvSpPr>
          <p:cNvPr id="8" name="TextBox 31"/>
          <p:cNvSpPr txBox="1"/>
          <p:nvPr/>
        </p:nvSpPr>
        <p:spPr>
          <a:xfrm>
            <a:off x="4483283" y="2127560"/>
            <a:ext cx="3449320" cy="1531620"/>
          </a:xfrm>
          <a:prstGeom prst="rect">
            <a:avLst/>
          </a:prstGeom>
          <a:noFill/>
        </p:spPr>
        <p:txBody>
          <a:bodyPr wrap="none">
            <a:spAutoFit/>
          </a:bodyPr>
          <a:lstStyle>
            <a:defPPr>
              <a:defRPr lang="zh-CN"/>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8035" algn="l" defTabSz="822960" rtl="0" eaLnBrk="1" latinLnBrk="0" hangingPunct="1">
              <a:defRPr sz="1620" kern="1200">
                <a:solidFill>
                  <a:schemeClr val="tx1"/>
                </a:solidFill>
                <a:latin typeface="+mn-lt"/>
                <a:ea typeface="+mn-ea"/>
                <a:cs typeface="+mn-cs"/>
              </a:defRPr>
            </a:lvl6pPr>
            <a:lvl7pPr marL="2469515" algn="l" defTabSz="822960" rtl="0" eaLnBrk="1" latinLnBrk="0" hangingPunct="1">
              <a:defRPr sz="1620" kern="1200">
                <a:solidFill>
                  <a:schemeClr val="tx1"/>
                </a:solidFill>
                <a:latin typeface="+mn-lt"/>
                <a:ea typeface="+mn-ea"/>
                <a:cs typeface="+mn-cs"/>
              </a:defRPr>
            </a:lvl7pPr>
            <a:lvl8pPr marL="2880995" algn="l" defTabSz="822960" rtl="0" eaLnBrk="1" latinLnBrk="0" hangingPunct="1">
              <a:defRPr sz="1620" kern="1200">
                <a:solidFill>
                  <a:schemeClr val="tx1"/>
                </a:solidFill>
                <a:latin typeface="+mn-lt"/>
                <a:ea typeface="+mn-ea"/>
                <a:cs typeface="+mn-cs"/>
              </a:defRPr>
            </a:lvl8pPr>
            <a:lvl9pPr marL="3292475" algn="l" defTabSz="822960" rtl="0" eaLnBrk="1" latinLnBrk="0" hangingPunct="1">
              <a:defRPr sz="1620" kern="1200">
                <a:solidFill>
                  <a:schemeClr val="tx1"/>
                </a:solidFill>
                <a:latin typeface="+mn-lt"/>
                <a:ea typeface="+mn-ea"/>
                <a:cs typeface="+mn-cs"/>
              </a:defRPr>
            </a:lvl9pPr>
          </a:lstStyle>
          <a:p>
            <a:pPr algn="ctr" defTabSz="914400">
              <a:lnSpc>
                <a:spcPct val="130000"/>
              </a:lnSpc>
              <a:defRPr/>
            </a:pPr>
            <a:r>
              <a:rPr lang="zh-CN" altLang="en-US" sz="7200" b="1" kern="1700" spc="100" dirty="0">
                <a:gradFill flip="none" rotWithShape="1">
                  <a:gsLst>
                    <a:gs pos="0">
                      <a:srgbClr val="007BD3"/>
                    </a:gs>
                    <a:gs pos="100000">
                      <a:srgbClr val="034373"/>
                    </a:gs>
                  </a:gsLst>
                  <a:lin scaled="0"/>
                  <a:tileRect r="-100000" b="-100000"/>
                </a:gradFill>
                <a:latin typeface="方正隶书_GBK" panose="02000000000000000000" charset="-122"/>
                <a:ea typeface="方正隶书_GBK" panose="02000000000000000000" charset="-122"/>
                <a:cs typeface="方正隶书_GBK" panose="02000000000000000000" charset="-122"/>
              </a:rPr>
              <a:t>谢</a:t>
            </a:r>
            <a:r>
              <a:rPr lang="en-US" altLang="zh-CN" sz="7200" b="1" kern="1700" spc="100" dirty="0">
                <a:gradFill flip="none" rotWithShape="1">
                  <a:gsLst>
                    <a:gs pos="0">
                      <a:srgbClr val="007BD3"/>
                    </a:gs>
                    <a:gs pos="100000">
                      <a:srgbClr val="034373"/>
                    </a:gs>
                  </a:gsLst>
                  <a:lin scaled="0"/>
                  <a:tileRect r="-100000" b="-100000"/>
                </a:gradFill>
                <a:latin typeface="方正隶书_GBK" panose="02000000000000000000" charset="-122"/>
                <a:ea typeface="方正隶书_GBK" panose="02000000000000000000" charset="-122"/>
                <a:cs typeface="方正隶书_GBK" panose="02000000000000000000" charset="-122"/>
              </a:rPr>
              <a:t> </a:t>
            </a:r>
            <a:r>
              <a:rPr lang="zh-CN" altLang="en-US" sz="7200" b="1" kern="1700" spc="100" dirty="0">
                <a:gradFill flip="none" rotWithShape="1">
                  <a:gsLst>
                    <a:gs pos="0">
                      <a:srgbClr val="007BD3"/>
                    </a:gs>
                    <a:gs pos="100000">
                      <a:srgbClr val="034373"/>
                    </a:gs>
                  </a:gsLst>
                  <a:lin scaled="0"/>
                  <a:tileRect r="-100000" b="-100000"/>
                </a:gradFill>
                <a:latin typeface="方正隶书_GBK" panose="02000000000000000000" charset="-122"/>
                <a:ea typeface="方正隶书_GBK" panose="02000000000000000000" charset="-122"/>
                <a:cs typeface="方正隶书_GBK" panose="02000000000000000000" charset="-122"/>
              </a:rPr>
              <a:t>谢！</a:t>
            </a:r>
            <a:endParaRPr lang="zh-CN" altLang="en-US" sz="7200" b="1" kern="1700" spc="100" dirty="0">
              <a:gradFill flip="none" rotWithShape="1">
                <a:gsLst>
                  <a:gs pos="0">
                    <a:srgbClr val="007BD3"/>
                  </a:gs>
                  <a:gs pos="100000">
                    <a:srgbClr val="034373"/>
                  </a:gs>
                </a:gsLst>
                <a:lin scaled="0"/>
                <a:tileRect r="-100000" b="-100000"/>
              </a:gradFill>
              <a:latin typeface="方正隶书_GBK" panose="02000000000000000000" charset="-122"/>
              <a:ea typeface="方正隶书_GBK" panose="02000000000000000000" charset="-122"/>
              <a:cs typeface="方正隶书_GBK"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983_7*a*1"/>
  <p:tag name="KSO_WM_TEMPLATE_CATEGORY" val="custom"/>
  <p:tag name="KSO_WM_TEMPLATE_INDEX" val="20200983"/>
  <p:tag name="KSO_WM_UNIT_LAYERLEVEL" val="1"/>
  <p:tag name="KSO_WM_TAG_VERSION" val="1.0"/>
  <p:tag name="KSO_WM_BEAUTIFY_FLAG" val="#wm#"/>
  <p:tag name="KSO_WM_UNIT_ISCONTENTSTITLE" val="0"/>
  <p:tag name="KSO_WM_UNIT_PRESET_TEXT" val="单击此处添加标题"/>
  <p:tag name="KSO_WM_UNIT_NOCLEAR" val="0"/>
  <p:tag name="KSO_WM_UNIT_VALUE" val="17"/>
  <p:tag name="KSO_WM_UNIT_TYPE" val="a"/>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983_7*a*1"/>
  <p:tag name="KSO_WM_TEMPLATE_CATEGORY" val="custom"/>
  <p:tag name="KSO_WM_TEMPLATE_INDEX" val="20200983"/>
  <p:tag name="KSO_WM_UNIT_LAYERLEVEL" val="1"/>
  <p:tag name="KSO_WM_TAG_VERSION" val="1.0"/>
  <p:tag name="KSO_WM_BEAUTIFY_FLAG" val="#wm#"/>
  <p:tag name="KSO_WM_UNIT_ISCONTENTSTITLE" val="0"/>
  <p:tag name="KSO_WM_UNIT_PRESET_TEXT" val="单击此处添加标题"/>
  <p:tag name="KSO_WM_UNIT_NOCLEAR" val="0"/>
  <p:tag name="KSO_WM_UNIT_VALUE" val="17"/>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983_7*a*1"/>
  <p:tag name="KSO_WM_TEMPLATE_CATEGORY" val="custom"/>
  <p:tag name="KSO_WM_TEMPLATE_INDEX" val="20200983"/>
  <p:tag name="KSO_WM_UNIT_LAYERLEVEL" val="1"/>
  <p:tag name="KSO_WM_TAG_VERSION" val="1.0"/>
  <p:tag name="KSO_WM_BEAUTIFY_FLAG" val="#wm#"/>
  <p:tag name="KSO_WM_UNIT_ISCONTENTSTITLE" val="0"/>
  <p:tag name="KSO_WM_UNIT_PRESET_TEXT" val="单击此处添加标题"/>
  <p:tag name="KSO_WM_UNIT_NOCLEAR" val="0"/>
  <p:tag name="KSO_WM_UNIT_VALUE" val="17"/>
  <p:tag name="KSO_WM_UNIT_TYPE" val="a"/>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983_7*a*1"/>
  <p:tag name="KSO_WM_TEMPLATE_CATEGORY" val="custom"/>
  <p:tag name="KSO_WM_TEMPLATE_INDEX" val="20200983"/>
  <p:tag name="KSO_WM_UNIT_LAYERLEVEL" val="1"/>
  <p:tag name="KSO_WM_TAG_VERSION" val="1.0"/>
  <p:tag name="KSO_WM_BEAUTIFY_FLAG" val="#wm#"/>
  <p:tag name="KSO_WM_UNIT_ISCONTENTSTITLE" val="0"/>
  <p:tag name="KSO_WM_UNIT_PRESET_TEXT" val="单击此处添加标题"/>
  <p:tag name="KSO_WM_UNIT_NOCLEAR" val="0"/>
  <p:tag name="KSO_WM_UNIT_VALUE" val="17"/>
  <p:tag name="KSO_WM_UNIT_TYPE" val="a"/>
  <p:tag name="KSO_WM_UNIT_INDEX" val="1"/>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2076</Words>
  <Application>WPS 演示</Application>
  <PresentationFormat>宽屏</PresentationFormat>
  <Paragraphs>197</Paragraphs>
  <Slides>16</Slides>
  <Notes>27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16</vt:i4>
      </vt:variant>
    </vt:vector>
  </HeadingPairs>
  <TitlesOfParts>
    <vt:vector size="31" baseType="lpstr">
      <vt:lpstr>Arial</vt:lpstr>
      <vt:lpstr>宋体</vt:lpstr>
      <vt:lpstr>Wingdings</vt:lpstr>
      <vt:lpstr>微软雅黑</vt:lpstr>
      <vt:lpstr>楷体</vt:lpstr>
      <vt:lpstr>黑体</vt:lpstr>
      <vt:lpstr>方正公文小标宋</vt:lpstr>
      <vt:lpstr>方正隶书_GBK</vt:lpstr>
      <vt:lpstr>Arial Unicode MS</vt:lpstr>
      <vt:lpstr>等线 Light</vt:lpstr>
      <vt:lpstr>等线</vt:lpstr>
      <vt:lpstr>Calibri</vt:lpstr>
      <vt:lpstr>Calibri Light</vt:lpstr>
      <vt:lpstr>Office 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19940802</dc:creator>
  <cp:lastModifiedBy>爱不停炖</cp:lastModifiedBy>
  <cp:revision>290</cp:revision>
  <dcterms:created xsi:type="dcterms:W3CDTF">2023-03-22T05:48:00Z</dcterms:created>
  <dcterms:modified xsi:type="dcterms:W3CDTF">2023-08-08T07:46:16Z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2052-11.8.2.8621</vt:lpwstr>
  </property>
  <property fmtid="{D5CDD505-2E9C-101B-9397-08002B2CF9AE}" pid="3" name="KSOTemplateUUID">
    <vt:lpwstr>v1.0_mb_cuqeoX8jqYphuvMC+Fhckg==</vt:lpwstr>
  </property>
  <property fmtid="{D5CDD505-2E9C-101B-9397-08002B2CF9AE}" pid="4" name="ICV">
    <vt:lpwstr>4138266E91CC492386BF1CDB2625F1BA</vt:lpwstr>
  </property>
</Properties>
</file>