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554" r:id="rId2"/>
    <p:sldId id="1072" r:id="rId3"/>
    <p:sldId id="1082" r:id="rId4"/>
    <p:sldId id="1080" r:id="rId5"/>
    <p:sldId id="1083" r:id="rId6"/>
    <p:sldId id="1085" r:id="rId7"/>
    <p:sldId id="1084" r:id="rId8"/>
    <p:sldId id="1182" r:id="rId9"/>
    <p:sldId id="1183" r:id="rId10"/>
    <p:sldId id="1184" r:id="rId11"/>
    <p:sldId id="1353" r:id="rId12"/>
    <p:sldId id="1355" r:id="rId13"/>
  </p:sldIdLst>
  <p:sldSz cx="12192000" cy="6858000"/>
  <p:notesSz cx="7104063" cy="10234613"/>
  <p:custDataLst>
    <p:tags r:id="rId15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765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u123" initials="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9102"/>
    <a:srgbClr val="FE8F1D"/>
    <a:srgbClr val="009E6C"/>
    <a:srgbClr val="92D050"/>
    <a:srgbClr val="F6FBB7"/>
    <a:srgbClr val="CFEEB8"/>
    <a:srgbClr val="F29204"/>
    <a:srgbClr val="A7A7A7"/>
    <a:srgbClr val="FFFFFF"/>
    <a:srgbClr val="FCE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67" autoAdjust="0"/>
    <p:restoredTop sz="89617" autoAdjust="0"/>
  </p:normalViewPr>
  <p:slideViewPr>
    <p:cSldViewPr showGuides="1">
      <p:cViewPr varScale="1">
        <p:scale>
          <a:sx n="79" d="100"/>
          <a:sy n="79" d="100"/>
        </p:scale>
        <p:origin x="426" y="27"/>
      </p:cViewPr>
      <p:guideLst>
        <p:guide orient="horz"/>
        <p:guide pos="765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 varScale="1">
      <p:scale>
        <a:sx n="1" d="1"/>
        <a:sy n="1" d="1"/>
      </p:scale>
      <p:origin x="0" y="-139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427" cy="511731"/>
          </a:xfrm>
          <a:prstGeom prst="rect">
            <a:avLst/>
          </a:prstGeom>
        </p:spPr>
        <p:txBody>
          <a:bodyPr vert="horz" lIns="99067" tIns="49534" rIns="99067" bIns="4953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993" y="1"/>
            <a:ext cx="3078427" cy="511731"/>
          </a:xfrm>
          <a:prstGeom prst="rect">
            <a:avLst/>
          </a:prstGeom>
        </p:spPr>
        <p:txBody>
          <a:bodyPr vert="horz" lIns="99067" tIns="49534" rIns="99067" bIns="4953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69B93488-2080-44D9-8213-11C59A501E15}" type="datetimeFigureOut">
              <a:rPr lang="zh-CN" altLang="en-US"/>
              <a:t>2024/12/16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7" tIns="49534" rIns="99067" bIns="49534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67" tIns="49534" rIns="99067" bIns="49534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67" tIns="49534" rIns="99067" bIns="4953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993" y="9721106"/>
            <a:ext cx="3078427" cy="511731"/>
          </a:xfrm>
          <a:prstGeom prst="rect">
            <a:avLst/>
          </a:prstGeom>
        </p:spPr>
        <p:txBody>
          <a:bodyPr vert="horz" lIns="99067" tIns="49534" rIns="99067" bIns="4953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E8D652CC-011D-45CA-BBBB-7280755F4E90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D652CC-011D-45CA-BBBB-7280755F4E9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D652CC-011D-45CA-BBBB-7280755F4E90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D652CC-011D-45CA-BBBB-7280755F4E90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D652CC-011D-45CA-BBBB-7280755F4E90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D652CC-011D-45CA-BBBB-7280755F4E90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D652CC-011D-45CA-BBBB-7280755F4E90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CF3F15-6404-490A-A9DD-8F7C53D863BF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3E6F669-E86D-4722-845F-7E139EBB165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CF3F15-6404-490A-A9DD-8F7C53D863BF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3E6F669-E86D-4722-845F-7E139EBB165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7C41C2B-C589-43B9-80D8-74FE65DDBD30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36F6B17-043B-47FB-8E0C-F0F1CFF3E5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9EF18EE-2CC7-40E8-8A72-A43B4BBE3F98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D66FAF0-8ED5-4CF6-827C-8F4D0452B3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77AC9F3-18E8-4FEA-9A9D-8C9119FC688F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EF2DA23-315A-47E8-977D-852A8199F9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D99A7F3-CF8F-4A45-BCCF-227D9483A89D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421B1AE-CBC5-4EDB-A7FB-FCAEA531C4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A56A5F1-E86D-4930-A37F-F65CB378944A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BDC06FC-57BC-4495-B2FA-486CDA62BC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074D96C-EECB-4DCC-9DE1-EB6FC6CB911B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7C7723-700C-437F-AAD6-11356BD2DE5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F3DC09F-235A-4C01-B219-9CABB866D730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9F4DDDE-080C-4DA8-8C23-4F09EDC8AC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76BF5FB-E711-416C-92FA-FE9B85365566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5FD2933-875A-4F59-98A6-E4E8A66A43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CF3F15-6404-490A-A9DD-8F7C53D863BF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3E6F669-E86D-4722-845F-7E139EBB165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F4838-13CE-4794-92C3-7FC5F165A986}" type="datetimeFigureOut">
              <a:rPr lang="zh-CN" altLang="en-US"/>
              <a:t>2024/12/16</a:t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slideLayout" Target="../slideLayouts/slideLayout17.xml"/><Relationship Id="rId4" Type="http://schemas.openxmlformats.org/officeDocument/2006/relationships/tags" Target="../tags/tag1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tags" Target="../tags/tag14.xml"/><Relationship Id="rId7" Type="http://schemas.openxmlformats.org/officeDocument/2006/relationships/image" Target="../media/image11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slideLayout" Target="../slideLayouts/slideLayout17.xml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17.xml"/><Relationship Id="rId7" Type="http://schemas.openxmlformats.org/officeDocument/2006/relationships/image" Target="../media/image17.pn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slideLayout" Target="../slideLayouts/slideLayout17.xml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8.xml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07035" y="2204720"/>
            <a:ext cx="114160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000" b="1" dirty="0">
                <a:solidFill>
                  <a:srgbClr val="F29102"/>
                </a:solidFill>
                <a:latin typeface="+mn-lt"/>
                <a:ea typeface="+mn-ea"/>
                <a:cs typeface="+mn-ea"/>
                <a:sym typeface="+mn-lt"/>
              </a:rPr>
              <a:t>支持电源正负反接保护</a:t>
            </a:r>
            <a:r>
              <a:rPr lang="en-US" altLang="zh-CN" sz="4000" b="1" dirty="0">
                <a:solidFill>
                  <a:srgbClr val="F29102"/>
                </a:solidFill>
                <a:latin typeface="+mn-lt"/>
                <a:ea typeface="+mn-ea"/>
                <a:cs typeface="+mn-ea"/>
                <a:sym typeface="+mn-lt"/>
              </a:rPr>
              <a:t>OVP&amp;OCP</a:t>
            </a:r>
          </a:p>
          <a:p>
            <a:pPr algn="r"/>
            <a:r>
              <a:rPr lang="en-US" altLang="zh-CN" sz="4000" b="1" dirty="0">
                <a:solidFill>
                  <a:srgbClr val="F29102"/>
                </a:solidFill>
                <a:latin typeface="+mn-lt"/>
                <a:ea typeface="+mn-ea"/>
                <a:cs typeface="+mn-ea"/>
                <a:sym typeface="+mn-lt"/>
              </a:rPr>
              <a:t>P14C8N/NE</a:t>
            </a:r>
            <a:r>
              <a:rPr lang="zh-CN" altLang="en-US" sz="4000" b="1" dirty="0">
                <a:solidFill>
                  <a:srgbClr val="F29102"/>
                </a:solidFill>
                <a:latin typeface="+mn-lt"/>
                <a:ea typeface="+mn-ea"/>
                <a:cs typeface="+mn-ea"/>
                <a:sym typeface="+mn-lt"/>
              </a:rPr>
              <a:t>推广介绍</a:t>
            </a:r>
            <a:endParaRPr lang="en-US" altLang="zh-CN" sz="2000" b="1" dirty="0">
              <a:solidFill>
                <a:srgbClr val="F2910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184232" y="4689897"/>
            <a:ext cx="3032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i="1" dirty="0">
                <a:solidFill>
                  <a:srgbClr val="F39700"/>
                </a:solidFill>
                <a:latin typeface="+mn-lt"/>
                <a:ea typeface="+mn-ea"/>
                <a:cs typeface="+mn-ea"/>
                <a:sym typeface="+mn-lt"/>
              </a:rPr>
              <a:t>科技创</a:t>
            </a:r>
            <a:r>
              <a:rPr lang="zh-CN" altLang="en-US" sz="2800" i="1" dirty="0">
                <a:solidFill>
                  <a:srgbClr val="F39700"/>
                </a:solidFill>
                <a:latin typeface="+mn-lt"/>
                <a:ea typeface="+mn-ea"/>
                <a:cs typeface="+mn-ea"/>
                <a:sym typeface="+mn-lt"/>
              </a:rPr>
              <a:t>芯</a:t>
            </a:r>
            <a:r>
              <a:rPr lang="en-US" altLang="zh-CN" sz="2400" i="1" dirty="0">
                <a:solidFill>
                  <a:srgbClr val="F39700"/>
                </a:solidFill>
                <a:latin typeface="+mn-lt"/>
                <a:ea typeface="+mn-ea"/>
                <a:cs typeface="+mn-ea"/>
                <a:sym typeface="+mn-lt"/>
              </a:rPr>
              <a:t>·</a:t>
            </a:r>
            <a:r>
              <a:rPr lang="zh-CN" altLang="en-US" sz="2800" i="1" dirty="0">
                <a:solidFill>
                  <a:srgbClr val="F39700"/>
                </a:solidFill>
                <a:latin typeface="+mn-lt"/>
                <a:ea typeface="+mn-ea"/>
                <a:cs typeface="+mn-ea"/>
                <a:sym typeface="+mn-lt"/>
              </a:rPr>
              <a:t>导</a:t>
            </a:r>
            <a:r>
              <a:rPr lang="zh-CN" altLang="en-US" sz="2400" i="1" dirty="0">
                <a:solidFill>
                  <a:srgbClr val="F39700"/>
                </a:solidFill>
                <a:latin typeface="+mn-lt"/>
                <a:ea typeface="+mn-ea"/>
                <a:cs typeface="+mn-ea"/>
                <a:sym typeface="+mn-lt"/>
              </a:rPr>
              <a:t>引未来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-24679" y="3400394"/>
            <a:ext cx="6071284" cy="3484990"/>
            <a:chOff x="-24680" y="3122515"/>
            <a:chExt cx="6680831" cy="3834877"/>
          </a:xfrm>
        </p:grpSpPr>
        <p:sp>
          <p:nvSpPr>
            <p:cNvPr id="58" name="任意多边形 57"/>
            <p:cNvSpPr/>
            <p:nvPr/>
          </p:nvSpPr>
          <p:spPr>
            <a:xfrm>
              <a:off x="1659002" y="3198913"/>
              <a:ext cx="4997149" cy="3758479"/>
            </a:xfrm>
            <a:custGeom>
              <a:avLst/>
              <a:gdLst>
                <a:gd name="connsiteX0" fmla="*/ 941641 w 4997149"/>
                <a:gd name="connsiteY0" fmla="*/ 0 h 3758479"/>
                <a:gd name="connsiteX1" fmla="*/ 4989088 w 4997149"/>
                <a:gd name="connsiteY1" fmla="*/ 3652476 h 3758479"/>
                <a:gd name="connsiteX2" fmla="*/ 4997149 w 4997149"/>
                <a:gd name="connsiteY2" fmla="*/ 3758479 h 3758479"/>
                <a:gd name="connsiteX3" fmla="*/ 3111394 w 4997149"/>
                <a:gd name="connsiteY3" fmla="*/ 3758479 h 3758479"/>
                <a:gd name="connsiteX4" fmla="*/ 2993579 w 4997149"/>
                <a:gd name="connsiteY4" fmla="*/ 3535161 h 3758479"/>
                <a:gd name="connsiteX5" fmla="*/ 2837775 w 4997149"/>
                <a:gd name="connsiteY5" fmla="*/ 3285551 h 3758479"/>
                <a:gd name="connsiteX6" fmla="*/ 2765573 w 4997149"/>
                <a:gd name="connsiteY6" fmla="*/ 3184018 h 3758479"/>
                <a:gd name="connsiteX7" fmla="*/ 2763449 w 4997149"/>
                <a:gd name="connsiteY7" fmla="*/ 3172119 h 3758479"/>
                <a:gd name="connsiteX8" fmla="*/ 176524 w 4997149"/>
                <a:gd name="connsiteY8" fmla="*/ 170475 h 3758479"/>
                <a:gd name="connsiteX9" fmla="*/ 0 w 4997149"/>
                <a:gd name="connsiteY9" fmla="*/ 110746 h 3758479"/>
                <a:gd name="connsiteX10" fmla="*/ 121706 w 4997149"/>
                <a:gd name="connsiteY10" fmla="*/ 82656 h 3758479"/>
                <a:gd name="connsiteX11" fmla="*/ 941641 w 4997149"/>
                <a:gd name="connsiteY11" fmla="*/ 0 h 375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97149" h="3758479">
                  <a:moveTo>
                    <a:pt x="941641" y="0"/>
                  </a:moveTo>
                  <a:cubicBezTo>
                    <a:pt x="3048151" y="0"/>
                    <a:pt x="4780743" y="1600935"/>
                    <a:pt x="4989088" y="3652476"/>
                  </a:cubicBezTo>
                  <a:lnTo>
                    <a:pt x="4997149" y="3758479"/>
                  </a:lnTo>
                  <a:lnTo>
                    <a:pt x="3111394" y="3758479"/>
                  </a:lnTo>
                  <a:lnTo>
                    <a:pt x="2993579" y="3535161"/>
                  </a:lnTo>
                  <a:cubicBezTo>
                    <a:pt x="2944593" y="3449969"/>
                    <a:pt x="2892610" y="3366717"/>
                    <a:pt x="2837775" y="3285551"/>
                  </a:cubicBezTo>
                  <a:lnTo>
                    <a:pt x="2765573" y="3184018"/>
                  </a:lnTo>
                  <a:lnTo>
                    <a:pt x="2763449" y="3172119"/>
                  </a:lnTo>
                  <a:cubicBezTo>
                    <a:pt x="2478923" y="1781675"/>
                    <a:pt x="1485094" y="649606"/>
                    <a:pt x="176524" y="170475"/>
                  </a:cubicBezTo>
                  <a:lnTo>
                    <a:pt x="0" y="110746"/>
                  </a:lnTo>
                  <a:lnTo>
                    <a:pt x="121706" y="82656"/>
                  </a:lnTo>
                  <a:cubicBezTo>
                    <a:pt x="386552" y="28461"/>
                    <a:pt x="660773" y="0"/>
                    <a:pt x="941641" y="0"/>
                  </a:cubicBezTo>
                  <a:close/>
                </a:path>
              </a:pathLst>
            </a:custGeom>
            <a:gradFill flip="none" rotWithShape="1">
              <a:gsLst>
                <a:gs pos="24000">
                  <a:srgbClr val="F5A117"/>
                </a:gs>
                <a:gs pos="0">
                  <a:srgbClr val="F39700"/>
                </a:gs>
                <a:gs pos="100000">
                  <a:srgbClr val="FBE093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330200" dist="38100" dir="18900000" algn="bl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4424574" y="6382931"/>
              <a:ext cx="345821" cy="574461"/>
            </a:xfrm>
            <a:custGeom>
              <a:avLst/>
              <a:gdLst>
                <a:gd name="connsiteX0" fmla="*/ 0 w 345821"/>
                <a:gd name="connsiteY0" fmla="*/ 0 h 574461"/>
                <a:gd name="connsiteX1" fmla="*/ 72202 w 345821"/>
                <a:gd name="connsiteY1" fmla="*/ 101533 h 574461"/>
                <a:gd name="connsiteX2" fmla="*/ 228006 w 345821"/>
                <a:gd name="connsiteY2" fmla="*/ 351143 h 574461"/>
                <a:gd name="connsiteX3" fmla="*/ 345821 w 345821"/>
                <a:gd name="connsiteY3" fmla="*/ 574461 h 574461"/>
                <a:gd name="connsiteX4" fmla="*/ 71680 w 345821"/>
                <a:gd name="connsiteY4" fmla="*/ 574461 h 574461"/>
                <a:gd name="connsiteX5" fmla="*/ 68669 w 345821"/>
                <a:gd name="connsiteY5" fmla="*/ 495008 h 574461"/>
                <a:gd name="connsiteX6" fmla="*/ 33654 w 345821"/>
                <a:gd name="connsiteY6" fmla="*/ 188451 h 574461"/>
                <a:gd name="connsiteX7" fmla="*/ 0 w 345821"/>
                <a:gd name="connsiteY7" fmla="*/ 0 h 574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5821" h="574461">
                  <a:moveTo>
                    <a:pt x="0" y="0"/>
                  </a:moveTo>
                  <a:lnTo>
                    <a:pt x="72202" y="101533"/>
                  </a:lnTo>
                  <a:cubicBezTo>
                    <a:pt x="127037" y="182699"/>
                    <a:pt x="179020" y="265951"/>
                    <a:pt x="228006" y="351143"/>
                  </a:cubicBezTo>
                  <a:lnTo>
                    <a:pt x="345821" y="574461"/>
                  </a:lnTo>
                  <a:lnTo>
                    <a:pt x="71680" y="574461"/>
                  </a:lnTo>
                  <a:lnTo>
                    <a:pt x="68669" y="495008"/>
                  </a:lnTo>
                  <a:cubicBezTo>
                    <a:pt x="60808" y="391696"/>
                    <a:pt x="49088" y="289462"/>
                    <a:pt x="33654" y="188451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4000">
                  <a:srgbClr val="F9C221"/>
                </a:gs>
                <a:gs pos="0">
                  <a:srgbClr val="FAC322"/>
                </a:gs>
                <a:gs pos="100000">
                  <a:srgbClr val="F8C120"/>
                </a:gs>
              </a:gsLst>
              <a:lin ang="2700000" scaled="1"/>
            </a:gradFill>
            <a:ln>
              <a:noFill/>
            </a:ln>
            <a:effectLst>
              <a:outerShdw blurRad="736600" sx="102000" sy="102000" algn="ctr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-24680" y="3122515"/>
              <a:ext cx="1683678" cy="1042356"/>
            </a:xfrm>
            <a:custGeom>
              <a:avLst/>
              <a:gdLst>
                <a:gd name="connsiteX0" fmla="*/ 461334 w 1683678"/>
                <a:gd name="connsiteY0" fmla="*/ 0 h 1042356"/>
                <a:gd name="connsiteX1" fmla="*/ 1671167 w 1683678"/>
                <a:gd name="connsiteY1" fmla="*/ 182910 h 1042356"/>
                <a:gd name="connsiteX2" fmla="*/ 1683678 w 1683678"/>
                <a:gd name="connsiteY2" fmla="*/ 187144 h 1042356"/>
                <a:gd name="connsiteX3" fmla="*/ 1608551 w 1683678"/>
                <a:gd name="connsiteY3" fmla="*/ 204483 h 1042356"/>
                <a:gd name="connsiteX4" fmla="*/ 191101 w 1683678"/>
                <a:gd name="connsiteY4" fmla="*/ 884654 h 1042356"/>
                <a:gd name="connsiteX5" fmla="*/ 0 w 1683678"/>
                <a:gd name="connsiteY5" fmla="*/ 1042356 h 1042356"/>
                <a:gd name="connsiteX6" fmla="*/ 0 w 1683678"/>
                <a:gd name="connsiteY6" fmla="*/ 26769 h 1042356"/>
                <a:gd name="connsiteX7" fmla="*/ 45358 w 1683678"/>
                <a:gd name="connsiteY7" fmla="*/ 21005 h 1042356"/>
                <a:gd name="connsiteX8" fmla="*/ 461334 w 1683678"/>
                <a:gd name="connsiteY8" fmla="*/ 0 h 1042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3678" h="1042356">
                  <a:moveTo>
                    <a:pt x="461334" y="0"/>
                  </a:moveTo>
                  <a:cubicBezTo>
                    <a:pt x="882636" y="0"/>
                    <a:pt x="1288981" y="64038"/>
                    <a:pt x="1671167" y="182910"/>
                  </a:cubicBezTo>
                  <a:lnTo>
                    <a:pt x="1683678" y="187144"/>
                  </a:lnTo>
                  <a:lnTo>
                    <a:pt x="1608551" y="204483"/>
                  </a:lnTo>
                  <a:cubicBezTo>
                    <a:pt x="1088574" y="338267"/>
                    <a:pt x="608819" y="572262"/>
                    <a:pt x="191101" y="884654"/>
                  </a:cubicBezTo>
                  <a:lnTo>
                    <a:pt x="0" y="1042356"/>
                  </a:lnTo>
                  <a:lnTo>
                    <a:pt x="0" y="26769"/>
                  </a:lnTo>
                  <a:lnTo>
                    <a:pt x="45358" y="21005"/>
                  </a:lnTo>
                  <a:cubicBezTo>
                    <a:pt x="182128" y="7115"/>
                    <a:pt x="320900" y="0"/>
                    <a:pt x="461334" y="0"/>
                  </a:cubicBezTo>
                  <a:close/>
                </a:path>
              </a:pathLst>
            </a:custGeom>
            <a:gradFill>
              <a:gsLst>
                <a:gs pos="16000">
                  <a:srgbClr val="009E6B"/>
                </a:gs>
                <a:gs pos="0">
                  <a:srgbClr val="009E6B"/>
                </a:gs>
                <a:gs pos="100000">
                  <a:srgbClr val="009E6C"/>
                </a:gs>
              </a:gsLst>
              <a:lin ang="2700000" scaled="1"/>
            </a:gradFill>
            <a:ln>
              <a:solidFill>
                <a:srgbClr val="A6CF6F"/>
              </a:solidFill>
            </a:ln>
            <a:effectLst>
              <a:outerShdw blurRad="622300" sx="102000" sy="102000" algn="ctr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-24679" y="3309658"/>
              <a:ext cx="4449253" cy="3073272"/>
            </a:xfrm>
            <a:custGeom>
              <a:avLst/>
              <a:gdLst>
                <a:gd name="connsiteX0" fmla="*/ 1683680 w 4449253"/>
                <a:gd name="connsiteY0" fmla="*/ 0 h 3073272"/>
                <a:gd name="connsiteX1" fmla="*/ 1860204 w 4449253"/>
                <a:gd name="connsiteY1" fmla="*/ 59729 h 3073272"/>
                <a:gd name="connsiteX2" fmla="*/ 4447129 w 4449253"/>
                <a:gd name="connsiteY2" fmla="*/ 3061373 h 3073272"/>
                <a:gd name="connsiteX3" fmla="*/ 4449253 w 4449253"/>
                <a:gd name="connsiteY3" fmla="*/ 3073272 h 3073272"/>
                <a:gd name="connsiteX4" fmla="*/ 4408025 w 4449253"/>
                <a:gd name="connsiteY4" fmla="*/ 3015295 h 3073272"/>
                <a:gd name="connsiteX5" fmla="*/ 1147831 w 4449253"/>
                <a:gd name="connsiteY5" fmla="*/ 1381063 h 3073272"/>
                <a:gd name="connsiteX6" fmla="*/ 131061 w 4449253"/>
                <a:gd name="connsiteY6" fmla="*/ 1509149 h 3073272"/>
                <a:gd name="connsiteX7" fmla="*/ 0 w 4449253"/>
                <a:gd name="connsiteY7" fmla="*/ 1547245 h 3073272"/>
                <a:gd name="connsiteX8" fmla="*/ 0 w 4449253"/>
                <a:gd name="connsiteY8" fmla="*/ 855214 h 3073272"/>
                <a:gd name="connsiteX9" fmla="*/ 191101 w 4449253"/>
                <a:gd name="connsiteY9" fmla="*/ 697512 h 3073272"/>
                <a:gd name="connsiteX10" fmla="*/ 1608551 w 4449253"/>
                <a:gd name="connsiteY10" fmla="*/ 17341 h 3073272"/>
                <a:gd name="connsiteX11" fmla="*/ 1683680 w 4449253"/>
                <a:gd name="connsiteY11" fmla="*/ 1 h 3073272"/>
                <a:gd name="connsiteX12" fmla="*/ 1683678 w 4449253"/>
                <a:gd name="connsiteY12" fmla="*/ 1 h 3073272"/>
                <a:gd name="connsiteX13" fmla="*/ 1683680 w 4449253"/>
                <a:gd name="connsiteY13" fmla="*/ 0 h 3073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49253" h="3073272">
                  <a:moveTo>
                    <a:pt x="1683680" y="0"/>
                  </a:moveTo>
                  <a:lnTo>
                    <a:pt x="1860204" y="59729"/>
                  </a:lnTo>
                  <a:cubicBezTo>
                    <a:pt x="3168774" y="538860"/>
                    <a:pt x="4162603" y="1670929"/>
                    <a:pt x="4447129" y="3061373"/>
                  </a:cubicBezTo>
                  <a:lnTo>
                    <a:pt x="4449253" y="3073272"/>
                  </a:lnTo>
                  <a:lnTo>
                    <a:pt x="4408025" y="3015295"/>
                  </a:lnTo>
                  <a:cubicBezTo>
                    <a:pt x="3666095" y="2023216"/>
                    <a:pt x="2481954" y="1381063"/>
                    <a:pt x="1147831" y="1381063"/>
                  </a:cubicBezTo>
                  <a:cubicBezTo>
                    <a:pt x="796746" y="1381063"/>
                    <a:pt x="456048" y="1425534"/>
                    <a:pt x="131061" y="1509149"/>
                  </a:cubicBezTo>
                  <a:lnTo>
                    <a:pt x="0" y="1547245"/>
                  </a:lnTo>
                  <a:lnTo>
                    <a:pt x="0" y="855214"/>
                  </a:lnTo>
                  <a:lnTo>
                    <a:pt x="191101" y="697512"/>
                  </a:lnTo>
                  <a:cubicBezTo>
                    <a:pt x="608819" y="385120"/>
                    <a:pt x="1088574" y="151125"/>
                    <a:pt x="1608551" y="17341"/>
                  </a:cubicBezTo>
                  <a:lnTo>
                    <a:pt x="1683680" y="1"/>
                  </a:lnTo>
                  <a:lnTo>
                    <a:pt x="1683678" y="1"/>
                  </a:lnTo>
                  <a:lnTo>
                    <a:pt x="1683680" y="0"/>
                  </a:lnTo>
                  <a:close/>
                </a:path>
              </a:pathLst>
            </a:custGeom>
            <a:gradFill flip="none" rotWithShape="1">
              <a:gsLst>
                <a:gs pos="24000">
                  <a:srgbClr val="A6CF6F"/>
                </a:gs>
                <a:gs pos="0">
                  <a:srgbClr val="A6CF6F"/>
                </a:gs>
                <a:gs pos="100000">
                  <a:srgbClr val="C8E2A6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736600" sx="102000" sy="102000" algn="ctr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-24679" y="4690723"/>
              <a:ext cx="4520933" cy="2266669"/>
            </a:xfrm>
            <a:custGeom>
              <a:avLst/>
              <a:gdLst>
                <a:gd name="connsiteX0" fmla="*/ 1147831 w 4520933"/>
                <a:gd name="connsiteY0" fmla="*/ 0 h 2266669"/>
                <a:gd name="connsiteX1" fmla="*/ 4408025 w 4520933"/>
                <a:gd name="connsiteY1" fmla="*/ 1634232 h 2266669"/>
                <a:gd name="connsiteX2" fmla="*/ 4449253 w 4520933"/>
                <a:gd name="connsiteY2" fmla="*/ 1692209 h 2266669"/>
                <a:gd name="connsiteX3" fmla="*/ 4482907 w 4520933"/>
                <a:gd name="connsiteY3" fmla="*/ 1880660 h 2266669"/>
                <a:gd name="connsiteX4" fmla="*/ 4517922 w 4520933"/>
                <a:gd name="connsiteY4" fmla="*/ 2187217 h 2266669"/>
                <a:gd name="connsiteX5" fmla="*/ 4520933 w 4520933"/>
                <a:gd name="connsiteY5" fmla="*/ 2266669 h 2266669"/>
                <a:gd name="connsiteX6" fmla="*/ 0 w 4520933"/>
                <a:gd name="connsiteY6" fmla="*/ 2266669 h 2266669"/>
                <a:gd name="connsiteX7" fmla="*/ 0 w 4520933"/>
                <a:gd name="connsiteY7" fmla="*/ 166182 h 2266669"/>
                <a:gd name="connsiteX8" fmla="*/ 131061 w 4520933"/>
                <a:gd name="connsiteY8" fmla="*/ 128086 h 2266669"/>
                <a:gd name="connsiteX9" fmla="*/ 1147831 w 4520933"/>
                <a:gd name="connsiteY9" fmla="*/ 0 h 226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20933" h="2266669">
                  <a:moveTo>
                    <a:pt x="1147831" y="0"/>
                  </a:moveTo>
                  <a:cubicBezTo>
                    <a:pt x="2481954" y="0"/>
                    <a:pt x="3666095" y="642153"/>
                    <a:pt x="4408025" y="1634232"/>
                  </a:cubicBezTo>
                  <a:lnTo>
                    <a:pt x="4449253" y="1692209"/>
                  </a:lnTo>
                  <a:lnTo>
                    <a:pt x="4482907" y="1880660"/>
                  </a:lnTo>
                  <a:cubicBezTo>
                    <a:pt x="4498341" y="1981671"/>
                    <a:pt x="4510061" y="2083905"/>
                    <a:pt x="4517922" y="2187217"/>
                  </a:cubicBezTo>
                  <a:lnTo>
                    <a:pt x="4520933" y="2266669"/>
                  </a:lnTo>
                  <a:lnTo>
                    <a:pt x="0" y="2266669"/>
                  </a:lnTo>
                  <a:lnTo>
                    <a:pt x="0" y="166182"/>
                  </a:lnTo>
                  <a:lnTo>
                    <a:pt x="131061" y="128086"/>
                  </a:lnTo>
                  <a:cubicBezTo>
                    <a:pt x="456048" y="44471"/>
                    <a:pt x="796746" y="0"/>
                    <a:pt x="1147831" y="0"/>
                  </a:cubicBezTo>
                  <a:close/>
                </a:path>
              </a:pathLst>
            </a:custGeom>
            <a:gradFill flip="none" rotWithShape="1">
              <a:gsLst>
                <a:gs pos="14000">
                  <a:srgbClr val="FFEA0E">
                    <a:lumMod val="100000"/>
                  </a:srgbClr>
                </a:gs>
                <a:gs pos="0">
                  <a:srgbClr val="FFE900"/>
                </a:gs>
                <a:gs pos="100000">
                  <a:srgbClr val="FEEF62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5080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-24680" y="3309660"/>
              <a:ext cx="1683680" cy="855213"/>
            </a:xfrm>
            <a:custGeom>
              <a:avLst/>
              <a:gdLst>
                <a:gd name="connsiteX0" fmla="*/ 1683678 w 1683680"/>
                <a:gd name="connsiteY0" fmla="*/ 0 h 855213"/>
                <a:gd name="connsiteX1" fmla="*/ 1683680 w 1683680"/>
                <a:gd name="connsiteY1" fmla="*/ 0 h 855213"/>
                <a:gd name="connsiteX2" fmla="*/ 1608551 w 1683680"/>
                <a:gd name="connsiteY2" fmla="*/ 17340 h 855213"/>
                <a:gd name="connsiteX3" fmla="*/ 191101 w 1683680"/>
                <a:gd name="connsiteY3" fmla="*/ 697511 h 855213"/>
                <a:gd name="connsiteX4" fmla="*/ 0 w 1683680"/>
                <a:gd name="connsiteY4" fmla="*/ 855213 h 855213"/>
                <a:gd name="connsiteX5" fmla="*/ 0 w 1683680"/>
                <a:gd name="connsiteY5" fmla="*/ 855212 h 855213"/>
                <a:gd name="connsiteX6" fmla="*/ 191101 w 1683680"/>
                <a:gd name="connsiteY6" fmla="*/ 697510 h 855213"/>
                <a:gd name="connsiteX7" fmla="*/ 1608551 w 1683680"/>
                <a:gd name="connsiteY7" fmla="*/ 17339 h 855213"/>
                <a:gd name="connsiteX8" fmla="*/ 1683678 w 1683680"/>
                <a:gd name="connsiteY8" fmla="*/ 0 h 85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3680" h="855213">
                  <a:moveTo>
                    <a:pt x="1683678" y="0"/>
                  </a:moveTo>
                  <a:lnTo>
                    <a:pt x="1683680" y="0"/>
                  </a:lnTo>
                  <a:lnTo>
                    <a:pt x="1608551" y="17340"/>
                  </a:lnTo>
                  <a:cubicBezTo>
                    <a:pt x="1088574" y="151124"/>
                    <a:pt x="608819" y="385119"/>
                    <a:pt x="191101" y="697511"/>
                  </a:cubicBezTo>
                  <a:lnTo>
                    <a:pt x="0" y="855213"/>
                  </a:lnTo>
                  <a:lnTo>
                    <a:pt x="0" y="855212"/>
                  </a:lnTo>
                  <a:lnTo>
                    <a:pt x="191101" y="697510"/>
                  </a:lnTo>
                  <a:cubicBezTo>
                    <a:pt x="608819" y="385118"/>
                    <a:pt x="1088574" y="151123"/>
                    <a:pt x="1608551" y="17339"/>
                  </a:cubicBezTo>
                  <a:lnTo>
                    <a:pt x="1683678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-24679" y="4690721"/>
              <a:ext cx="4520933" cy="2266670"/>
            </a:xfrm>
            <a:custGeom>
              <a:avLst/>
              <a:gdLst>
                <a:gd name="connsiteX0" fmla="*/ 1147831 w 4520933"/>
                <a:gd name="connsiteY0" fmla="*/ 0 h 2266670"/>
                <a:gd name="connsiteX1" fmla="*/ 4408025 w 4520933"/>
                <a:gd name="connsiteY1" fmla="*/ 1634232 h 2266670"/>
                <a:gd name="connsiteX2" fmla="*/ 4449253 w 4520933"/>
                <a:gd name="connsiteY2" fmla="*/ 1692209 h 2266670"/>
                <a:gd name="connsiteX3" fmla="*/ 4482907 w 4520933"/>
                <a:gd name="connsiteY3" fmla="*/ 1880660 h 2266670"/>
                <a:gd name="connsiteX4" fmla="*/ 4517922 w 4520933"/>
                <a:gd name="connsiteY4" fmla="*/ 2187217 h 2266670"/>
                <a:gd name="connsiteX5" fmla="*/ 4520933 w 4520933"/>
                <a:gd name="connsiteY5" fmla="*/ 2266670 h 2266670"/>
                <a:gd name="connsiteX6" fmla="*/ 4520933 w 4520933"/>
                <a:gd name="connsiteY6" fmla="*/ 2266670 h 2266670"/>
                <a:gd name="connsiteX7" fmla="*/ 4517922 w 4520933"/>
                <a:gd name="connsiteY7" fmla="*/ 2187218 h 2266670"/>
                <a:gd name="connsiteX8" fmla="*/ 4482907 w 4520933"/>
                <a:gd name="connsiteY8" fmla="*/ 1880661 h 2266670"/>
                <a:gd name="connsiteX9" fmla="*/ 4449253 w 4520933"/>
                <a:gd name="connsiteY9" fmla="*/ 1692210 h 2266670"/>
                <a:gd name="connsiteX10" fmla="*/ 4408025 w 4520933"/>
                <a:gd name="connsiteY10" fmla="*/ 1634233 h 2266670"/>
                <a:gd name="connsiteX11" fmla="*/ 1147831 w 4520933"/>
                <a:gd name="connsiteY11" fmla="*/ 1 h 2266670"/>
                <a:gd name="connsiteX12" fmla="*/ 131061 w 4520933"/>
                <a:gd name="connsiteY12" fmla="*/ 128087 h 2266670"/>
                <a:gd name="connsiteX13" fmla="*/ 0 w 4520933"/>
                <a:gd name="connsiteY13" fmla="*/ 166183 h 2266670"/>
                <a:gd name="connsiteX14" fmla="*/ 0 w 4520933"/>
                <a:gd name="connsiteY14" fmla="*/ 166182 h 2266670"/>
                <a:gd name="connsiteX15" fmla="*/ 131061 w 4520933"/>
                <a:gd name="connsiteY15" fmla="*/ 128086 h 2266670"/>
                <a:gd name="connsiteX16" fmla="*/ 1147831 w 4520933"/>
                <a:gd name="connsiteY16" fmla="*/ 0 h 226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520933" h="2266670">
                  <a:moveTo>
                    <a:pt x="1147831" y="0"/>
                  </a:moveTo>
                  <a:cubicBezTo>
                    <a:pt x="2481954" y="0"/>
                    <a:pt x="3666095" y="642153"/>
                    <a:pt x="4408025" y="1634232"/>
                  </a:cubicBezTo>
                  <a:lnTo>
                    <a:pt x="4449253" y="1692209"/>
                  </a:lnTo>
                  <a:lnTo>
                    <a:pt x="4482907" y="1880660"/>
                  </a:lnTo>
                  <a:cubicBezTo>
                    <a:pt x="4498341" y="1981671"/>
                    <a:pt x="4510061" y="2083905"/>
                    <a:pt x="4517922" y="2187217"/>
                  </a:cubicBezTo>
                  <a:lnTo>
                    <a:pt x="4520933" y="2266670"/>
                  </a:lnTo>
                  <a:lnTo>
                    <a:pt x="4520933" y="2266670"/>
                  </a:lnTo>
                  <a:lnTo>
                    <a:pt x="4517922" y="2187218"/>
                  </a:lnTo>
                  <a:cubicBezTo>
                    <a:pt x="4510061" y="2083906"/>
                    <a:pt x="4498341" y="1981672"/>
                    <a:pt x="4482907" y="1880661"/>
                  </a:cubicBezTo>
                  <a:lnTo>
                    <a:pt x="4449253" y="1692210"/>
                  </a:lnTo>
                  <a:lnTo>
                    <a:pt x="4408025" y="1634233"/>
                  </a:lnTo>
                  <a:cubicBezTo>
                    <a:pt x="3666095" y="642154"/>
                    <a:pt x="2481954" y="1"/>
                    <a:pt x="1147831" y="1"/>
                  </a:cubicBezTo>
                  <a:cubicBezTo>
                    <a:pt x="796746" y="1"/>
                    <a:pt x="456048" y="44472"/>
                    <a:pt x="131061" y="128087"/>
                  </a:cubicBezTo>
                  <a:lnTo>
                    <a:pt x="0" y="166183"/>
                  </a:lnTo>
                  <a:lnTo>
                    <a:pt x="0" y="166182"/>
                  </a:lnTo>
                  <a:lnTo>
                    <a:pt x="131061" y="128086"/>
                  </a:lnTo>
                  <a:cubicBezTo>
                    <a:pt x="456048" y="44471"/>
                    <a:pt x="796746" y="0"/>
                    <a:pt x="114783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514483"/>
            <a:ext cx="2998150" cy="870226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8184232" y="5307794"/>
            <a:ext cx="3384376" cy="0"/>
          </a:xfrm>
          <a:prstGeom prst="line">
            <a:avLst/>
          </a:prstGeom>
          <a:ln>
            <a:solidFill>
              <a:srgbClr val="F291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8900638" y="5402470"/>
            <a:ext cx="3043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i="1" dirty="0">
                <a:solidFill>
                  <a:srgbClr val="F39700"/>
                </a:solidFill>
                <a:latin typeface="+mn-lt"/>
                <a:ea typeface="+mn-ea"/>
                <a:cs typeface="+mn-ea"/>
                <a:sym typeface="+mn-lt"/>
              </a:rPr>
              <a:t>Innovation for Future</a:t>
            </a:r>
            <a:endParaRPr lang="zh-CN" altLang="en-US" sz="2000" i="1" dirty="0">
              <a:solidFill>
                <a:srgbClr val="F397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D4F71F2-2C66-1A8E-8C12-88318F8EF458}"/>
              </a:ext>
            </a:extLst>
          </p:cNvPr>
          <p:cNvSpPr txBox="1"/>
          <p:nvPr/>
        </p:nvSpPr>
        <p:spPr>
          <a:xfrm>
            <a:off x="5677162" y="3757428"/>
            <a:ext cx="61109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highlight>
                  <a:srgbClr val="FFFF00"/>
                </a:highlight>
              </a:rPr>
              <a:t>PRISEMI</a:t>
            </a:r>
            <a:r>
              <a:rPr lang="zh-CN" altLang="en-US" sz="2000" b="1" dirty="0">
                <a:highlight>
                  <a:srgbClr val="FFFF00"/>
                </a:highlight>
              </a:rPr>
              <a:t>芯导授权代理</a:t>
            </a:r>
            <a:r>
              <a:rPr lang="en-US" altLang="zh-CN" sz="2000" b="1" dirty="0">
                <a:highlight>
                  <a:srgbClr val="FFFF00"/>
                </a:highlight>
              </a:rPr>
              <a:t>KOYUELEC</a:t>
            </a:r>
            <a:r>
              <a:rPr lang="zh-CN" altLang="en-US" sz="2000" b="1" dirty="0">
                <a:highlight>
                  <a:srgbClr val="FFFF00"/>
                </a:highlight>
              </a:rPr>
              <a:t>光与电子</a:t>
            </a:r>
            <a:endParaRPr lang="en-US" altLang="zh-CN" sz="2000" b="1" dirty="0">
              <a:highlight>
                <a:srgbClr val="FFFF00"/>
              </a:highlight>
            </a:endParaRPr>
          </a:p>
          <a:p>
            <a:r>
              <a:rPr lang="zh-CN" altLang="en-US" sz="2000" b="1" dirty="0">
                <a:highlight>
                  <a:srgbClr val="FFFF00"/>
                </a:highlight>
              </a:rPr>
              <a:t>有代理证电话</a:t>
            </a:r>
            <a:r>
              <a:rPr lang="en-US" altLang="zh-CN" sz="2000" b="1" dirty="0">
                <a:highlight>
                  <a:srgbClr val="FFFF00"/>
                </a:highlight>
              </a:rPr>
              <a:t>0755-82542001</a:t>
            </a:r>
            <a:r>
              <a:rPr lang="zh-CN" altLang="en-US" sz="2000" b="1" dirty="0">
                <a:highlight>
                  <a:srgbClr val="FFFF00"/>
                </a:highlight>
              </a:rPr>
              <a:t>，</a:t>
            </a:r>
            <a:r>
              <a:rPr lang="en-US" altLang="zh-CN" sz="2000" b="1" dirty="0">
                <a:highlight>
                  <a:srgbClr val="FFFF00"/>
                </a:highlight>
              </a:rPr>
              <a:t>82574660</a:t>
            </a:r>
            <a:r>
              <a:rPr lang="zh-CN" altLang="en-US" sz="2000" b="1" dirty="0">
                <a:highlight>
                  <a:srgbClr val="FFFF00"/>
                </a:highlight>
              </a:rPr>
              <a:t>谢谢惠顾</a:t>
            </a:r>
            <a:r>
              <a:rPr lang="en-US" altLang="zh-CN" sz="2000" b="1" dirty="0">
                <a:highlight>
                  <a:srgbClr val="FFFF00"/>
                </a:highlight>
              </a:rPr>
              <a:t>~</a:t>
            </a:r>
            <a:endParaRPr lang="zh-CN" altLang="en-US" sz="2000" b="1" dirty="0">
              <a:highlight>
                <a:srgbClr val="FFFF00"/>
              </a:highlight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8992" y="301026"/>
            <a:ext cx="42378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Prisemi OVP&amp;OCP </a:t>
            </a:r>
            <a:r>
              <a:rPr lang="zh-CN" altLang="en-US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产品系列</a:t>
            </a:r>
            <a:endParaRPr lang="en-US" altLang="zh-CN" sz="2400" b="1" dirty="0">
              <a:solidFill>
                <a:srgbClr val="00B050"/>
              </a:solidFill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479376" y="817548"/>
            <a:ext cx="9649072" cy="19164"/>
          </a:xfrm>
          <a:prstGeom prst="line">
            <a:avLst/>
          </a:prstGeom>
          <a:ln w="19050">
            <a:solidFill>
              <a:srgbClr val="6FA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表格 18"/>
          <p:cNvGraphicFramePr/>
          <p:nvPr>
            <p:custDataLst>
              <p:tags r:id="rId2"/>
            </p:custDataLst>
          </p:nvPr>
        </p:nvGraphicFramePr>
        <p:xfrm>
          <a:off x="767408" y="980728"/>
          <a:ext cx="10315933" cy="5773807"/>
        </p:xfrm>
        <a:graphic>
          <a:graphicData uri="http://schemas.openxmlformats.org/drawingml/2006/table">
            <a:tbl>
              <a:tblPr/>
              <a:tblGrid>
                <a:gridCol w="843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88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84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499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849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08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6305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13516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25988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64937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195" algn="ctr">
                        <a:buNone/>
                      </a:pPr>
                      <a:r>
                        <a:rPr lang="zh-CN" altLang="en-US"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型号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1000" b="1" baseline="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导通阻抗</a:t>
                      </a:r>
                      <a:endParaRPr lang="en-US" altLang="en-US" sz="1000" b="1" baseline="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1000" b="1" baseline="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最低工作电压</a:t>
                      </a:r>
                      <a:endParaRPr lang="en-US" altLang="en-US" sz="1000" b="1" baseline="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10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最大工作电压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10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最大输入电压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10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默认过压点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10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可调过压范围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10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过流保护阈值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10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最大工作电流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10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是否带状态输出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10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是否支持外挂</a:t>
                      </a:r>
                      <a:r>
                        <a:rPr lang="en-US" altLang="zh-CN" sz="10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mos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封装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兼容竞品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5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(</a:t>
                      </a: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mΩ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(Y/N)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(Y/N)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6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1755"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P1405A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E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30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E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E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5.5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E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32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E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6.0 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E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Fixed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E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-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E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3.0 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E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E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E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DFN2X2-6L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E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/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0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1755"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P14C1N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220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3.5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5.5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32</a:t>
                      </a:r>
                      <a:endParaRPr lang="en-US" alt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Fixed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0.1-1.5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1.2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Y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DFN2x2-8L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LP5308</a:t>
                      </a:r>
                      <a:r>
                        <a:rPr lang="zh-CN" alt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，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sy5320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3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1755"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P14C1S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200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3.5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5.5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32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6.0 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Fixed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0.1-1.2</a:t>
                      </a:r>
                      <a:endParaRPr lang="en-US" alt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1.2 </a:t>
                      </a:r>
                      <a:endParaRPr lang="en-US" alt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SOT23-6L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WP1432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0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1755"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P14C13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250</a:t>
                      </a:r>
                      <a:endParaRPr lang="en-US" alt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3.5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5.5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32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Fixed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-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1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SOT23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LP5309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0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1755"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P14C10C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340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5.5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5.8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Fixed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Fixed</a:t>
                      </a:r>
                      <a:r>
                        <a:rPr lang="en-US" sz="9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 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1.1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0.8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defTabSz="1425575" eaLnBrk="1" fontAlgn="base" latinLnBrk="0" hangingPunct="1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SOT23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</a:rPr>
                        <a:t>SA8206D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0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1755"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P14C10D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340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5.5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5.8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Fixed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Fixed</a:t>
                      </a:r>
                      <a:r>
                        <a:rPr lang="en-US" sz="9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 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1.1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0.8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defTabSz="1425575" eaLnBrk="1" fontAlgn="base" latinLnBrk="0" hangingPunct="1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SOT23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</a:rPr>
                        <a:t>SA8206D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53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1755"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P14C2N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170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5.5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Fixed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0.1-1.5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1.2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DFN2x2-8L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LP5308</a:t>
                      </a:r>
                      <a:r>
                        <a:rPr lang="zh-CN" alt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，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sy5320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53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1755"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P14C3M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105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5.5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40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Fixed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0.2-3.0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0" i="0" u="non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DFN1.2x1.6-4L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900" b="0" i="0" u="non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ET9612</a:t>
                      </a:r>
                      <a:endParaRPr lang="en-US" sz="900" b="0" i="0" u="none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53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1755"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P14C3NT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85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5.5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40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4.0-16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0.2-3.0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2.5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SOT23-6L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WP1432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41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1755"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P14C3NS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85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5.5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40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4.0-16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-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2.5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SOT23-6L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ETA7014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53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1755"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P14C3NP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79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5.5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40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4.0-16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0.2-3.0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2.5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DFN2x2-8L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SY5320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53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1755"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P14C3ND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79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5.5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40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4.0-16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0.2-3.0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2.5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DFN2x2-8L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SY5321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60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1755"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P14C5N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55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3.5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6.0 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30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6.8 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4.5-16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0.3-3.0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3.0 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Y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DFN2x2-8L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SY5321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6021">
                <a:tc>
                  <a:txBody>
                    <a:bodyPr/>
                    <a:lstStyle/>
                    <a:p>
                      <a:pPr marL="71755" algn="ctr">
                        <a:buNone/>
                      </a:pPr>
                      <a:r>
                        <a:rPr lang="en-US" altLang="zh-CN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P14C8NE</a:t>
                      </a:r>
                      <a:endParaRPr lang="en-US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110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3.5</a:t>
                      </a:r>
                      <a:endParaRPr lang="en-US" altLang="en-US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6.1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6.1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Fixed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0.1-2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Y</a:t>
                      </a:r>
                      <a:endParaRPr lang="en-US" altLang="en-US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  <a:endParaRPr lang="en-US" altLang="en-US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DFN2x2-8L</a:t>
                      </a:r>
                      <a:endParaRPr lang="en-US" altLang="en-US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YHM2018,</a:t>
                      </a:r>
                      <a:r>
                        <a:rPr lang="en-US" altLang="zh-CN" sz="90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</a:rPr>
                        <a:t>SY5323</a:t>
                      </a:r>
                      <a:endParaRPr lang="en-US" altLang="en-US" sz="900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26021">
                <a:tc>
                  <a:txBody>
                    <a:bodyPr/>
                    <a:lstStyle/>
                    <a:p>
                      <a:pPr marL="71755" algn="ctr">
                        <a:buNone/>
                      </a:pPr>
                      <a:r>
                        <a:rPr lang="en-US" altLang="zh-CN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P14C8N</a:t>
                      </a:r>
                      <a:endParaRPr lang="en-US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110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3.5</a:t>
                      </a:r>
                      <a:endParaRPr lang="en-US" altLang="en-US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6.1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6.1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Fixed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0.1-2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Y</a:t>
                      </a:r>
                      <a:endParaRPr lang="en-US" altLang="en-US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  <a:endParaRPr lang="en-US" altLang="en-US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DFN2x2-8L</a:t>
                      </a:r>
                      <a:endParaRPr lang="en-US" altLang="en-US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YHM2018,</a:t>
                      </a:r>
                      <a:r>
                        <a:rPr lang="en-US" altLang="zh-CN" sz="90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</a:rPr>
                        <a:t> SY5323</a:t>
                      </a:r>
                      <a:endParaRPr lang="en-US" altLang="en-US" sz="900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578992" y="301026"/>
            <a:ext cx="31005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P14C8N/NE</a:t>
            </a:r>
            <a:r>
              <a:rPr lang="zh-CN" altLang="en-US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主要特点</a:t>
            </a:r>
            <a:endParaRPr lang="en-US" altLang="zh-CN" sz="2400" b="1" dirty="0">
              <a:solidFill>
                <a:srgbClr val="00B050"/>
              </a:solidFill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cxnSp>
        <p:nvCxnSpPr>
          <p:cNvPr id="51" name="直接连接符 50"/>
          <p:cNvCxnSpPr/>
          <p:nvPr/>
        </p:nvCxnSpPr>
        <p:spPr>
          <a:xfrm flipV="1">
            <a:off x="479376" y="817548"/>
            <a:ext cx="9649072" cy="19164"/>
          </a:xfrm>
          <a:prstGeom prst="line">
            <a:avLst/>
          </a:prstGeom>
          <a:ln w="19050">
            <a:solidFill>
              <a:srgbClr val="6FA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图片 7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256" y="924969"/>
            <a:ext cx="6528048" cy="2585254"/>
          </a:xfrm>
          <a:prstGeom prst="rect">
            <a:avLst/>
          </a:prstGeom>
        </p:spPr>
      </p:pic>
      <p:sp>
        <p:nvSpPr>
          <p:cNvPr id="84" name="文本框 83"/>
          <p:cNvSpPr txBox="1"/>
          <p:nvPr/>
        </p:nvSpPr>
        <p:spPr>
          <a:xfrm>
            <a:off x="1473236" y="3434023"/>
            <a:ext cx="7840088" cy="3365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b="1" dirty="0">
                <a:solidFill>
                  <a:srgbClr val="FF0000"/>
                </a:solidFill>
              </a:rPr>
              <a:t>两种封装</a:t>
            </a:r>
            <a:r>
              <a:rPr lang="zh-CN" altLang="en-US" dirty="0"/>
              <a:t>，灵活兼容原有的</a:t>
            </a:r>
            <a:r>
              <a:rPr lang="en-US" altLang="zh-CN" dirty="0"/>
              <a:t>DFN2*2</a:t>
            </a:r>
            <a:r>
              <a:rPr lang="zh-CN" altLang="en-US" dirty="0"/>
              <a:t>规格方案</a:t>
            </a:r>
            <a:endParaRPr lang="en-US" altLang="zh-CN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b="1" dirty="0">
                <a:solidFill>
                  <a:srgbClr val="FF0000"/>
                </a:solidFill>
              </a:rPr>
              <a:t>电源正负反接保护</a:t>
            </a:r>
            <a:r>
              <a:rPr lang="zh-CN" altLang="en-US" b="1" dirty="0"/>
              <a:t>，以及</a:t>
            </a:r>
            <a:r>
              <a:rPr lang="zh-CN" altLang="en-US" dirty="0"/>
              <a:t>完善的过压，过流，欠压，短路，过温保护</a:t>
            </a:r>
            <a:endParaRPr lang="en-US" altLang="zh-CN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/>
              <a:t>直流导通阻抗 </a:t>
            </a:r>
            <a:r>
              <a:rPr lang="en-US" altLang="zh-CN" dirty="0"/>
              <a:t>110mohm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/>
              <a:t>输入直流耐压</a:t>
            </a:r>
            <a:r>
              <a:rPr lang="en-US" altLang="zh-CN" dirty="0"/>
              <a:t>+30V</a:t>
            </a:r>
            <a:r>
              <a:rPr lang="zh-CN" altLang="en-US" dirty="0"/>
              <a:t>，</a:t>
            </a:r>
            <a:r>
              <a:rPr lang="en-US" altLang="zh-CN" b="1" dirty="0">
                <a:solidFill>
                  <a:srgbClr val="FF0000"/>
                </a:solidFill>
              </a:rPr>
              <a:t>-10V</a:t>
            </a:r>
            <a:r>
              <a:rPr lang="zh-CN" altLang="en-US" b="1" dirty="0">
                <a:solidFill>
                  <a:srgbClr val="FF0000"/>
                </a:solidFill>
              </a:rPr>
              <a:t>（实测</a:t>
            </a:r>
            <a:r>
              <a:rPr lang="en-US" altLang="zh-CN" b="1" dirty="0">
                <a:solidFill>
                  <a:srgbClr val="FF0000"/>
                </a:solidFill>
              </a:rPr>
              <a:t>-20V</a:t>
            </a:r>
            <a:r>
              <a:rPr lang="zh-CN" altLang="en-US" b="1" dirty="0">
                <a:solidFill>
                  <a:srgbClr val="FF0000"/>
                </a:solidFill>
              </a:rPr>
              <a:t>不坏</a:t>
            </a:r>
            <a:r>
              <a:rPr lang="zh-CN" altLang="en-US" dirty="0"/>
              <a:t>）</a:t>
            </a:r>
            <a:endParaRPr lang="en-US" altLang="zh-CN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/>
              <a:t>6.1V</a:t>
            </a:r>
            <a:r>
              <a:rPr lang="zh-CN" altLang="en-US" dirty="0"/>
              <a:t>过压保护，以及</a:t>
            </a:r>
            <a:r>
              <a:rPr lang="en-US" altLang="zh-CN" dirty="0"/>
              <a:t>50ns</a:t>
            </a:r>
            <a:r>
              <a:rPr lang="zh-CN" altLang="en-US" dirty="0"/>
              <a:t>过压保护响应时间。</a:t>
            </a:r>
            <a:endParaRPr lang="en-US" altLang="zh-CN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/>
              <a:t>支持</a:t>
            </a:r>
            <a:r>
              <a:rPr lang="en-US" altLang="zh-CN" dirty="0"/>
              <a:t>2A</a:t>
            </a:r>
            <a:r>
              <a:rPr lang="zh-CN" altLang="en-US" dirty="0"/>
              <a:t>以内电流应用（</a:t>
            </a:r>
            <a:r>
              <a:rPr lang="en-US" altLang="zh-CN" dirty="0"/>
              <a:t>1.5A</a:t>
            </a:r>
            <a:r>
              <a:rPr lang="zh-CN" altLang="en-US" dirty="0"/>
              <a:t>温升</a:t>
            </a:r>
            <a:r>
              <a:rPr lang="en-US" altLang="zh-CN" dirty="0"/>
              <a:t>60</a:t>
            </a:r>
            <a:r>
              <a:rPr lang="zh-CN" altLang="en-US" dirty="0"/>
              <a:t>℃，</a:t>
            </a:r>
            <a:r>
              <a:rPr lang="en-US" altLang="zh-CN" dirty="0"/>
              <a:t>2A</a:t>
            </a:r>
            <a:r>
              <a:rPr lang="zh-CN" altLang="en-US" dirty="0"/>
              <a:t>温升</a:t>
            </a:r>
            <a:r>
              <a:rPr lang="en-US" altLang="zh-CN" dirty="0"/>
              <a:t>90</a:t>
            </a:r>
            <a:r>
              <a:rPr lang="zh-CN" altLang="en-US" dirty="0"/>
              <a:t>℃）</a:t>
            </a:r>
            <a:endParaRPr lang="en-US" altLang="zh-CN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/>
              <a:t>过流自恢复时间</a:t>
            </a:r>
            <a:r>
              <a:rPr lang="en-US" altLang="zh-CN" dirty="0"/>
              <a:t>3.4S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/>
              <a:t>支持</a:t>
            </a:r>
            <a:r>
              <a:rPr lang="en-US" altLang="zh-CN" dirty="0"/>
              <a:t>NTC</a:t>
            </a:r>
            <a:r>
              <a:rPr lang="zh-CN" altLang="en-US" dirty="0"/>
              <a:t>功能</a:t>
            </a:r>
            <a:endParaRPr lang="en-US" altLang="zh-CN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矩形 171"/>
          <p:cNvSpPr/>
          <p:nvPr/>
        </p:nvSpPr>
        <p:spPr>
          <a:xfrm>
            <a:off x="578992" y="301026"/>
            <a:ext cx="20409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主要应用市场</a:t>
            </a:r>
            <a:endParaRPr lang="en-US" altLang="zh-CN" sz="2400" b="1" dirty="0">
              <a:solidFill>
                <a:srgbClr val="00B050"/>
              </a:solidFill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cxnSp>
        <p:nvCxnSpPr>
          <p:cNvPr id="173" name="直接连接符 172"/>
          <p:cNvCxnSpPr/>
          <p:nvPr/>
        </p:nvCxnSpPr>
        <p:spPr>
          <a:xfrm flipV="1">
            <a:off x="479376" y="817548"/>
            <a:ext cx="9649072" cy="19164"/>
          </a:xfrm>
          <a:prstGeom prst="line">
            <a:avLst/>
          </a:prstGeom>
          <a:ln w="19050">
            <a:solidFill>
              <a:srgbClr val="6FA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1775520" y="1268760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目前主要集中在</a:t>
            </a:r>
            <a:r>
              <a:rPr lang="zh-CN" altLang="en-US" b="1" dirty="0"/>
              <a:t>智能手表，手环</a:t>
            </a:r>
            <a:r>
              <a:rPr lang="zh-CN" altLang="en-US" dirty="0"/>
              <a:t>产品，以及一些小功率家电。</a:t>
            </a:r>
            <a:endParaRPr lang="en-US" altLang="zh-CN" dirty="0"/>
          </a:p>
          <a:p>
            <a:r>
              <a:rPr lang="zh-CN" altLang="en-US" dirty="0"/>
              <a:t>小米，</a:t>
            </a:r>
            <a:r>
              <a:rPr lang="en-US" altLang="zh-CN"/>
              <a:t>vivo</a:t>
            </a:r>
            <a:r>
              <a:rPr lang="zh-CN" altLang="en-US"/>
              <a:t>等</a:t>
            </a:r>
            <a:r>
              <a:rPr lang="zh-CN" altLang="en-US" dirty="0"/>
              <a:t>项目正在评估。</a:t>
            </a:r>
            <a:endParaRPr lang="en-US" altLang="zh-CN" dirty="0"/>
          </a:p>
        </p:txBody>
      </p:sp>
      <p:pic>
        <p:nvPicPr>
          <p:cNvPr id="6" name="Picture 6" descr="https://cellucity.co.za/wp-content/uploads/2018/12/huawei-smartwatch-watch-gt-sid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48" y="2548213"/>
            <a:ext cx="1761573" cy="1761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9187" y="2682087"/>
            <a:ext cx="1653783" cy="149382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2176" y="2548213"/>
            <a:ext cx="1502136" cy="152665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矩形 171"/>
          <p:cNvSpPr/>
          <p:nvPr/>
        </p:nvSpPr>
        <p:spPr>
          <a:xfrm>
            <a:off x="578992" y="301026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竞品对比</a:t>
            </a:r>
            <a:endParaRPr lang="en-US" altLang="zh-CN" sz="2400" b="1" dirty="0">
              <a:solidFill>
                <a:srgbClr val="00B050"/>
              </a:solidFill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cxnSp>
        <p:nvCxnSpPr>
          <p:cNvPr id="173" name="直接连接符 172"/>
          <p:cNvCxnSpPr/>
          <p:nvPr/>
        </p:nvCxnSpPr>
        <p:spPr>
          <a:xfrm flipV="1">
            <a:off x="479376" y="817548"/>
            <a:ext cx="9649072" cy="19164"/>
          </a:xfrm>
          <a:prstGeom prst="line">
            <a:avLst/>
          </a:prstGeom>
          <a:ln w="19050">
            <a:solidFill>
              <a:srgbClr val="6FA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表格 5"/>
          <p:cNvGraphicFramePr>
            <a:graphicFrameLocks noGrp="1"/>
          </p:cNvGraphicFramePr>
          <p:nvPr/>
        </p:nvGraphicFramePr>
        <p:xfrm>
          <a:off x="2027548" y="1196752"/>
          <a:ext cx="8136904" cy="5056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8042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solidFill>
                      <a:srgbClr val="009E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bg1"/>
                          </a:solidFill>
                        </a:rPr>
                        <a:t>P14C8N/NE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9E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爻火微</a:t>
                      </a:r>
                      <a:endParaRPr lang="en-US" altLang="zh-CN" dirty="0"/>
                    </a:p>
                    <a:p>
                      <a:pPr algn="ctr"/>
                      <a:r>
                        <a:rPr lang="en-US" altLang="zh-CN" dirty="0"/>
                        <a:t>YHM2018</a:t>
                      </a:r>
                      <a:r>
                        <a:rPr lang="zh-CN" altLang="en-US" dirty="0"/>
                        <a:t>（量产）</a:t>
                      </a:r>
                    </a:p>
                  </a:txBody>
                  <a:tcPr anchor="ctr">
                    <a:solidFill>
                      <a:srgbClr val="009E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思远</a:t>
                      </a:r>
                      <a:endParaRPr lang="en-US" altLang="zh-CN" dirty="0"/>
                    </a:p>
                    <a:p>
                      <a:pPr algn="ctr"/>
                      <a:r>
                        <a:rPr lang="en-US" altLang="zh-CN" dirty="0"/>
                        <a:t>SY5323</a:t>
                      </a:r>
                      <a:r>
                        <a:rPr lang="zh-CN" altLang="en-US" dirty="0"/>
                        <a:t>（送样改版）</a:t>
                      </a:r>
                      <a:endParaRPr lang="en-US" altLang="zh-CN" dirty="0"/>
                    </a:p>
                  </a:txBody>
                  <a:tcPr anchor="ctr">
                    <a:solidFill>
                      <a:srgbClr val="009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609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封装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F49304"/>
                          </a:solidFill>
                        </a:rPr>
                        <a:t>DFN2*2-8</a:t>
                      </a:r>
                      <a:endParaRPr lang="zh-CN" altLang="en-US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DFN2*2-8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DFN2*2-8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04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输入耐压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F49304"/>
                          </a:solidFill>
                        </a:rPr>
                        <a:t>+30V</a:t>
                      </a:r>
                    </a:p>
                    <a:p>
                      <a:pPr algn="ctr"/>
                      <a:r>
                        <a:rPr lang="en-US" altLang="zh-CN" dirty="0">
                          <a:solidFill>
                            <a:srgbClr val="F49304"/>
                          </a:solidFill>
                        </a:rPr>
                        <a:t>-10V</a:t>
                      </a:r>
                      <a:endParaRPr lang="zh-CN" altLang="en-US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+22V</a:t>
                      </a:r>
                    </a:p>
                    <a:p>
                      <a:pPr algn="ctr"/>
                      <a:r>
                        <a:rPr lang="en-US" altLang="zh-CN" dirty="0"/>
                        <a:t>-30V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待补充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04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是否兼容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F49304"/>
                          </a:solidFill>
                        </a:rPr>
                        <a:t>Pin-to-pin</a:t>
                      </a:r>
                      <a:endParaRPr lang="zh-CN" altLang="en-US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Pin-to-pin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Pin-to-pin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04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过压响应时间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F49304"/>
                          </a:solidFill>
                        </a:rPr>
                        <a:t>50ns</a:t>
                      </a:r>
                      <a:endParaRPr lang="zh-CN" altLang="en-US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50ns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待补充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04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导通阻抗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F49304"/>
                          </a:solidFill>
                        </a:rPr>
                        <a:t>110mΩ</a:t>
                      </a:r>
                      <a:endParaRPr lang="zh-CN" altLang="en-US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175m</a:t>
                      </a:r>
                      <a:r>
                        <a:rPr lang="el-GR" altLang="zh-CN" dirty="0"/>
                        <a:t>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待补充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804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过流保护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F49304"/>
                          </a:solidFill>
                        </a:rPr>
                        <a:t>100mA-2A</a:t>
                      </a:r>
                      <a:r>
                        <a:rPr lang="zh-CN" altLang="en-US" dirty="0">
                          <a:solidFill>
                            <a:srgbClr val="F49304"/>
                          </a:solidFill>
                        </a:rPr>
                        <a:t>可调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100mA-2A</a:t>
                      </a:r>
                      <a:r>
                        <a:rPr lang="zh-CN" altLang="en-US" dirty="0"/>
                        <a:t>可调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待补充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804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过流恢复时间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F49304"/>
                          </a:solidFill>
                        </a:rPr>
                        <a:t>3.4S</a:t>
                      </a:r>
                      <a:endParaRPr lang="zh-CN" altLang="en-US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130ms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/>
                        <a:t>待补充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矩形 171"/>
          <p:cNvSpPr/>
          <p:nvPr/>
        </p:nvSpPr>
        <p:spPr>
          <a:xfrm>
            <a:off x="578992" y="301026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方案对比</a:t>
            </a:r>
            <a:endParaRPr lang="en-US" altLang="zh-CN" sz="2400" b="1" dirty="0">
              <a:solidFill>
                <a:srgbClr val="00B050"/>
              </a:solidFill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cxnSp>
        <p:nvCxnSpPr>
          <p:cNvPr id="173" name="直接连接符 172"/>
          <p:cNvCxnSpPr/>
          <p:nvPr/>
        </p:nvCxnSpPr>
        <p:spPr>
          <a:xfrm flipV="1">
            <a:off x="479376" y="817548"/>
            <a:ext cx="9649072" cy="19164"/>
          </a:xfrm>
          <a:prstGeom prst="line">
            <a:avLst/>
          </a:prstGeom>
          <a:ln w="19050">
            <a:solidFill>
              <a:srgbClr val="6FA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79376" y="1125804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传统分立方案：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4079776" y="1495136"/>
            <a:ext cx="5847692" cy="2041376"/>
            <a:chOff x="2727200" y="1401906"/>
            <a:chExt cx="5847692" cy="204137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27200" y="1401906"/>
              <a:ext cx="5847692" cy="2041376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3843198" y="1434014"/>
              <a:ext cx="13831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FF0000"/>
                  </a:solidFill>
                </a:rPr>
                <a:t>DFN2*2 PMOS </a:t>
              </a:r>
              <a:endParaRPr lang="zh-CN" alt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517447" y="1439243"/>
              <a:ext cx="13831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FF0000"/>
                  </a:solidFill>
                </a:rPr>
                <a:t>DFN2*2 OVP IC </a:t>
              </a:r>
              <a:endParaRPr lang="zh-CN" alt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7" name="矩形: 圆角 6"/>
            <p:cNvSpPr/>
            <p:nvPr/>
          </p:nvSpPr>
          <p:spPr>
            <a:xfrm>
              <a:off x="4073511" y="1686329"/>
              <a:ext cx="2902161" cy="164944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dirty="0"/>
            </a:p>
            <a:p>
              <a:pPr algn="ctr"/>
              <a:endParaRPr lang="en-US" altLang="zh-CN" dirty="0"/>
            </a:p>
            <a:p>
              <a:pPr algn="ctr"/>
              <a:endParaRPr lang="en-US" altLang="zh-CN" dirty="0"/>
            </a:p>
            <a:p>
              <a:pPr algn="ctr"/>
              <a:endParaRPr lang="zh-CN" altLang="en-US" dirty="0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479376" y="3755689"/>
            <a:ext cx="3024336" cy="1739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/>
              <a:t>集成方案：</a:t>
            </a:r>
            <a:endParaRPr lang="en-US" altLang="zh-CN" sz="2000" b="1" dirty="0"/>
          </a:p>
          <a:p>
            <a:endParaRPr lang="en-US" altLang="zh-CN" b="1" dirty="0"/>
          </a:p>
          <a:p>
            <a:pPr>
              <a:lnSpc>
                <a:spcPct val="150000"/>
              </a:lnSpc>
            </a:pPr>
            <a:r>
              <a:rPr lang="en-US" altLang="zh-CN" sz="1600" dirty="0"/>
              <a:t>1.TVS</a:t>
            </a:r>
            <a:r>
              <a:rPr lang="zh-CN" altLang="en-US" sz="1600" dirty="0"/>
              <a:t>：单颗双向或者</a:t>
            </a:r>
            <a:endParaRPr lang="en-US" altLang="zh-CN" sz="1600" dirty="0"/>
          </a:p>
          <a:p>
            <a:pPr>
              <a:lnSpc>
                <a:spcPct val="150000"/>
              </a:lnSpc>
            </a:pPr>
            <a:r>
              <a:rPr lang="zh-CN" altLang="en-US" sz="1600" dirty="0"/>
              <a:t>一颗单向</a:t>
            </a:r>
            <a:r>
              <a:rPr lang="en-US" altLang="zh-CN" sz="1600" dirty="0"/>
              <a:t>+</a:t>
            </a:r>
            <a:r>
              <a:rPr lang="zh-CN" altLang="en-US" sz="1600" dirty="0"/>
              <a:t>一颗双向</a:t>
            </a:r>
            <a:endParaRPr lang="en-US" altLang="zh-CN" sz="1600" dirty="0"/>
          </a:p>
          <a:p>
            <a:pPr>
              <a:lnSpc>
                <a:spcPct val="150000"/>
              </a:lnSpc>
            </a:pPr>
            <a:r>
              <a:rPr lang="en-US" altLang="zh-CN" sz="1600" dirty="0"/>
              <a:t>2.OVP&amp;OCP IC 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60560" y="1709257"/>
            <a:ext cx="3347491" cy="1524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/>
              <a:t>1.TVS</a:t>
            </a:r>
            <a:r>
              <a:rPr lang="zh-CN" altLang="en-US" sz="1600" dirty="0"/>
              <a:t>：单颗双向或者</a:t>
            </a:r>
            <a:endParaRPr lang="en-US" altLang="zh-CN" sz="1600" dirty="0"/>
          </a:p>
          <a:p>
            <a:pPr>
              <a:lnSpc>
                <a:spcPct val="150000"/>
              </a:lnSpc>
            </a:pPr>
            <a:r>
              <a:rPr lang="zh-CN" altLang="en-US" sz="1600" dirty="0"/>
              <a:t>一颗单向</a:t>
            </a:r>
            <a:r>
              <a:rPr lang="en-US" altLang="zh-CN" sz="1600" dirty="0"/>
              <a:t>+</a:t>
            </a:r>
            <a:r>
              <a:rPr lang="zh-CN" altLang="en-US" sz="1600" dirty="0"/>
              <a:t>一颗双向</a:t>
            </a:r>
            <a:endParaRPr lang="en-US" altLang="zh-CN" sz="1600" dirty="0"/>
          </a:p>
          <a:p>
            <a:pPr>
              <a:lnSpc>
                <a:spcPct val="150000"/>
              </a:lnSpc>
            </a:pPr>
            <a:r>
              <a:rPr lang="en-US" altLang="zh-CN" sz="1600" dirty="0"/>
              <a:t>2.PMOS</a:t>
            </a:r>
            <a:r>
              <a:rPr lang="zh-CN" altLang="en-US" sz="1600" dirty="0"/>
              <a:t>：以</a:t>
            </a:r>
            <a:r>
              <a:rPr lang="en-US" altLang="zh-CN" sz="1600" dirty="0"/>
              <a:t>DFN2*2</a:t>
            </a:r>
            <a:r>
              <a:rPr lang="zh-CN" altLang="en-US" sz="1600" dirty="0"/>
              <a:t>为主</a:t>
            </a:r>
            <a:endParaRPr lang="en-US" altLang="zh-CN" sz="1600" dirty="0"/>
          </a:p>
          <a:p>
            <a:pPr>
              <a:lnSpc>
                <a:spcPct val="150000"/>
              </a:lnSpc>
            </a:pPr>
            <a:r>
              <a:rPr lang="en-US" altLang="zh-CN" sz="1600" dirty="0"/>
              <a:t>3.OVP&amp;OCP IC </a:t>
            </a:r>
          </a:p>
        </p:txBody>
      </p:sp>
      <p:cxnSp>
        <p:nvCxnSpPr>
          <p:cNvPr id="15" name="直接箭头连接符 14"/>
          <p:cNvCxnSpPr/>
          <p:nvPr/>
        </p:nvCxnSpPr>
        <p:spPr>
          <a:xfrm flipH="1">
            <a:off x="6877167" y="3528047"/>
            <a:ext cx="12023" cy="73300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7003622" y="3546107"/>
            <a:ext cx="1980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</a:rPr>
              <a:t>单颗</a:t>
            </a:r>
            <a:r>
              <a:rPr lang="en-US" altLang="zh-CN" sz="1200" dirty="0">
                <a:solidFill>
                  <a:srgbClr val="FF0000"/>
                </a:solidFill>
              </a:rPr>
              <a:t>IC</a:t>
            </a:r>
            <a:r>
              <a:rPr lang="zh-CN" altLang="en-US" sz="1200" dirty="0">
                <a:solidFill>
                  <a:srgbClr val="FF0000"/>
                </a:solidFill>
              </a:rPr>
              <a:t>替代一颗</a:t>
            </a:r>
            <a:r>
              <a:rPr lang="en-US" altLang="zh-CN" sz="1200" dirty="0">
                <a:solidFill>
                  <a:srgbClr val="FF0000"/>
                </a:solidFill>
              </a:rPr>
              <a:t>PMOS+OVP&amp;OCP IC</a:t>
            </a:r>
            <a:endParaRPr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05617" y="5777859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优势</a:t>
            </a:r>
            <a:r>
              <a:rPr lang="zh-CN" altLang="en-US" dirty="0">
                <a:solidFill>
                  <a:srgbClr val="FF0000"/>
                </a:solidFill>
              </a:rPr>
              <a:t>：</a:t>
            </a:r>
            <a:r>
              <a:rPr lang="en-US" altLang="zh-CN" dirty="0">
                <a:solidFill>
                  <a:srgbClr val="FF0000"/>
                </a:solidFill>
              </a:rPr>
              <a:t>1.</a:t>
            </a:r>
            <a:r>
              <a:rPr lang="zh-CN" altLang="en-US" dirty="0">
                <a:solidFill>
                  <a:srgbClr val="FF0000"/>
                </a:solidFill>
              </a:rPr>
              <a:t>降低了成本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en-US" altLang="zh-CN" dirty="0">
                <a:solidFill>
                  <a:srgbClr val="FF0000"/>
                </a:solidFill>
              </a:rPr>
              <a:t>           2.</a:t>
            </a:r>
            <a:r>
              <a:rPr lang="zh-CN" altLang="en-US" dirty="0">
                <a:solidFill>
                  <a:srgbClr val="FF0000"/>
                </a:solidFill>
              </a:rPr>
              <a:t>减小了占板面积</a:t>
            </a:r>
          </a:p>
        </p:txBody>
      </p:sp>
      <p:pic>
        <p:nvPicPr>
          <p:cNvPr id="5" name="图片 4" descr="截屏2024-07-30 15.01.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3640" y="4386147"/>
            <a:ext cx="6119062" cy="1789573"/>
          </a:xfrm>
          <a:prstGeom prst="rect">
            <a:avLst/>
          </a:prstGeom>
        </p:spPr>
      </p:pic>
      <p:sp>
        <p:nvSpPr>
          <p:cNvPr id="8" name="矩形: 圆角 7"/>
          <p:cNvSpPr/>
          <p:nvPr/>
        </p:nvSpPr>
        <p:spPr>
          <a:xfrm>
            <a:off x="5866068" y="4493521"/>
            <a:ext cx="1980233" cy="1649441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矩形 171"/>
          <p:cNvSpPr/>
          <p:nvPr/>
        </p:nvSpPr>
        <p:spPr>
          <a:xfrm>
            <a:off x="578992" y="301026"/>
            <a:ext cx="38972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电源反接测试以及浪涌测试</a:t>
            </a:r>
            <a:endParaRPr lang="en-US" altLang="zh-CN" sz="2400" b="1" dirty="0">
              <a:solidFill>
                <a:srgbClr val="00B050"/>
              </a:solidFill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cxnSp>
        <p:nvCxnSpPr>
          <p:cNvPr id="173" name="直接连接符 172"/>
          <p:cNvCxnSpPr/>
          <p:nvPr/>
        </p:nvCxnSpPr>
        <p:spPr>
          <a:xfrm flipV="1">
            <a:off x="479376" y="817548"/>
            <a:ext cx="9649072" cy="19164"/>
          </a:xfrm>
          <a:prstGeom prst="line">
            <a:avLst/>
          </a:prstGeom>
          <a:ln w="19050">
            <a:solidFill>
              <a:srgbClr val="6FA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8"/>
          <p:cNvSpPr txBox="1"/>
          <p:nvPr/>
        </p:nvSpPr>
        <p:spPr>
          <a:xfrm>
            <a:off x="745341" y="4005064"/>
            <a:ext cx="8568407" cy="246221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T</a:t>
            </a:r>
            <a:r>
              <a:rPr kumimoji="0" lang="en-US" altLang="zh-CN" sz="1400" b="0" i="0" u="none" strike="noStrike" kern="1200" cap="none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est condition</a:t>
            </a:r>
            <a:r>
              <a:rPr kumimoji="0" lang="zh-CN" altLang="en-US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：</a:t>
            </a:r>
            <a:r>
              <a:rPr kumimoji="0" lang="en-US" altLang="zh-CN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TVS = </a:t>
            </a:r>
            <a:r>
              <a:rPr kumimoji="0" lang="en-US" altLang="zh-CN" sz="1400" b="1" i="0" u="none" strike="noStrike" kern="1200" cap="all" spc="0" normalizeH="0" baseline="0" noProof="0" dirty="0">
                <a:ln w="0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PTVSHC</a:t>
            </a:r>
            <a:r>
              <a:rPr lang="en-US" altLang="zh-CN" sz="1400" b="1" dirty="0">
                <a:solidFill>
                  <a:srgbClr val="FF0000"/>
                </a:solidFill>
              </a:rPr>
              <a:t>1DF24VBH</a:t>
            </a:r>
            <a:r>
              <a:rPr kumimoji="0" lang="zh-CN" altLang="en-US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，</a:t>
            </a:r>
            <a:r>
              <a:rPr kumimoji="0" lang="en-US" altLang="zh-CN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CIN = 0.1</a:t>
            </a:r>
            <a:r>
              <a:rPr kumimoji="0" lang="en-US" altLang="zh-CN" sz="1400" b="0" i="0" u="none" strike="noStrike" kern="1200" cap="none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u</a:t>
            </a:r>
            <a:r>
              <a:rPr kumimoji="0" lang="en-US" altLang="zh-CN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F</a:t>
            </a:r>
            <a:r>
              <a:rPr kumimoji="0" lang="zh-CN" altLang="en-US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，</a:t>
            </a:r>
            <a:r>
              <a:rPr kumimoji="0" lang="en-US" altLang="zh-CN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COUT = </a:t>
            </a:r>
            <a:r>
              <a:rPr kumimoji="0" lang="en-US" altLang="zh-CN" sz="1400" b="1" i="0" u="none" strike="noStrike" kern="1200" cap="all" spc="0" normalizeH="0" baseline="0" noProof="0" dirty="0">
                <a:ln w="0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1</a:t>
            </a:r>
            <a:r>
              <a:rPr kumimoji="0" lang="en-US" altLang="zh-CN" sz="1400" b="1" i="0" u="none" strike="noStrike" kern="1200" cap="none" spc="0" normalizeH="0" baseline="0" noProof="0" dirty="0">
                <a:ln w="0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u</a:t>
            </a:r>
            <a:r>
              <a:rPr kumimoji="0" lang="en-US" altLang="zh-CN" sz="1400" b="1" i="0" u="none" strike="noStrike" kern="1200" cap="all" spc="0" normalizeH="0" baseline="0" noProof="0" dirty="0">
                <a:ln w="0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f</a:t>
            </a:r>
            <a:r>
              <a:rPr kumimoji="0" lang="zh-CN" altLang="en-US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，</a:t>
            </a:r>
            <a:r>
              <a:rPr kumimoji="0" lang="en-US" altLang="zh-CN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VIN = 5V</a:t>
            </a:r>
            <a:r>
              <a:rPr kumimoji="0" lang="zh-CN" altLang="en-US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，</a:t>
            </a:r>
            <a:r>
              <a:rPr kumimoji="0" lang="en-US" altLang="zh-CN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ILOAD = 200</a:t>
            </a:r>
            <a:r>
              <a:rPr kumimoji="0" lang="en-US" altLang="zh-CN" sz="1400" b="0" i="0" u="none" strike="noStrike" kern="1200" cap="none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m</a:t>
            </a:r>
            <a:r>
              <a:rPr kumimoji="0" lang="en-US" altLang="zh-CN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A</a:t>
            </a:r>
            <a:r>
              <a:rPr kumimoji="0" lang="zh-CN" altLang="en-US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，</a:t>
            </a:r>
            <a:r>
              <a:rPr kumimoji="0" lang="en-US" altLang="zh-CN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RLIM</a:t>
            </a:r>
            <a:r>
              <a:rPr kumimoji="0" lang="zh-CN" altLang="en-US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=</a:t>
            </a:r>
            <a:r>
              <a:rPr kumimoji="0" lang="zh-CN" altLang="en-US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400" cap="all" dirty="0">
                <a:ln w="0">
                  <a:noFill/>
                </a:ln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51</a:t>
            </a:r>
            <a:r>
              <a:rPr kumimoji="0" lang="en-US" altLang="zh-CN" sz="1400" b="0" i="0" u="none" strike="noStrike" kern="1200" cap="none" spc="0" normalizeH="0" baseline="0" noProof="0" dirty="0" err="1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k</a:t>
            </a:r>
            <a:r>
              <a:rPr kumimoji="0" lang="en-US" altLang="zh-CN" sz="1400" b="0" i="0" u="none" strike="noStrike" kern="1200" cap="all" spc="0" normalizeH="0" baseline="0" noProof="0" dirty="0" err="1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Ω</a:t>
            </a:r>
            <a:r>
              <a:rPr kumimoji="0" lang="zh-CN" altLang="en-US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，</a:t>
            </a:r>
            <a:r>
              <a:rPr kumimoji="0" lang="en-US" altLang="zh-CN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CE</a:t>
            </a:r>
            <a:r>
              <a:rPr kumimoji="0" lang="zh-CN" altLang="en-US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悬空。</a:t>
            </a:r>
            <a:endParaRPr kumimoji="0" lang="en-US" altLang="zh-CN" sz="1400" b="0" i="0" u="none" strike="noStrike" kern="1200" cap="all" spc="0" normalizeH="0" baseline="0" noProof="0" dirty="0">
              <a:ln w="0"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T</a:t>
            </a:r>
            <a:r>
              <a:rPr kumimoji="0" lang="en-US" altLang="zh-CN" sz="1400" b="0" i="0" u="none" strike="noStrike" kern="1200" cap="none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est result</a:t>
            </a:r>
            <a:r>
              <a:rPr kumimoji="0" lang="zh-CN" altLang="en-US" sz="1400" b="0" i="0" u="none" strike="noStrike" kern="1200" cap="none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：</a:t>
            </a:r>
            <a:endParaRPr kumimoji="0" lang="en-US" altLang="zh-CN" sz="1400" b="0" i="0" u="none" strike="noStrike" kern="1200" cap="none" spc="0" normalizeH="0" baseline="0" noProof="0" dirty="0">
              <a:ln w="0"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 w="0"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1#:</a:t>
            </a:r>
            <a:r>
              <a:rPr kumimoji="0" lang="zh-CN" altLang="en-US" sz="1400" b="0" i="0" u="none" strike="noStrike" kern="1200" cap="none" spc="0" normalizeH="0" baseline="0" noProof="0" dirty="0">
                <a:ln w="0"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 w="0"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300V Pass</a:t>
            </a:r>
            <a:r>
              <a:rPr kumimoji="0" lang="zh-CN" altLang="en-US" sz="1400" b="0" i="0" u="none" strike="noStrike" kern="1200" cap="none" spc="0" normalizeH="0" baseline="0" noProof="0" dirty="0">
                <a:ln w="0"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。</a:t>
            </a:r>
            <a:r>
              <a:rPr kumimoji="0" lang="en-US" altLang="zh-CN" sz="1400" b="0" i="0" u="none" strike="noStrike" kern="1200" cap="none" spc="0" normalizeH="0" baseline="0" noProof="0" dirty="0">
                <a:ln w="0"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-350V Pass</a:t>
            </a:r>
            <a:r>
              <a:rPr kumimoji="0" lang="zh-CN" altLang="en-US" sz="1400" b="0" i="0" u="none" strike="noStrike" kern="1200" cap="none" spc="0" normalizeH="0" baseline="0" noProof="0" dirty="0">
                <a:ln w="0"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。</a:t>
            </a:r>
            <a:endParaRPr kumimoji="0" lang="en-US" altLang="zh-CN" sz="1400" b="0" i="0" u="none" strike="noStrike" kern="1200" cap="none" spc="0" normalizeH="0" baseline="0" noProof="0" dirty="0">
              <a:ln w="0">
                <a:noFill/>
              </a:ln>
              <a:solidFill>
                <a:srgbClr val="0000CC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lvl="1">
              <a:defRPr/>
            </a:pPr>
            <a:endParaRPr lang="en-US" altLang="zh-CN" sz="1400" dirty="0">
              <a:ln w="0">
                <a:noFill/>
              </a:ln>
              <a:solidFill>
                <a:srgbClr val="0000CC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T</a:t>
            </a:r>
            <a:r>
              <a:rPr kumimoji="0" lang="en-US" altLang="zh-CN" sz="1400" b="0" i="0" u="none" strike="noStrike" kern="1200" cap="none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est condition</a:t>
            </a:r>
            <a:r>
              <a:rPr kumimoji="0" lang="zh-CN" altLang="en-US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：</a:t>
            </a:r>
            <a:r>
              <a:rPr kumimoji="0" lang="en-US" altLang="zh-CN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TVS =</a:t>
            </a:r>
            <a:r>
              <a:rPr kumimoji="0" lang="en-US" altLang="zh-CN" sz="1400" b="1" i="0" u="none" strike="noStrike" kern="1200" cap="all" spc="0" normalizeH="0" baseline="0" noProof="0" dirty="0">
                <a:ln w="0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 PTVSHC</a:t>
            </a:r>
            <a:r>
              <a:rPr lang="en-US" altLang="zh-CN" sz="1400" b="1" dirty="0">
                <a:solidFill>
                  <a:srgbClr val="FF0000"/>
                </a:solidFill>
              </a:rPr>
              <a:t>1DF24VBH</a:t>
            </a:r>
            <a:r>
              <a:rPr kumimoji="0" lang="zh-CN" altLang="en-US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，</a:t>
            </a:r>
            <a:r>
              <a:rPr kumimoji="0" lang="en-US" altLang="zh-CN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CIN = 0.1</a:t>
            </a:r>
            <a:r>
              <a:rPr kumimoji="0" lang="en-US" altLang="zh-CN" sz="1400" b="0" i="0" u="none" strike="noStrike" kern="1200" cap="none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u</a:t>
            </a:r>
            <a:r>
              <a:rPr kumimoji="0" lang="en-US" altLang="zh-CN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F</a:t>
            </a:r>
            <a:r>
              <a:rPr kumimoji="0" lang="zh-CN" altLang="en-US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，</a:t>
            </a:r>
            <a:r>
              <a:rPr kumimoji="0" lang="en-US" altLang="zh-CN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COUT = </a:t>
            </a:r>
            <a:r>
              <a:rPr kumimoji="0" lang="en-US" altLang="zh-CN" sz="1400" b="1" i="0" u="none" strike="noStrike" kern="1200" cap="all" spc="0" normalizeH="0" baseline="0" noProof="0" dirty="0">
                <a:ln w="0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1</a:t>
            </a:r>
            <a:r>
              <a:rPr kumimoji="0" lang="en-US" altLang="zh-CN" sz="1400" b="1" i="0" u="none" strike="noStrike" kern="1200" cap="none" spc="0" normalizeH="0" baseline="0" noProof="0" dirty="0">
                <a:ln w="0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u</a:t>
            </a:r>
            <a:r>
              <a:rPr kumimoji="0" lang="en-US" altLang="zh-CN" sz="1400" b="1" i="0" u="none" strike="noStrike" kern="1200" cap="all" spc="0" normalizeH="0" baseline="0" noProof="0" dirty="0">
                <a:ln w="0"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f</a:t>
            </a:r>
            <a:r>
              <a:rPr kumimoji="0" lang="zh-CN" altLang="en-US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，</a:t>
            </a:r>
            <a:r>
              <a:rPr kumimoji="0" lang="en-US" altLang="zh-CN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VIN = 5V</a:t>
            </a:r>
            <a:r>
              <a:rPr kumimoji="0" lang="zh-CN" altLang="en-US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，</a:t>
            </a:r>
            <a:r>
              <a:rPr kumimoji="0" lang="en-US" altLang="zh-CN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ILOAD = 200</a:t>
            </a:r>
            <a:r>
              <a:rPr kumimoji="0" lang="en-US" altLang="zh-CN" sz="1400" b="0" i="0" u="none" strike="noStrike" kern="1200" cap="none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m</a:t>
            </a:r>
            <a:r>
              <a:rPr kumimoji="0" lang="en-US" altLang="zh-CN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A</a:t>
            </a:r>
            <a:r>
              <a:rPr kumimoji="0" lang="zh-CN" altLang="en-US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，</a:t>
            </a:r>
            <a:r>
              <a:rPr kumimoji="0" lang="en-US" altLang="zh-CN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RLIM</a:t>
            </a:r>
            <a:r>
              <a:rPr kumimoji="0" lang="zh-CN" altLang="en-US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=</a:t>
            </a:r>
            <a:r>
              <a:rPr kumimoji="0" lang="zh-CN" altLang="en-US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400" cap="all" dirty="0">
                <a:ln w="0">
                  <a:noFill/>
                </a:ln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1</a:t>
            </a:r>
            <a:r>
              <a:rPr kumimoji="0" lang="en-US" altLang="zh-CN" sz="1400" b="0" i="0" u="none" strike="noStrike" kern="1200" cap="none" spc="0" normalizeH="0" baseline="0" noProof="0" dirty="0" err="1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k</a:t>
            </a:r>
            <a:r>
              <a:rPr kumimoji="0" lang="en-US" altLang="zh-CN" sz="1400" b="0" i="0" u="none" strike="noStrike" kern="1200" cap="all" spc="0" normalizeH="0" baseline="0" noProof="0" dirty="0" err="1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Ω</a:t>
            </a:r>
            <a:r>
              <a:rPr kumimoji="0" lang="zh-CN" altLang="en-US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，</a:t>
            </a:r>
            <a:r>
              <a:rPr kumimoji="0" lang="en-US" altLang="zh-CN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CE</a:t>
            </a:r>
            <a:r>
              <a:rPr kumimoji="0" lang="zh-CN" altLang="en-US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悬空。</a:t>
            </a:r>
            <a:endParaRPr kumimoji="0" lang="en-US" altLang="zh-CN" sz="1400" b="0" i="0" u="none" strike="noStrike" kern="1200" cap="all" spc="0" normalizeH="0" baseline="0" noProof="0" dirty="0">
              <a:ln w="0"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T</a:t>
            </a:r>
            <a:r>
              <a:rPr kumimoji="0" lang="en-US" altLang="zh-CN" sz="1400" b="0" i="0" u="none" strike="noStrike" kern="1200" cap="none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est result</a:t>
            </a:r>
            <a:r>
              <a:rPr kumimoji="0" lang="zh-CN" altLang="en-US" sz="1400" b="0" i="0" u="none" strike="noStrike" kern="1200" cap="none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：</a:t>
            </a:r>
            <a:endParaRPr kumimoji="0" lang="en-US" altLang="zh-CN" sz="1400" b="0" i="0" u="none" strike="noStrike" kern="1200" cap="none" spc="0" normalizeH="0" baseline="0" noProof="0" dirty="0">
              <a:ln w="0"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lvl="1">
              <a:defRPr/>
            </a:pPr>
            <a:r>
              <a:rPr lang="en-US" altLang="zh-CN" sz="1400" dirty="0">
                <a:ln w="0">
                  <a:noFill/>
                </a:ln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1#:</a:t>
            </a:r>
            <a:r>
              <a:rPr lang="zh-CN" altLang="en-US" sz="1400" dirty="0">
                <a:ln w="0">
                  <a:noFill/>
                </a:ln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ln w="0">
                  <a:noFill/>
                </a:ln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350V Pass</a:t>
            </a:r>
            <a:r>
              <a:rPr lang="zh-CN" altLang="en-US" sz="1400" dirty="0">
                <a:ln w="0">
                  <a:noFill/>
                </a:ln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，</a:t>
            </a:r>
            <a:r>
              <a:rPr lang="en-US" altLang="zh-CN" sz="1400" dirty="0">
                <a:ln w="0">
                  <a:noFill/>
                </a:ln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V</a:t>
            </a:r>
            <a:r>
              <a:rPr lang="en-US" altLang="zh-CN" sz="1000" dirty="0">
                <a:ln w="0">
                  <a:noFill/>
                </a:ln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CLAMP</a:t>
            </a:r>
            <a:r>
              <a:rPr lang="en-US" altLang="zh-CN" sz="1400" dirty="0">
                <a:ln w="0">
                  <a:noFill/>
                </a:ln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 = 31V</a:t>
            </a:r>
            <a:r>
              <a:rPr lang="zh-CN" altLang="en-US" sz="1400" dirty="0">
                <a:ln w="0">
                  <a:noFill/>
                </a:ln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。</a:t>
            </a:r>
            <a:r>
              <a:rPr lang="en-US" altLang="zh-CN" sz="1400" dirty="0">
                <a:ln w="0">
                  <a:noFill/>
                </a:ln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-350V Pass</a:t>
            </a:r>
            <a:r>
              <a:rPr lang="zh-CN" altLang="en-US" sz="1400" dirty="0">
                <a:ln w="0">
                  <a:noFill/>
                </a:ln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，</a:t>
            </a:r>
            <a:r>
              <a:rPr lang="en-US" altLang="zh-CN" sz="1400" dirty="0">
                <a:ln w="0">
                  <a:noFill/>
                </a:ln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V</a:t>
            </a:r>
            <a:r>
              <a:rPr lang="en-US" altLang="zh-CN" sz="1000" dirty="0">
                <a:ln w="0">
                  <a:noFill/>
                </a:ln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CLAMP</a:t>
            </a:r>
            <a:r>
              <a:rPr lang="en-US" altLang="zh-CN" sz="1400" dirty="0">
                <a:ln w="0">
                  <a:noFill/>
                </a:ln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 = -32V</a:t>
            </a:r>
            <a:r>
              <a:rPr lang="zh-CN" altLang="en-US" sz="1400" dirty="0">
                <a:ln w="0">
                  <a:noFill/>
                </a:ln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。</a:t>
            </a:r>
            <a:endParaRPr lang="en-US" altLang="zh-CN" sz="1400" dirty="0">
              <a:ln w="0">
                <a:noFill/>
              </a:ln>
              <a:solidFill>
                <a:srgbClr val="0000CC"/>
              </a:solidFill>
              <a:latin typeface="+mn-lt"/>
              <a:cs typeface="Arial" panose="020B0604020202020204" pitchFamily="34" charset="0"/>
            </a:endParaRPr>
          </a:p>
          <a:p>
            <a:pPr lvl="1">
              <a:defRPr/>
            </a:pPr>
            <a:r>
              <a:rPr lang="en-US" altLang="zh-CN" sz="1400" dirty="0">
                <a:ln w="0">
                  <a:noFill/>
                </a:ln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2#:</a:t>
            </a:r>
            <a:r>
              <a:rPr lang="zh-CN" altLang="en-US" sz="1400" dirty="0">
                <a:ln w="0">
                  <a:noFill/>
                </a:ln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ln w="0">
                  <a:noFill/>
                </a:ln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350V Pass</a:t>
            </a:r>
            <a:r>
              <a:rPr lang="zh-CN" altLang="en-US" sz="1400" dirty="0">
                <a:ln w="0">
                  <a:noFill/>
                </a:ln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，</a:t>
            </a:r>
            <a:r>
              <a:rPr lang="en-US" altLang="zh-CN" sz="1400" dirty="0">
                <a:ln w="0">
                  <a:noFill/>
                </a:ln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V</a:t>
            </a:r>
            <a:r>
              <a:rPr lang="en-US" altLang="zh-CN" sz="1000" dirty="0">
                <a:ln w="0">
                  <a:noFill/>
                </a:ln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CLAMP</a:t>
            </a:r>
            <a:r>
              <a:rPr lang="en-US" altLang="zh-CN" sz="1400" dirty="0">
                <a:ln w="0">
                  <a:noFill/>
                </a:ln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 = 31V</a:t>
            </a:r>
            <a:r>
              <a:rPr lang="zh-CN" altLang="en-US" sz="1400" dirty="0">
                <a:ln w="0">
                  <a:noFill/>
                </a:ln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。</a:t>
            </a:r>
            <a:r>
              <a:rPr lang="en-US" altLang="zh-CN" sz="1400" dirty="0">
                <a:ln w="0">
                  <a:noFill/>
                </a:ln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-350V Pass</a:t>
            </a:r>
            <a:r>
              <a:rPr lang="zh-CN" altLang="en-US" sz="1400" dirty="0">
                <a:ln w="0">
                  <a:noFill/>
                </a:ln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，</a:t>
            </a:r>
            <a:r>
              <a:rPr lang="en-US" altLang="zh-CN" sz="1400" dirty="0">
                <a:ln w="0">
                  <a:noFill/>
                </a:ln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V</a:t>
            </a:r>
            <a:r>
              <a:rPr lang="en-US" altLang="zh-CN" sz="1000" dirty="0">
                <a:ln w="0">
                  <a:noFill/>
                </a:ln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CLAMP</a:t>
            </a:r>
            <a:r>
              <a:rPr lang="en-US" altLang="zh-CN" sz="1400" dirty="0">
                <a:ln w="0">
                  <a:noFill/>
                </a:ln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 = -32V</a:t>
            </a:r>
            <a:r>
              <a:rPr lang="zh-CN" altLang="en-US" sz="1400" dirty="0">
                <a:ln w="0">
                  <a:noFill/>
                </a:ln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。</a:t>
            </a:r>
            <a:endParaRPr kumimoji="0" lang="en-US" altLang="zh-CN" sz="1400" b="0" i="0" u="none" strike="noStrike" kern="1200" cap="none" spc="0" normalizeH="0" baseline="0" noProof="0" dirty="0">
              <a:ln w="0"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 w="0"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                      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78992" y="1296288"/>
            <a:ext cx="2780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1800" b="1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1.</a:t>
            </a:r>
            <a:r>
              <a:rPr kumimoji="0" lang="zh-CN" altLang="en-US" sz="1800" b="1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电源反接测试</a:t>
            </a:r>
            <a:r>
              <a:rPr kumimoji="0" lang="en-US" altLang="zh-CN" sz="1800" b="1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: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78992" y="356171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1800" b="1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2.</a:t>
            </a:r>
            <a:r>
              <a:rPr kumimoji="0" lang="zh-CN" altLang="en-US" sz="1800" b="1" i="0" u="none" strike="noStrike" kern="1200" cap="all" spc="0" normalizeH="0" baseline="0" noProof="0" dirty="0">
                <a:ln w="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 panose="020B0604020202020204" pitchFamily="34" charset="0"/>
              </a:rPr>
              <a:t>浪涌测试</a:t>
            </a:r>
            <a:endParaRPr lang="zh-CN" altLang="en-US" b="1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4295800" y="990196"/>
          <a:ext cx="1752600" cy="23526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u="none" strike="noStrike" dirty="0">
                          <a:effectLst/>
                          <a:highlight>
                            <a:srgbClr val="00B050"/>
                          </a:highlight>
                        </a:rPr>
                        <a:t>输入电压</a:t>
                      </a:r>
                      <a:r>
                        <a:rPr lang="en-US" altLang="zh-CN" sz="1100" u="none" strike="noStrike" dirty="0">
                          <a:effectLst/>
                          <a:highlight>
                            <a:srgbClr val="00B050"/>
                          </a:highlight>
                        </a:rPr>
                        <a:t>(V</a:t>
                      </a:r>
                      <a:r>
                        <a:rPr lang="en-US" sz="1100" u="none" strike="noStrike" dirty="0">
                          <a:effectLst/>
                          <a:highlight>
                            <a:srgbClr val="00B050"/>
                          </a:highlight>
                        </a:rPr>
                        <a:t>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B050"/>
                        </a:highlight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>
                          <a:effectLst/>
                          <a:highlight>
                            <a:srgbClr val="00B050"/>
                          </a:highlight>
                        </a:rPr>
                        <a:t>漏电</a:t>
                      </a:r>
                      <a:r>
                        <a:rPr lang="en-US" altLang="zh-CN" sz="1100" u="none" strike="noStrike">
                          <a:effectLst/>
                          <a:highlight>
                            <a:srgbClr val="00B050"/>
                          </a:highlight>
                        </a:rPr>
                        <a:t>(</a:t>
                      </a:r>
                      <a:r>
                        <a:rPr lang="en-US" sz="1100" u="none" strike="noStrike">
                          <a:effectLst/>
                          <a:highlight>
                            <a:srgbClr val="00B050"/>
                          </a:highlight>
                        </a:rPr>
                        <a:t>mA)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B050"/>
                        </a:highlight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</a:rPr>
                        <a:t>-10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>
                          <a:effectLst/>
                        </a:rPr>
                        <a:t>0.022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</a:rPr>
                        <a:t>-11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</a:rPr>
                        <a:t>0.029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</a:rPr>
                        <a:t>-12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>
                          <a:effectLst/>
                        </a:rPr>
                        <a:t>0.037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</a:rPr>
                        <a:t>-13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</a:rPr>
                        <a:t>0.045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</a:rPr>
                        <a:t>-14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</a:rPr>
                        <a:t>0.052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</a:rPr>
                        <a:t>-15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>
                          <a:effectLst/>
                        </a:rPr>
                        <a:t>0.103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</a:rPr>
                        <a:t>-16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>
                          <a:effectLst/>
                        </a:rPr>
                        <a:t>2.2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</a:rPr>
                        <a:t>-17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>
                          <a:effectLst/>
                        </a:rPr>
                        <a:t>12.9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</a:rPr>
                        <a:t>-18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>
                          <a:effectLst/>
                        </a:rPr>
                        <a:t>25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</a:rPr>
                        <a:t>-19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>
                          <a:effectLst/>
                        </a:rPr>
                        <a:t>50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-20</a:t>
                      </a:r>
                      <a:endParaRPr lang="en-US" altLang="zh-CN" sz="1100" b="0" i="0" u="none" strike="noStrike" dirty="0">
                        <a:solidFill>
                          <a:srgbClr val="FF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75</a:t>
                      </a:r>
                      <a:endParaRPr lang="en-US" altLang="zh-CN" sz="1100" b="0" i="0" u="none" strike="noStrike" dirty="0">
                        <a:solidFill>
                          <a:srgbClr val="FF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</a:rPr>
                        <a:t>-21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Fail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" name="矩形: 圆角 1"/>
          <p:cNvSpPr/>
          <p:nvPr/>
        </p:nvSpPr>
        <p:spPr>
          <a:xfrm>
            <a:off x="4295800" y="2924944"/>
            <a:ext cx="2160240" cy="21602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19380" y="1005205"/>
          <a:ext cx="5970905" cy="24961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59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4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4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91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Surge</a:t>
                      </a:r>
                      <a:endParaRPr lang="zh-CN" altLang="en-US" sz="1300" b="0" baseline="0" dirty="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OVP</a:t>
                      </a:r>
                      <a:r>
                        <a:rPr lang="zh-CN" altLang="en-US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前端</a:t>
                      </a:r>
                      <a:r>
                        <a:rPr lang="zh-CN" altLang="en-US" sz="1300" b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  <a:sym typeface="+mn-ea"/>
                        </a:rPr>
                        <a:t>（</a:t>
                      </a:r>
                      <a:r>
                        <a:rPr lang="en-US" altLang="zh-CN" sz="1300" b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  <a:sym typeface="+mn-ea"/>
                        </a:rPr>
                        <a:t>V</a:t>
                      </a:r>
                      <a:r>
                        <a:rPr lang="zh-CN" altLang="en-US" sz="1300" b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  <a:sym typeface="+mn-ea"/>
                        </a:rPr>
                        <a:t>）</a:t>
                      </a:r>
                      <a:endParaRPr lang="zh-CN" altLang="en-US" sz="1300" b="0" baseline="0" dirty="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OVP</a:t>
                      </a:r>
                      <a:r>
                        <a:rPr lang="zh-CN" altLang="en-US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后端</a:t>
                      </a:r>
                      <a:r>
                        <a:rPr lang="zh-CN" altLang="en-US" sz="1300" b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  <a:sym typeface="+mn-ea"/>
                        </a:rPr>
                        <a:t>（</a:t>
                      </a:r>
                      <a:r>
                        <a:rPr lang="en-US" altLang="zh-CN" sz="1300" b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  <a:sym typeface="+mn-ea"/>
                        </a:rPr>
                        <a:t>V</a:t>
                      </a:r>
                      <a:r>
                        <a:rPr lang="zh-CN" altLang="en-US" sz="1300" b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  <a:sym typeface="+mn-ea"/>
                        </a:rPr>
                        <a:t>）</a:t>
                      </a:r>
                      <a:endParaRPr lang="zh-CN" altLang="en-US" sz="1300" b="0" baseline="0" dirty="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  <a:sym typeface="+mn-ea"/>
                        </a:rPr>
                        <a:t>I</a:t>
                      </a:r>
                      <a:r>
                        <a:rPr lang="zh-CN" altLang="en-US" sz="1300" b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  <a:sym typeface="+mn-ea"/>
                        </a:rPr>
                        <a:t>（</a:t>
                      </a:r>
                      <a:r>
                        <a:rPr lang="en-US" altLang="zh-CN" sz="1300" b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  <a:sym typeface="+mn-ea"/>
                        </a:rPr>
                        <a:t>A</a:t>
                      </a:r>
                      <a:r>
                        <a:rPr lang="zh-CN" altLang="en-US" sz="1300" b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  <a:sym typeface="+mn-ea"/>
                        </a:rPr>
                        <a:t>）</a:t>
                      </a:r>
                      <a:endParaRPr lang="en-US" altLang="zh-CN" sz="1300" b="0" baseline="0" dirty="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Pass/Fail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5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25.6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7.4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300" b="0" kern="1200" baseline="0" dirty="0">
                          <a:solidFill>
                            <a:srgbClr val="00206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2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25.6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7.8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41.2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300" b="0" kern="1200" baseline="0" dirty="0">
                          <a:solidFill>
                            <a:srgbClr val="00206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5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150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26.4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65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300" b="0" kern="1200" baseline="0" dirty="0">
                          <a:solidFill>
                            <a:srgbClr val="00206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35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26.4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89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300" b="0" kern="1200" baseline="0" dirty="0">
                          <a:solidFill>
                            <a:srgbClr val="00206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35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250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26.4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8.4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113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300" b="0" kern="1200" baseline="0" dirty="0">
                          <a:solidFill>
                            <a:srgbClr val="00206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89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300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27.2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8.2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137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300" b="0" kern="1200" baseline="0" dirty="0">
                          <a:solidFill>
                            <a:srgbClr val="00206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35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350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27.2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8.4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165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300" b="0" kern="1200" baseline="0" dirty="0">
                          <a:solidFill>
                            <a:srgbClr val="00206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标题 12"/>
          <p:cNvSpPr txBox="1"/>
          <p:nvPr>
            <p:custDataLst>
              <p:tags r:id="rId3"/>
            </p:custDataLst>
          </p:nvPr>
        </p:nvSpPr>
        <p:spPr>
          <a:xfrm>
            <a:off x="119380" y="3705225"/>
            <a:ext cx="7402830" cy="2421255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>
              <a:lnSpc>
                <a:spcPct val="140000"/>
              </a:lnSpc>
              <a:buClrTx/>
              <a:buSzTx/>
              <a:buFontTx/>
              <a:defRPr/>
            </a:pPr>
            <a:r>
              <a:rPr lang="zh-CN" altLang="en-US" sz="2400" noProof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温	度：26℃</a:t>
            </a:r>
            <a:r>
              <a:rPr lang="en-US" altLang="zh-CN" sz="2400" noProof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</a:t>
            </a:r>
            <a:r>
              <a:rPr lang="zh-CN" altLang="en-US" sz="2400" noProof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en-US" altLang="zh-CN" sz="2400" noProof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</a:t>
            </a:r>
            <a:r>
              <a:rPr lang="zh-CN" altLang="en-US" sz="2400" noProof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湿  度：40%-45%</a:t>
            </a:r>
          </a:p>
          <a:p>
            <a:pPr algn="l">
              <a:lnSpc>
                <a:spcPct val="140000"/>
              </a:lnSpc>
              <a:buClrTx/>
              <a:buSzTx/>
              <a:buFontTx/>
              <a:defRPr/>
            </a:pPr>
            <a:r>
              <a:rPr lang="zh-CN" altLang="en-US" sz="2400" noProof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波  形：1.2/50us&amp;8/20us</a:t>
            </a:r>
            <a:r>
              <a:rPr lang="en-US" altLang="zh-CN" sz="2400" noProof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</a:t>
            </a:r>
            <a:r>
              <a:rPr lang="zh-CN" altLang="en-US" sz="2400" noProof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内  阻：2Ω</a:t>
            </a:r>
            <a:endParaRPr lang="zh-CN" altLang="en-US" sz="2400" noProof="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lnSpc>
                <a:spcPct val="140000"/>
              </a:lnSpc>
              <a:buClrTx/>
              <a:buSzTx/>
              <a:buFontTx/>
              <a:defRPr/>
            </a:pPr>
            <a:r>
              <a:rPr lang="zh-CN" altLang="en-US" sz="2400" noProof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参考标准：IEC61000-4-5</a:t>
            </a:r>
            <a:r>
              <a:rPr lang="en-US" altLang="zh-CN" sz="2400" noProof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</a:t>
            </a:r>
            <a:r>
              <a:rPr lang="zh-CN" altLang="en-US" sz="2400" noProof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设备型号：TVS 8/20</a:t>
            </a:r>
            <a:r>
              <a:rPr lang="zh-CN" altLang="en-US" sz="2400" noProof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400" noProof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400" noProof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2400" noProof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</a:t>
            </a:r>
          </a:p>
          <a:p>
            <a:pPr algn="l">
              <a:lnSpc>
                <a:spcPct val="140000"/>
              </a:lnSpc>
              <a:buClrTx/>
              <a:buSzTx/>
              <a:buFontTx/>
              <a:defRPr/>
            </a:pPr>
            <a:r>
              <a:rPr lang="en-US" altLang="zh-CN" sz="2400" noProof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2400" noProof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重复测试周期：</a:t>
            </a:r>
            <a:r>
              <a:rPr lang="en-US" altLang="zh-CN" sz="2400" noProof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 </a:t>
            </a:r>
            <a:r>
              <a:rPr lang="zh-CN" altLang="en-US" sz="2400" noProof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times</a:t>
            </a:r>
            <a:r>
              <a:rPr lang="en-US" altLang="zh-CN" sz="2400" noProof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</a:t>
            </a:r>
            <a:r>
              <a:rPr lang="zh-CN" altLang="en-US" sz="2400" noProof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间隔时间：</a:t>
            </a:r>
            <a:r>
              <a:rPr lang="en-US" altLang="zh-CN" sz="2400" noProof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10</a:t>
            </a:r>
            <a:r>
              <a:rPr lang="zh-CN" altLang="en-US" sz="2400" noProof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S</a:t>
            </a:r>
            <a:endParaRPr lang="zh-CN" altLang="en-US" sz="2000" dirty="0"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168390" y="1005205"/>
          <a:ext cx="5970905" cy="24961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59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4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4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91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Surge</a:t>
                      </a:r>
                      <a:endParaRPr lang="zh-CN" altLang="en-US" sz="1300" b="0" baseline="0" dirty="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OVP</a:t>
                      </a:r>
                      <a:r>
                        <a:rPr lang="zh-CN" altLang="en-US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前端</a:t>
                      </a:r>
                      <a:r>
                        <a:rPr lang="zh-CN" altLang="en-US" sz="1300" b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  <a:sym typeface="+mn-ea"/>
                        </a:rPr>
                        <a:t>（</a:t>
                      </a:r>
                      <a:r>
                        <a:rPr lang="en-US" altLang="zh-CN" sz="1300" b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  <a:sym typeface="+mn-ea"/>
                        </a:rPr>
                        <a:t>V</a:t>
                      </a:r>
                      <a:r>
                        <a:rPr lang="zh-CN" altLang="en-US" sz="1300" b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  <a:sym typeface="+mn-ea"/>
                        </a:rPr>
                        <a:t>）</a:t>
                      </a:r>
                      <a:endParaRPr lang="zh-CN" altLang="en-US" sz="1300" b="0" baseline="0" dirty="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OVP</a:t>
                      </a:r>
                      <a:r>
                        <a:rPr lang="zh-CN" altLang="en-US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后端</a:t>
                      </a:r>
                      <a:r>
                        <a:rPr lang="zh-CN" altLang="en-US" sz="1300" b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  <a:sym typeface="+mn-ea"/>
                        </a:rPr>
                        <a:t>（</a:t>
                      </a:r>
                      <a:r>
                        <a:rPr lang="en-US" altLang="zh-CN" sz="1300" b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  <a:sym typeface="+mn-ea"/>
                        </a:rPr>
                        <a:t>V</a:t>
                      </a:r>
                      <a:r>
                        <a:rPr lang="zh-CN" altLang="en-US" sz="1300" b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  <a:sym typeface="+mn-ea"/>
                        </a:rPr>
                        <a:t>）</a:t>
                      </a:r>
                      <a:endParaRPr lang="zh-CN" altLang="en-US" sz="1300" b="0" baseline="0" dirty="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  <a:sym typeface="+mn-ea"/>
                        </a:rPr>
                        <a:t>I</a:t>
                      </a:r>
                      <a:r>
                        <a:rPr lang="zh-CN" altLang="en-US" sz="1300" b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  <a:sym typeface="+mn-ea"/>
                        </a:rPr>
                        <a:t>（</a:t>
                      </a:r>
                      <a:r>
                        <a:rPr lang="en-US" altLang="zh-CN" sz="1300" b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  <a:sym typeface="+mn-ea"/>
                        </a:rPr>
                        <a:t>A</a:t>
                      </a:r>
                      <a:r>
                        <a:rPr lang="zh-CN" altLang="en-US" sz="1300" b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  <a:sym typeface="+mn-ea"/>
                        </a:rPr>
                        <a:t>）</a:t>
                      </a:r>
                      <a:endParaRPr lang="en-US" altLang="zh-CN" sz="1300" b="0" baseline="0" dirty="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Pass/Fail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5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-50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-26.4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-0.8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-15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300" b="0" kern="1200" baseline="0" dirty="0">
                          <a:solidFill>
                            <a:srgbClr val="00206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2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-100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-27.2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-1.5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-37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300" b="0" kern="1200" baseline="0" dirty="0">
                          <a:solidFill>
                            <a:srgbClr val="00206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5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-150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-28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-1.3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-59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300" b="0" kern="1200" baseline="0" dirty="0">
                          <a:solidFill>
                            <a:srgbClr val="00206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35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-200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-28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-1.1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-83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300" b="0" kern="1200" baseline="0" dirty="0">
                          <a:solidFill>
                            <a:srgbClr val="00206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35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-250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-30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-1.1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-107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300" b="0" kern="1200" baseline="0" dirty="0">
                          <a:solidFill>
                            <a:srgbClr val="00206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89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-300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-30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-0.9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-139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300" b="0" kern="1200" baseline="0" dirty="0">
                          <a:solidFill>
                            <a:srgbClr val="00206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35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-320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-30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-0.9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b="0" baseline="0" dirty="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-145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300" b="0" kern="1200" baseline="0" dirty="0">
                          <a:solidFill>
                            <a:srgbClr val="00206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>
                    <a:solidFill>
                      <a:srgbClr val="1FBB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578992" y="301026"/>
            <a:ext cx="59955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009E6C"/>
                </a:solidFill>
                <a:effectLst/>
                <a:latin typeface="Arial Regular" panose="020B0604020202090204" charset="0"/>
                <a:ea typeface="儷宋 Pro" panose="02020300000000000000" charset="-120"/>
                <a:cs typeface="Arial Regular" panose="020B0604020202090204" charset="0"/>
              </a:rPr>
              <a:t>PTVSHC3N18VB+P14C8NE</a:t>
            </a:r>
            <a:r>
              <a:rPr lang="zh-CN" altLang="en-US" sz="2400" b="1" dirty="0">
                <a:solidFill>
                  <a:srgbClr val="009E6C"/>
                </a:solidFill>
                <a:effectLst/>
                <a:latin typeface="Arial Regular" panose="020B0604020202090204" charset="0"/>
                <a:ea typeface="儷宋 Pro" panose="02020300000000000000" charset="-120"/>
                <a:cs typeface="Arial Regular" panose="020B0604020202090204" charset="0"/>
              </a:rPr>
              <a:t>浪涌测试数据</a:t>
            </a:r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479376" y="817548"/>
            <a:ext cx="9649072" cy="19164"/>
          </a:xfrm>
          <a:prstGeom prst="line">
            <a:avLst/>
          </a:prstGeom>
          <a:ln w="19050">
            <a:solidFill>
              <a:srgbClr val="6FA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表格 8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95960" y="1052830"/>
          <a:ext cx="10999470" cy="2714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6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10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1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575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VT=100V</a:t>
                      </a:r>
                      <a:endParaRPr lang="zh-CN" altLang="en-US" sz="1500" dirty="0">
                        <a:latin typeface="华文中宋" panose="02010600040101010101" pitchFamily="2" charset="-122"/>
                        <a:ea typeface="华文中宋" panose="02010600040101010101" pitchFamily="2" charset="-122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bg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VT=150V</a:t>
                      </a:r>
                      <a:endParaRPr lang="zh-CN" altLang="en-US" sz="1500" b="1" dirty="0">
                        <a:solidFill>
                          <a:schemeClr val="bg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500" dirty="0">
                          <a:solidFill>
                            <a:schemeClr val="bg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  <a:sym typeface="+mn-ea"/>
                        </a:rPr>
                        <a:t>VT=200V</a:t>
                      </a:r>
                      <a:endParaRPr lang="zh-CN" altLang="en-US" sz="1500" b="1" dirty="0">
                        <a:solidFill>
                          <a:schemeClr val="bg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887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95960" y="3789045"/>
          <a:ext cx="10999470" cy="2714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6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10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1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575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VT=250V</a:t>
                      </a:r>
                      <a:endParaRPr lang="zh-CN" altLang="en-US" sz="1500" dirty="0">
                        <a:latin typeface="华文中宋" panose="02010600040101010101" pitchFamily="2" charset="-122"/>
                        <a:ea typeface="华文中宋" panose="02010600040101010101" pitchFamily="2" charset="-122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bg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VT=300V</a:t>
                      </a:r>
                      <a:endParaRPr lang="zh-CN" altLang="en-US" sz="1500" b="1" dirty="0">
                        <a:solidFill>
                          <a:schemeClr val="bg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500" dirty="0">
                          <a:solidFill>
                            <a:schemeClr val="bg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  <a:sym typeface="+mn-ea"/>
                        </a:rPr>
                        <a:t>VT=350V</a:t>
                      </a:r>
                      <a:endParaRPr lang="zh-CN" altLang="en-US" sz="1500" b="1" dirty="0">
                        <a:solidFill>
                          <a:schemeClr val="bg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887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图片 7" descr="TEK000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960" y="1412875"/>
            <a:ext cx="3747135" cy="2354580"/>
          </a:xfrm>
          <a:prstGeom prst="rect">
            <a:avLst/>
          </a:prstGeom>
        </p:spPr>
      </p:pic>
      <p:pic>
        <p:nvPicPr>
          <p:cNvPr id="10" name="图片 9" descr="TEK000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3095" y="1412875"/>
            <a:ext cx="3608070" cy="2354580"/>
          </a:xfrm>
          <a:prstGeom prst="rect">
            <a:avLst/>
          </a:prstGeom>
        </p:spPr>
      </p:pic>
      <p:pic>
        <p:nvPicPr>
          <p:cNvPr id="11" name="图片 10" descr="TEK000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0370" y="1412875"/>
            <a:ext cx="3655060" cy="2354580"/>
          </a:xfrm>
          <a:prstGeom prst="rect">
            <a:avLst/>
          </a:prstGeom>
        </p:spPr>
      </p:pic>
      <p:pic>
        <p:nvPicPr>
          <p:cNvPr id="12" name="图片 11" descr="TEK0002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960" y="4149090"/>
            <a:ext cx="3675380" cy="2346325"/>
          </a:xfrm>
          <a:prstGeom prst="rect">
            <a:avLst/>
          </a:prstGeom>
        </p:spPr>
      </p:pic>
      <p:pic>
        <p:nvPicPr>
          <p:cNvPr id="13" name="图片 12" descr="TEK0003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71340" y="4149090"/>
            <a:ext cx="3747135" cy="2353945"/>
          </a:xfrm>
          <a:prstGeom prst="rect">
            <a:avLst/>
          </a:prstGeom>
        </p:spPr>
      </p:pic>
      <p:pic>
        <p:nvPicPr>
          <p:cNvPr id="15" name="图片 14" descr="TEK0003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12125" y="4149090"/>
            <a:ext cx="3608705" cy="235521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78992" y="301026"/>
            <a:ext cx="63033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009E6C"/>
                </a:solidFill>
                <a:effectLst/>
                <a:latin typeface="Arial Regular" panose="020B0604020202090204" charset="0"/>
                <a:ea typeface="儷宋 Pro" panose="02020300000000000000" charset="-120"/>
                <a:cs typeface="Arial Regular" panose="020B0604020202090204" charset="0"/>
              </a:rPr>
              <a:t>PTVSHC3N18VB+P14C8NE</a:t>
            </a:r>
            <a:r>
              <a:rPr lang="zh-CN" altLang="en-US" sz="2400" b="1" dirty="0">
                <a:solidFill>
                  <a:srgbClr val="009E6C"/>
                </a:solidFill>
                <a:effectLst/>
                <a:latin typeface="Arial Regular" panose="020B0604020202090204" charset="0"/>
                <a:ea typeface="儷宋 Pro" panose="02020300000000000000" charset="-120"/>
                <a:cs typeface="Arial Regular" panose="020B0604020202090204" charset="0"/>
              </a:rPr>
              <a:t>浪涌测试波形图</a:t>
            </a: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479376" y="817548"/>
            <a:ext cx="9649072" cy="19164"/>
          </a:xfrm>
          <a:prstGeom prst="line">
            <a:avLst/>
          </a:prstGeom>
          <a:ln w="19050">
            <a:solidFill>
              <a:srgbClr val="6FA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表格 8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95960" y="1052830"/>
          <a:ext cx="10999470" cy="2714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6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10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1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575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VT=-100V</a:t>
                      </a:r>
                      <a:endParaRPr lang="zh-CN" altLang="en-US" sz="1500" dirty="0">
                        <a:latin typeface="华文中宋" panose="02010600040101010101" pitchFamily="2" charset="-122"/>
                        <a:ea typeface="华文中宋" panose="02010600040101010101" pitchFamily="2" charset="-122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bg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VT=-150V</a:t>
                      </a:r>
                      <a:endParaRPr lang="zh-CN" altLang="en-US" sz="1500" b="1" dirty="0">
                        <a:solidFill>
                          <a:schemeClr val="bg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500" dirty="0">
                          <a:solidFill>
                            <a:schemeClr val="bg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  <a:sym typeface="+mn-ea"/>
                        </a:rPr>
                        <a:t>VT=-200V</a:t>
                      </a:r>
                      <a:endParaRPr lang="zh-CN" altLang="en-US" sz="1500" b="1" dirty="0">
                        <a:solidFill>
                          <a:schemeClr val="bg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887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95960" y="3789045"/>
          <a:ext cx="10999470" cy="2714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6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10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1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575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VT=-250V</a:t>
                      </a:r>
                      <a:endParaRPr lang="zh-CN" altLang="en-US" sz="1500" dirty="0">
                        <a:latin typeface="华文中宋" panose="02010600040101010101" pitchFamily="2" charset="-122"/>
                        <a:ea typeface="华文中宋" panose="02010600040101010101" pitchFamily="2" charset="-122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bg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</a:rPr>
                        <a:t>VT=-300V</a:t>
                      </a:r>
                      <a:endParaRPr lang="zh-CN" altLang="en-US" sz="1500" b="1" dirty="0">
                        <a:solidFill>
                          <a:schemeClr val="bg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500" dirty="0">
                          <a:solidFill>
                            <a:schemeClr val="bg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Arial" panose="020B0604020202020204" pitchFamily="34" charset="0"/>
                          <a:sym typeface="+mn-ea"/>
                        </a:rPr>
                        <a:t>VT=-320V</a:t>
                      </a:r>
                      <a:endParaRPr lang="zh-CN" altLang="en-US" sz="1500" b="1" dirty="0">
                        <a:solidFill>
                          <a:schemeClr val="bg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887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图片 3" descr="TEK000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960" y="1412875"/>
            <a:ext cx="3709670" cy="2354580"/>
          </a:xfrm>
          <a:prstGeom prst="rect">
            <a:avLst/>
          </a:prstGeom>
        </p:spPr>
      </p:pic>
      <p:pic>
        <p:nvPicPr>
          <p:cNvPr id="5" name="图片 4" descr="TEK000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5630" y="1412875"/>
            <a:ext cx="3692525" cy="2354580"/>
          </a:xfrm>
          <a:prstGeom prst="rect">
            <a:avLst/>
          </a:prstGeom>
        </p:spPr>
      </p:pic>
      <p:pic>
        <p:nvPicPr>
          <p:cNvPr id="6" name="图片 5" descr="TEK0003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8155" y="1412875"/>
            <a:ext cx="3606165" cy="2354580"/>
          </a:xfrm>
          <a:prstGeom prst="rect">
            <a:avLst/>
          </a:prstGeom>
        </p:spPr>
      </p:pic>
      <p:pic>
        <p:nvPicPr>
          <p:cNvPr id="7" name="图片 6" descr="TEK000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960" y="4149090"/>
            <a:ext cx="3747135" cy="2327910"/>
          </a:xfrm>
          <a:prstGeom prst="rect">
            <a:avLst/>
          </a:prstGeom>
        </p:spPr>
      </p:pic>
      <p:pic>
        <p:nvPicPr>
          <p:cNvPr id="14" name="图片 13" descr="TEK0004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3095" y="4149090"/>
            <a:ext cx="3655060" cy="2327910"/>
          </a:xfrm>
          <a:prstGeom prst="rect">
            <a:avLst/>
          </a:prstGeom>
        </p:spPr>
      </p:pic>
      <p:pic>
        <p:nvPicPr>
          <p:cNvPr id="16" name="图片 15" descr="TEK0004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98155" y="4149090"/>
            <a:ext cx="3614420" cy="232791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78992" y="301026"/>
            <a:ext cx="63033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009E6C"/>
                </a:solidFill>
                <a:effectLst/>
                <a:latin typeface="Arial Regular" panose="020B0604020202090204" charset="0"/>
                <a:ea typeface="儷宋 Pro" panose="02020300000000000000" charset="-120"/>
                <a:cs typeface="Arial Regular" panose="020B0604020202090204" charset="0"/>
              </a:rPr>
              <a:t>PTVSHC3N18VB+P14C8NE</a:t>
            </a:r>
            <a:r>
              <a:rPr lang="zh-CN" altLang="en-US" sz="2400" b="1" dirty="0">
                <a:solidFill>
                  <a:srgbClr val="009E6C"/>
                </a:solidFill>
                <a:effectLst/>
                <a:latin typeface="Arial Regular" panose="020B0604020202090204" charset="0"/>
                <a:ea typeface="儷宋 Pro" panose="02020300000000000000" charset="-120"/>
                <a:cs typeface="Arial Regular" panose="020B0604020202090204" charset="0"/>
              </a:rPr>
              <a:t>浪涌测试波形图</a:t>
            </a:r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479376" y="817548"/>
            <a:ext cx="9649072" cy="19164"/>
          </a:xfrm>
          <a:prstGeom prst="line">
            <a:avLst/>
          </a:prstGeom>
          <a:ln w="19050">
            <a:solidFill>
              <a:srgbClr val="6FA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079776" y="1342095"/>
            <a:ext cx="5290752" cy="2619961"/>
            <a:chOff x="4007768" y="3181299"/>
            <a:chExt cx="6607555" cy="3272037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87275" y="3417780"/>
              <a:ext cx="6528048" cy="2585254"/>
            </a:xfrm>
            <a:prstGeom prst="rect">
              <a:avLst/>
            </a:prstGeom>
          </p:spPr>
        </p:pic>
        <p:sp>
          <p:nvSpPr>
            <p:cNvPr id="8" name="矩形: 圆角 7"/>
            <p:cNvSpPr/>
            <p:nvPr/>
          </p:nvSpPr>
          <p:spPr>
            <a:xfrm>
              <a:off x="4007768" y="3181299"/>
              <a:ext cx="3708847" cy="327203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2" name="矩形 171"/>
          <p:cNvSpPr/>
          <p:nvPr/>
        </p:nvSpPr>
        <p:spPr>
          <a:xfrm>
            <a:off x="578992" y="301026"/>
            <a:ext cx="17315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应用注意点</a:t>
            </a:r>
            <a:endParaRPr lang="en-US" altLang="zh-CN" sz="2400" b="1" dirty="0">
              <a:solidFill>
                <a:srgbClr val="00B050"/>
              </a:solidFill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cxnSp>
        <p:nvCxnSpPr>
          <p:cNvPr id="173" name="直接连接符 172"/>
          <p:cNvCxnSpPr/>
          <p:nvPr/>
        </p:nvCxnSpPr>
        <p:spPr>
          <a:xfrm flipV="1">
            <a:off x="479376" y="817548"/>
            <a:ext cx="9649072" cy="19164"/>
          </a:xfrm>
          <a:prstGeom prst="line">
            <a:avLst/>
          </a:prstGeom>
          <a:ln w="19050">
            <a:solidFill>
              <a:srgbClr val="6FA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1055440" y="3991011"/>
            <a:ext cx="7560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1.CE</a:t>
            </a:r>
            <a:r>
              <a:rPr lang="zh-CN" altLang="en-US" dirty="0"/>
              <a:t>脚悬空或者接</a:t>
            </a:r>
            <a:r>
              <a:rPr lang="en-US" altLang="zh-CN" dirty="0" err="1"/>
              <a:t>Kohm</a:t>
            </a:r>
            <a:r>
              <a:rPr lang="zh-CN" altLang="en-US" dirty="0"/>
              <a:t>电阻到</a:t>
            </a:r>
            <a:r>
              <a:rPr lang="en-US" altLang="zh-CN" dirty="0"/>
              <a:t>GND</a:t>
            </a:r>
          </a:p>
          <a:p>
            <a:r>
              <a:rPr lang="en-US" altLang="zh-CN" dirty="0"/>
              <a:t>2.ILIM</a:t>
            </a:r>
            <a:r>
              <a:rPr lang="zh-CN" altLang="en-US" dirty="0"/>
              <a:t>不能直接短接到</a:t>
            </a:r>
            <a:r>
              <a:rPr lang="en-US" altLang="zh-CN" dirty="0"/>
              <a:t>GND</a:t>
            </a:r>
            <a:r>
              <a:rPr lang="zh-CN" altLang="en-US" dirty="0"/>
              <a:t>，需要对</a:t>
            </a:r>
            <a:r>
              <a:rPr lang="en-US" altLang="zh-CN" dirty="0"/>
              <a:t>GND</a:t>
            </a:r>
            <a:r>
              <a:rPr lang="zh-CN" altLang="en-US" dirty="0"/>
              <a:t>接一个</a:t>
            </a:r>
            <a:r>
              <a:rPr lang="en-US" altLang="zh-CN" dirty="0" err="1"/>
              <a:t>Kohm</a:t>
            </a:r>
            <a:r>
              <a:rPr lang="zh-CN" altLang="en-US" dirty="0"/>
              <a:t>级电阻。</a:t>
            </a:r>
            <a:endParaRPr lang="en-US" altLang="zh-CN" dirty="0"/>
          </a:p>
          <a:p>
            <a:r>
              <a:rPr lang="en-US" altLang="zh-CN" dirty="0"/>
              <a:t>3.</a:t>
            </a:r>
            <a:r>
              <a:rPr lang="zh-CN" altLang="en-US" dirty="0"/>
              <a:t>如果使用</a:t>
            </a:r>
            <a:r>
              <a:rPr lang="en-US" altLang="zh-CN" dirty="0"/>
              <a:t>P14C8NE</a:t>
            </a:r>
            <a:r>
              <a:rPr lang="zh-CN" altLang="en-US" dirty="0"/>
              <a:t>，中间的散热</a:t>
            </a:r>
            <a:r>
              <a:rPr lang="en-US" altLang="zh-CN" dirty="0"/>
              <a:t>Pad</a:t>
            </a:r>
            <a:r>
              <a:rPr lang="zh-CN" altLang="en-US" dirty="0"/>
              <a:t>要接</a:t>
            </a:r>
            <a:r>
              <a:rPr lang="en-US" altLang="zh-CN" dirty="0"/>
              <a:t>IN</a:t>
            </a:r>
            <a:r>
              <a:rPr lang="zh-CN" altLang="en-US" dirty="0"/>
              <a:t>，</a:t>
            </a:r>
            <a:endParaRPr lang="en-US" altLang="zh-CN" dirty="0"/>
          </a:p>
          <a:p>
            <a:r>
              <a:rPr lang="zh-CN" altLang="en-US" dirty="0"/>
              <a:t>如果要兼容传统</a:t>
            </a:r>
            <a:r>
              <a:rPr lang="en-US" altLang="zh-CN" dirty="0"/>
              <a:t>DFN2*2</a:t>
            </a:r>
            <a:r>
              <a:rPr lang="zh-CN" altLang="en-US" dirty="0"/>
              <a:t>封装，散热</a:t>
            </a:r>
            <a:r>
              <a:rPr lang="en-US" altLang="zh-CN" dirty="0"/>
              <a:t>Pad </a:t>
            </a:r>
            <a:r>
              <a:rPr lang="zh-CN" altLang="en-US" dirty="0"/>
              <a:t>和</a:t>
            </a:r>
            <a:r>
              <a:rPr lang="en-US" altLang="zh-CN" dirty="0"/>
              <a:t>IN</a:t>
            </a:r>
            <a:r>
              <a:rPr lang="zh-CN" altLang="en-US" dirty="0"/>
              <a:t>之间用</a:t>
            </a:r>
            <a:r>
              <a:rPr lang="en-US" altLang="zh-CN" dirty="0"/>
              <a:t>0</a:t>
            </a:r>
            <a:r>
              <a:rPr lang="zh-CN" altLang="en-US" dirty="0"/>
              <a:t>欧姆电阻兼容。</a:t>
            </a:r>
            <a:endParaRPr lang="en-US" altLang="zh-CN" dirty="0"/>
          </a:p>
        </p:txBody>
      </p:sp>
      <p:grpSp>
        <p:nvGrpSpPr>
          <p:cNvPr id="3" name="组合 2"/>
          <p:cNvGrpSpPr/>
          <p:nvPr/>
        </p:nvGrpSpPr>
        <p:grpSpPr>
          <a:xfrm>
            <a:off x="2567608" y="1356882"/>
            <a:ext cx="3588677" cy="2385846"/>
            <a:chOff x="5429440" y="4129075"/>
            <a:chExt cx="3193714" cy="19880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29440" y="4129075"/>
              <a:ext cx="2898808" cy="1832866"/>
            </a:xfrm>
            <a:prstGeom prst="rect">
              <a:avLst/>
            </a:prstGeom>
          </p:spPr>
        </p:pic>
        <p:sp>
          <p:nvSpPr>
            <p:cNvPr id="5" name="矩形: 圆角 4"/>
            <p:cNvSpPr/>
            <p:nvPr/>
          </p:nvSpPr>
          <p:spPr>
            <a:xfrm>
              <a:off x="7972935" y="5157192"/>
              <a:ext cx="650219" cy="54860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: 圆角 5"/>
            <p:cNvSpPr/>
            <p:nvPr/>
          </p:nvSpPr>
          <p:spPr>
            <a:xfrm>
              <a:off x="7721960" y="5568532"/>
              <a:ext cx="650219" cy="54860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33" y="2181909"/>
            <a:ext cx="12192000" cy="4676091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10133" y="-531440"/>
            <a:ext cx="12192000" cy="4805222"/>
          </a:xfrm>
          <a:prstGeom prst="roundRect">
            <a:avLst>
              <a:gd name="adj" fmla="val 0"/>
            </a:avLst>
          </a:prstGeom>
          <a:gradFill flip="none" rotWithShape="1">
            <a:gsLst>
              <a:gs pos="32000">
                <a:srgbClr val="FDFDFD"/>
              </a:gs>
              <a:gs pos="0">
                <a:schemeClr val="bg1"/>
              </a:gs>
              <a:gs pos="100000">
                <a:schemeClr val="accent1">
                  <a:lumMod val="30000"/>
                  <a:lumOff val="70000"/>
                  <a:alpha val="33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alibri" panose="020F0502020204030204" pitchFamily="34" charset="0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143007" y="1807423"/>
            <a:ext cx="8637595" cy="159268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71415" tIns="85698" rIns="71415" bIns="85698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+mn-ea"/>
                <a:ea typeface="+mn-ea"/>
              </a:rPr>
              <a:t>总部：上海市浦东新区盛夏路</a:t>
            </a:r>
            <a:r>
              <a:rPr lang="en-US" altLang="zh-CN" sz="1600" dirty="0">
                <a:latin typeface="+mn-ea"/>
                <a:ea typeface="+mn-ea"/>
              </a:rPr>
              <a:t>565</a:t>
            </a:r>
            <a:r>
              <a:rPr lang="zh-CN" altLang="en-US" sz="1600" dirty="0">
                <a:latin typeface="+mn-ea"/>
                <a:ea typeface="+mn-ea"/>
              </a:rPr>
              <a:t>弄集贤天地</a:t>
            </a:r>
            <a:r>
              <a:rPr lang="en-US" altLang="zh-CN" sz="1600" dirty="0">
                <a:latin typeface="+mn-ea"/>
                <a:ea typeface="+mn-ea"/>
              </a:rPr>
              <a:t>D</a:t>
            </a:r>
            <a:r>
              <a:rPr lang="zh-CN" altLang="en-US" sz="1600" dirty="0">
                <a:latin typeface="+mn-ea"/>
                <a:ea typeface="+mn-ea"/>
              </a:rPr>
              <a:t>幢</a:t>
            </a:r>
            <a:r>
              <a:rPr lang="en-US" altLang="zh-CN" sz="1600" dirty="0">
                <a:latin typeface="+mn-ea"/>
                <a:ea typeface="+mn-ea"/>
              </a:rPr>
              <a:t>11</a:t>
            </a:r>
            <a:r>
              <a:rPr lang="zh-CN" altLang="en-US" sz="1600" dirty="0">
                <a:latin typeface="+mn-ea"/>
                <a:ea typeface="+mn-ea"/>
              </a:rPr>
              <a:t>层 </a:t>
            </a:r>
            <a:br>
              <a:rPr lang="zh-CN" altLang="en-US" sz="1600" dirty="0">
                <a:latin typeface="+mn-ea"/>
                <a:ea typeface="+mn-ea"/>
              </a:rPr>
            </a:br>
            <a:r>
              <a:rPr lang="zh-CN" altLang="en-US" sz="1600" dirty="0">
                <a:latin typeface="+mn-ea"/>
                <a:ea typeface="+mn-ea"/>
              </a:rPr>
              <a:t>西安：陕西省西安市高新区丈八一路</a:t>
            </a:r>
            <a:r>
              <a:rPr lang="en-US" altLang="zh-CN" sz="1600" dirty="0">
                <a:latin typeface="+mn-ea"/>
                <a:ea typeface="+mn-ea"/>
              </a:rPr>
              <a:t>1</a:t>
            </a:r>
            <a:r>
              <a:rPr lang="zh-CN" altLang="en-US" sz="1600" dirty="0">
                <a:latin typeface="+mn-ea"/>
                <a:ea typeface="+mn-ea"/>
              </a:rPr>
              <a:t>号汇鑫中心</a:t>
            </a:r>
            <a:r>
              <a:rPr lang="en-US" altLang="zh-CN" sz="1600" dirty="0">
                <a:latin typeface="+mn-ea"/>
                <a:ea typeface="+mn-ea"/>
              </a:rPr>
              <a:t>C</a:t>
            </a:r>
            <a:r>
              <a:rPr lang="zh-CN" altLang="en-US" sz="1600" dirty="0">
                <a:latin typeface="+mn-ea"/>
                <a:ea typeface="+mn-ea"/>
              </a:rPr>
              <a:t>座</a:t>
            </a:r>
            <a:r>
              <a:rPr lang="en-US" altLang="zh-CN" sz="1600" dirty="0">
                <a:latin typeface="+mn-ea"/>
                <a:ea typeface="+mn-ea"/>
              </a:rPr>
              <a:t>911</a:t>
            </a:r>
            <a:r>
              <a:rPr lang="zh-CN" altLang="en-US" sz="1600" dirty="0">
                <a:latin typeface="+mn-ea"/>
                <a:ea typeface="+mn-ea"/>
              </a:rPr>
              <a:t>室</a:t>
            </a:r>
            <a:br>
              <a:rPr lang="zh-CN" altLang="en-US" sz="1600" dirty="0">
                <a:latin typeface="+mn-ea"/>
                <a:ea typeface="+mn-ea"/>
              </a:rPr>
            </a:br>
            <a:r>
              <a:rPr lang="zh-CN" altLang="en-US" sz="1600" dirty="0">
                <a:latin typeface="+mn-ea"/>
                <a:ea typeface="+mn-ea"/>
              </a:rPr>
              <a:t>无锡：无锡市经济开发区太湖街道震泽路</a:t>
            </a:r>
            <a:r>
              <a:rPr lang="en-US" altLang="zh-CN" sz="1600" dirty="0">
                <a:latin typeface="+mn-ea"/>
                <a:ea typeface="+mn-ea"/>
              </a:rPr>
              <a:t>688</a:t>
            </a:r>
            <a:r>
              <a:rPr lang="zh-CN" altLang="en-US" sz="1600" dirty="0">
                <a:latin typeface="+mn-ea"/>
                <a:ea typeface="+mn-ea"/>
              </a:rPr>
              <a:t>号</a:t>
            </a:r>
            <a:r>
              <a:rPr lang="en-US" altLang="zh-CN" sz="1600" dirty="0">
                <a:latin typeface="+mn-ea"/>
                <a:ea typeface="+mn-ea"/>
              </a:rPr>
              <a:t>1</a:t>
            </a:r>
            <a:r>
              <a:rPr lang="zh-CN" altLang="en-US" sz="1600" dirty="0">
                <a:latin typeface="+mn-ea"/>
                <a:ea typeface="+mn-ea"/>
              </a:rPr>
              <a:t>号楼</a:t>
            </a:r>
            <a:r>
              <a:rPr lang="en-US" altLang="zh-CN" sz="1600" dirty="0">
                <a:latin typeface="+mn-ea"/>
                <a:ea typeface="+mn-ea"/>
              </a:rPr>
              <a:t>701-702</a:t>
            </a:r>
            <a:r>
              <a:rPr lang="zh-CN" altLang="en-US" sz="1600" dirty="0">
                <a:latin typeface="+mn-ea"/>
                <a:ea typeface="+mn-ea"/>
              </a:rPr>
              <a:t>室</a:t>
            </a:r>
            <a:br>
              <a:rPr lang="zh-CN" altLang="en-US" sz="1600" dirty="0">
                <a:latin typeface="+mn-ea"/>
                <a:ea typeface="+mn-ea"/>
              </a:rPr>
            </a:br>
            <a:r>
              <a:rPr lang="zh-CN" altLang="en-US" sz="1600" dirty="0">
                <a:latin typeface="+mn-ea"/>
                <a:ea typeface="+mn-ea"/>
              </a:rPr>
              <a:t>深圳：深圳市南山区粤兴二道</a:t>
            </a:r>
            <a:r>
              <a:rPr lang="en-US" altLang="zh-CN" sz="1600" dirty="0">
                <a:latin typeface="+mn-ea"/>
                <a:ea typeface="+mn-ea"/>
              </a:rPr>
              <a:t>10</a:t>
            </a:r>
            <a:r>
              <a:rPr lang="zh-CN" altLang="en-US" sz="1600" dirty="0">
                <a:latin typeface="+mn-ea"/>
                <a:ea typeface="+mn-ea"/>
              </a:rPr>
              <a:t>号香港中文大学李伟波楼</a:t>
            </a:r>
            <a:r>
              <a:rPr lang="en-US" altLang="zh-CN" sz="1600" dirty="0">
                <a:latin typeface="+mn-ea"/>
                <a:ea typeface="+mn-ea"/>
              </a:rPr>
              <a:t>906-908</a:t>
            </a:r>
            <a:r>
              <a:rPr lang="zh-CN" altLang="en-US" sz="1600" dirty="0">
                <a:latin typeface="+mn-ea"/>
                <a:ea typeface="+mn-ea"/>
              </a:rPr>
              <a:t>室</a:t>
            </a:r>
            <a:endParaRPr lang="en-US" altLang="zh-CN" sz="1600" dirty="0">
              <a:latin typeface="+mn-ea"/>
              <a:ea typeface="+mn-ea"/>
              <a:cs typeface="阿里巴巴普惠体" panose="00020600040101010101" pitchFamily="18" charset="-122"/>
              <a:sym typeface="Calibri" panose="020F050202020403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43007" y="253074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Calibri" panose="020F0502020204030204" pitchFamily="34" charset="0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联系我们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127448" y="1019685"/>
            <a:ext cx="3600400" cy="650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+mn-ea"/>
                <a:ea typeface="+mn-ea"/>
              </a:rPr>
              <a:t>网站：</a:t>
            </a:r>
            <a:r>
              <a:rPr lang="en-US" altLang="zh-CN" sz="1600" dirty="0">
                <a:latin typeface="+mn-ea"/>
                <a:ea typeface="+mn-ea"/>
              </a:rPr>
              <a:t>www.prisemi.com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+mn-ea"/>
                <a:ea typeface="+mn-ea"/>
              </a:rPr>
              <a:t>邮箱：</a:t>
            </a:r>
            <a:r>
              <a:rPr lang="en-US" altLang="zh-CN" sz="1600" dirty="0">
                <a:latin typeface="+mn-ea"/>
                <a:ea typeface="+mn-ea"/>
              </a:rPr>
              <a:t>info@prisemi.com</a:t>
            </a:r>
            <a:endParaRPr lang="zh-CN" altLang="en-US" sz="1600" dirty="0">
              <a:latin typeface="+mn-ea"/>
              <a:ea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352" y="1484784"/>
            <a:ext cx="1412324" cy="1412324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9264352" y="2965888"/>
            <a:ext cx="14123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+mn-ea"/>
                <a:ea typeface="+mn-ea"/>
              </a:rPr>
              <a:t>微信公众平台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5fdd56a9-6b7a-4f45-8c43-cf7c04acb9d8"/>
  <p:tag name="COMMONDATA" val="eyJoZGlkIjoiZGUxNGI1ZjM5N2ExNDBlYjc3OGJhOTA0ZDM5MzZjZW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53404;#20417;#393621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0d737a30-f4e5-44b4-b9a9-b427e950226a}"/>
  <p:tag name="TABLE_ENDDRAG_ORIGIN_RECT" val="471*359"/>
  <p:tag name="TABLE_ENDDRAG_RECT" val="651*80*471*35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53404;#20417;#393621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53404;#20417;#393621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53404;#20417;#393621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53404;#20417;#393621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76652;#76652;#76272;#76272;#76652;#76272;#76272;#115421;#369537;#385150;#88069;#28522;#31123;#372636;#372636;#372636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TABLE_ENDDRAG_ORIGIN_RECT" val="451*362"/>
  <p:tag name="TABLE_ENDDRAG_RECT" val="32*94*451*36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TABLE_ENDDRAG_ORIGIN_RECT" val="451*362"/>
  <p:tag name="TABLE_ENDDRAG_RECT" val="32*94*451*36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76652;#76652;#76272;#76272;#76652;#76272;#76272;#115421;#369537;#385150;#88069;#28522;#31123;#372636;#372636;#372636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TABLE_ENDDRAG_ORIGIN_RECT" val="866*213"/>
  <p:tag name="TABLE_ENDDRAG_RECT" val="54*82*866*21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TABLE_ENDDRAG_ORIGIN_RECT" val="866*213"/>
  <p:tag name="TABLE_ENDDRAG_RECT" val="54*82*866*21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76652;#76652;#76272;#76272;#76652;#76272;#76272;#115421;#369537;#385150;#88069;#28522;#31123;#372636;#372636;#372636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TABLE_ENDDRAG_ORIGIN_RECT" val="866*213"/>
  <p:tag name="TABLE_ENDDRAG_RECT" val="54*82*866*21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TABLE_ENDDRAG_ORIGIN_RECT" val="866*213"/>
  <p:tag name="TABLE_ENDDRAG_RECT" val="54*82*866*21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53404;#20417;#393621;"/>
</p:tagLst>
</file>

<file path=ppt/theme/theme1.xml><?xml version="1.0" encoding="utf-8"?>
<a:theme xmlns:a="http://schemas.openxmlformats.org/drawingml/2006/main" name="Office 主题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xrysyczv">
      <a:majorFont>
        <a:latin typeface="Calibri"/>
        <a:ea typeface="黑体"/>
        <a:cs typeface=""/>
      </a:majorFont>
      <a:minorFont>
        <a:latin typeface="Calibri"/>
        <a:ea typeface="黑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1199</Words>
  <Application>Microsoft Office PowerPoint</Application>
  <PresentationFormat>宽屏</PresentationFormat>
  <Paragraphs>446</Paragraphs>
  <Slides>12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Arial Regular</vt:lpstr>
      <vt:lpstr>等线</vt:lpstr>
      <vt:lpstr>华文中宋</vt:lpstr>
      <vt:lpstr>楷体</vt:lpstr>
      <vt:lpstr>Arial</vt:lpstr>
      <vt:lpstr>Calibri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User</dc:creator>
  <cp:lastModifiedBy>Hua Yang</cp:lastModifiedBy>
  <cp:revision>2819</cp:revision>
  <cp:lastPrinted>2020-09-01T01:29:00Z</cp:lastPrinted>
  <dcterms:created xsi:type="dcterms:W3CDTF">2011-07-02T08:30:00Z</dcterms:created>
  <dcterms:modified xsi:type="dcterms:W3CDTF">2024-12-16T05:41:06Z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2052-12.1.0.18543</vt:lpwstr>
  </property>
  <property fmtid="{D5CDD505-2E9C-101B-9397-08002B2CF9AE}" pid="3" name="ICV">
    <vt:lpwstr>9E557A23C905480698776CD63826D825_13</vt:lpwstr>
  </property>
</Properties>
</file>