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4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39.xml" ContentType="application/vnd.openxmlformats-officedocument.presentationml.tags+xml"/>
  <Override PartName="/ppt/notesSlides/notesSlide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554" r:id="rId2"/>
    <p:sldId id="1062" r:id="rId3"/>
    <p:sldId id="1149" r:id="rId4"/>
    <p:sldId id="1343" r:id="rId5"/>
    <p:sldId id="1344" r:id="rId6"/>
    <p:sldId id="1308" r:id="rId7"/>
    <p:sldId id="1347" r:id="rId8"/>
    <p:sldId id="1346" r:id="rId9"/>
    <p:sldId id="775" r:id="rId10"/>
    <p:sldId id="776" r:id="rId11"/>
    <p:sldId id="777" r:id="rId12"/>
    <p:sldId id="1000" r:id="rId13"/>
    <p:sldId id="779" r:id="rId14"/>
    <p:sldId id="1001" r:id="rId15"/>
    <p:sldId id="1038" r:id="rId16"/>
    <p:sldId id="1241" r:id="rId17"/>
    <p:sldId id="1240" r:id="rId18"/>
    <p:sldId id="1086" r:id="rId19"/>
  </p:sldIdLst>
  <p:sldSz cx="12192000" cy="6858000"/>
  <p:notesSz cx="7104063" cy="10234613"/>
  <p:custDataLst>
    <p:tags r:id="rId2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" userDrawn="1">
          <p15:clr>
            <a:srgbClr val="A4A3A4"/>
          </p15:clr>
        </p15:guide>
        <p15:guide id="2" pos="77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范莘培" initials="范莘培" lastIdx="2" clrIdx="0"/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102"/>
    <a:srgbClr val="F49304"/>
    <a:srgbClr val="D78103"/>
    <a:srgbClr val="C68E10"/>
    <a:srgbClr val="D49812"/>
    <a:srgbClr val="DC9D12"/>
    <a:srgbClr val="DAA570"/>
    <a:srgbClr val="CAC09A"/>
    <a:srgbClr val="EAB200"/>
    <a:srgbClr val="DFB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31" autoAdjust="0"/>
    <p:restoredTop sz="94660"/>
  </p:normalViewPr>
  <p:slideViewPr>
    <p:cSldViewPr showGuides="1">
      <p:cViewPr varScale="1">
        <p:scale>
          <a:sx n="86" d="100"/>
          <a:sy n="86" d="100"/>
        </p:scale>
        <p:origin x="345" y="30"/>
      </p:cViewPr>
      <p:guideLst>
        <p:guide orient="horz" pos="58"/>
        <p:guide pos="77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/Users/Tom/Library/Containers/com.tencent.WeWorkMac/Data/Documents/Profiles/B1245B873575E8307E4BB5C93E7F821E/Caches/Files/2024-04/ffbe841ec75b4c1b2a5f2ee557956bae/PTVSHC3N24VUPL&#23545;&#27604;&#25968;&#2545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/Users/Tom/Desktop/&#20122;&#39532;&#36874;/TLP%20curve--PTVSHC2EN4V8U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/Users/Tom/Desktop/&#20122;&#39532;&#36874;/&#24037;&#20316;&#31807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b="1">
                <a:solidFill>
                  <a:schemeClr val="tx1"/>
                </a:solidFill>
              </a:rPr>
              <a:t>负向浪涌钳位电压对比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 alt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[PTVSHC3N24VUPL对比数据.xlsx]Sheet1!$B$14:$B$16</c:f>
              <c:numCache>
                <c:formatCode>General</c:formatCode>
                <c:ptCount val="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</c:numCache>
            </c:numRef>
          </c:xVal>
          <c:yVal>
            <c:numRef>
              <c:f>[PTVSHC3N24VUPL对比数据.xlsx]Sheet1!$C$14:$C$16</c:f>
              <c:numCache>
                <c:formatCode>General</c:formatCode>
                <c:ptCount val="3"/>
                <c:pt idx="0">
                  <c:v>9.1300000000000008</c:v>
                </c:pt>
                <c:pt idx="1">
                  <c:v>18.100000000000001</c:v>
                </c:pt>
                <c:pt idx="2">
                  <c:v>24.2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C29-4A49-92CA-13E64F245491}"/>
            </c:ext>
          </c:extLst>
        </c:ser>
        <c:ser>
          <c:idx val="1"/>
          <c:order val="1"/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[PTVSHC3N24VUPL对比数据.xlsx]Sheet1!$B$14:$B$16</c:f>
              <c:numCache>
                <c:formatCode>General</c:formatCode>
                <c:ptCount val="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</c:numCache>
            </c:numRef>
          </c:xVal>
          <c:yVal>
            <c:numRef>
              <c:f>[PTVSHC3N24VUPL对比数据.xlsx]Sheet1!$D$14:$D$16</c:f>
              <c:numCache>
                <c:formatCode>General</c:formatCode>
                <c:ptCount val="3"/>
                <c:pt idx="0">
                  <c:v>6.35</c:v>
                </c:pt>
                <c:pt idx="1">
                  <c:v>10.8</c:v>
                </c:pt>
                <c:pt idx="2">
                  <c:v>15.9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C29-4A49-92CA-13E64F245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3311866"/>
        <c:axId val="530401408"/>
      </c:scatterChart>
      <c:valAx>
        <c:axId val="933311866"/>
        <c:scaling>
          <c:orientation val="minMax"/>
          <c:max val="320"/>
          <c:min val="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浪涌电流</a:t>
                </a:r>
                <a:r>
                  <a:rPr lang="en-US" altLang="zh-CN"/>
                  <a:t>Ipp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 alt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0401408"/>
        <c:crosses val="autoZero"/>
        <c:crossBetween val="midCat"/>
      </c:valAx>
      <c:valAx>
        <c:axId val="53040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钳位电压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 alt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331186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0cb954f-9cfd-4820-93e9-e053fdc5fc95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Sheet1!$B$2:$B$295</c:f>
              <c:numCache>
                <c:formatCode>General</c:formatCode>
                <c:ptCount val="294"/>
                <c:pt idx="0">
                  <c:v>5.4815039634704599</c:v>
                </c:pt>
                <c:pt idx="1">
                  <c:v>5.5557065010070801</c:v>
                </c:pt>
                <c:pt idx="2">
                  <c:v>5.9721298217773402</c:v>
                </c:pt>
                <c:pt idx="3">
                  <c:v>5.2446966171264604</c:v>
                </c:pt>
                <c:pt idx="4">
                  <c:v>5.6300930976867702</c:v>
                </c:pt>
                <c:pt idx="5">
                  <c:v>5.6497225761413601</c:v>
                </c:pt>
                <c:pt idx="6">
                  <c:v>5.46988868713379</c:v>
                </c:pt>
                <c:pt idx="7">
                  <c:v>5.7537889480590803</c:v>
                </c:pt>
                <c:pt idx="8">
                  <c:v>5.58095359802246</c:v>
                </c:pt>
                <c:pt idx="9">
                  <c:v>5.5790920257568404</c:v>
                </c:pt>
                <c:pt idx="10">
                  <c:v>5.8523120880126998</c:v>
                </c:pt>
                <c:pt idx="11">
                  <c:v>5.7151012420654101</c:v>
                </c:pt>
                <c:pt idx="12">
                  <c:v>5.5682349205017099</c:v>
                </c:pt>
                <c:pt idx="13">
                  <c:v>5.6628499031066903</c:v>
                </c:pt>
                <c:pt idx="14">
                  <c:v>5.7500581741332999</c:v>
                </c:pt>
                <c:pt idx="15">
                  <c:v>6.0747957229614196</c:v>
                </c:pt>
                <c:pt idx="16">
                  <c:v>5.6318659782409703</c:v>
                </c:pt>
                <c:pt idx="17">
                  <c:v>5.9542531967163104</c:v>
                </c:pt>
                <c:pt idx="18">
                  <c:v>5.8073410987854004</c:v>
                </c:pt>
                <c:pt idx="19">
                  <c:v>5.7070317268371502</c:v>
                </c:pt>
                <c:pt idx="20">
                  <c:v>5.9980278015136701</c:v>
                </c:pt>
                <c:pt idx="21">
                  <c:v>5.7626848220825</c:v>
                </c:pt>
                <c:pt idx="22">
                  <c:v>5.8379049301147301</c:v>
                </c:pt>
                <c:pt idx="23">
                  <c:v>5.8514366149902299</c:v>
                </c:pt>
                <c:pt idx="24">
                  <c:v>6.0243663787841797</c:v>
                </c:pt>
                <c:pt idx="25">
                  <c:v>5.7869524955749503</c:v>
                </c:pt>
                <c:pt idx="26">
                  <c:v>5.9349455833434996</c:v>
                </c:pt>
                <c:pt idx="27">
                  <c:v>6.1463565826415998</c:v>
                </c:pt>
                <c:pt idx="28">
                  <c:v>5.9974155426025302</c:v>
                </c:pt>
                <c:pt idx="29">
                  <c:v>6.1149625778198002</c:v>
                </c:pt>
                <c:pt idx="30">
                  <c:v>6.0599493980407697</c:v>
                </c:pt>
                <c:pt idx="31">
                  <c:v>6.0289163589477202</c:v>
                </c:pt>
                <c:pt idx="32">
                  <c:v>6.0268096923828098</c:v>
                </c:pt>
                <c:pt idx="33">
                  <c:v>6.0399956703186</c:v>
                </c:pt>
                <c:pt idx="34">
                  <c:v>6.0750222206115696</c:v>
                </c:pt>
                <c:pt idx="35">
                  <c:v>6.2205262184143102</c:v>
                </c:pt>
                <c:pt idx="36">
                  <c:v>5.8386583328247097</c:v>
                </c:pt>
                <c:pt idx="37">
                  <c:v>6.3476486206054696</c:v>
                </c:pt>
                <c:pt idx="38">
                  <c:v>5.8589100837707502</c:v>
                </c:pt>
                <c:pt idx="39">
                  <c:v>5.9806704521179199</c:v>
                </c:pt>
                <c:pt idx="40">
                  <c:v>6.0372242927551296</c:v>
                </c:pt>
                <c:pt idx="41">
                  <c:v>6.23140525817871</c:v>
                </c:pt>
                <c:pt idx="42">
                  <c:v>6.1341838836669798</c:v>
                </c:pt>
                <c:pt idx="43">
                  <c:v>6.1087045669555398</c:v>
                </c:pt>
                <c:pt idx="44">
                  <c:v>5.8933844566345197</c:v>
                </c:pt>
                <c:pt idx="45">
                  <c:v>5.8824691772460902</c:v>
                </c:pt>
                <c:pt idx="46">
                  <c:v>6.16880083084106</c:v>
                </c:pt>
                <c:pt idx="47">
                  <c:v>5.9774889945983896</c:v>
                </c:pt>
                <c:pt idx="48">
                  <c:v>5.9845781326293901</c:v>
                </c:pt>
                <c:pt idx="49">
                  <c:v>6.0745439529418901</c:v>
                </c:pt>
                <c:pt idx="50">
                  <c:v>6.0479927062988299</c:v>
                </c:pt>
                <c:pt idx="51">
                  <c:v>6.2569322586059304</c:v>
                </c:pt>
                <c:pt idx="52">
                  <c:v>6.21775102615356</c:v>
                </c:pt>
                <c:pt idx="53">
                  <c:v>6.3713850975036603</c:v>
                </c:pt>
                <c:pt idx="54">
                  <c:v>6.1878137588500799</c:v>
                </c:pt>
                <c:pt idx="55">
                  <c:v>6.1862607002258301</c:v>
                </c:pt>
                <c:pt idx="56">
                  <c:v>6.1917481422424299</c:v>
                </c:pt>
                <c:pt idx="57">
                  <c:v>6.0822267532348704</c:v>
                </c:pt>
                <c:pt idx="58">
                  <c:v>6.2761254310607901</c:v>
                </c:pt>
                <c:pt idx="59">
                  <c:v>6.1176500320434402</c:v>
                </c:pt>
                <c:pt idx="60">
                  <c:v>6.16579246520996</c:v>
                </c:pt>
                <c:pt idx="61">
                  <c:v>6.0707073211669904</c:v>
                </c:pt>
                <c:pt idx="62">
                  <c:v>6.1990680694580096</c:v>
                </c:pt>
                <c:pt idx="63">
                  <c:v>6.1661419868469203</c:v>
                </c:pt>
                <c:pt idx="64">
                  <c:v>6.3987569808959801</c:v>
                </c:pt>
                <c:pt idx="65">
                  <c:v>6.2621345520019203</c:v>
                </c:pt>
                <c:pt idx="66">
                  <c:v>6.2948184013366699</c:v>
                </c:pt>
                <c:pt idx="67">
                  <c:v>6.2342596054077104</c:v>
                </c:pt>
                <c:pt idx="68">
                  <c:v>6.1109900474548304</c:v>
                </c:pt>
                <c:pt idx="69">
                  <c:v>6.2711429595947301</c:v>
                </c:pt>
                <c:pt idx="70">
                  <c:v>6.1655397415160902</c:v>
                </c:pt>
                <c:pt idx="71">
                  <c:v>6.1111421585082999</c:v>
                </c:pt>
                <c:pt idx="72">
                  <c:v>6.1565847396850302</c:v>
                </c:pt>
                <c:pt idx="73">
                  <c:v>6.2257008552551296</c:v>
                </c:pt>
                <c:pt idx="74">
                  <c:v>6.1896162033081001</c:v>
                </c:pt>
                <c:pt idx="75">
                  <c:v>6.2128615379333496</c:v>
                </c:pt>
                <c:pt idx="76">
                  <c:v>6.0710787773132298</c:v>
                </c:pt>
                <c:pt idx="77">
                  <c:v>6.2471122741698997</c:v>
                </c:pt>
                <c:pt idx="78">
                  <c:v>6.3530182838439897</c:v>
                </c:pt>
                <c:pt idx="79">
                  <c:v>6.05749559402466</c:v>
                </c:pt>
                <c:pt idx="80">
                  <c:v>6.2785453796386701</c:v>
                </c:pt>
                <c:pt idx="81">
                  <c:v>6.1648612022399698</c:v>
                </c:pt>
                <c:pt idx="82">
                  <c:v>6.1427431106567401</c:v>
                </c:pt>
                <c:pt idx="83">
                  <c:v>6.1896934509277397</c:v>
                </c:pt>
                <c:pt idx="84">
                  <c:v>6.1654710769653098</c:v>
                </c:pt>
                <c:pt idx="85">
                  <c:v>6.1616168022155602</c:v>
                </c:pt>
                <c:pt idx="86">
                  <c:v>6.1383123397827104</c:v>
                </c:pt>
                <c:pt idx="87">
                  <c:v>6.0010824203491202</c:v>
                </c:pt>
                <c:pt idx="88">
                  <c:v>6.11054086685178</c:v>
                </c:pt>
                <c:pt idx="89">
                  <c:v>6.12999534606932</c:v>
                </c:pt>
                <c:pt idx="90">
                  <c:v>6.0277848243713201</c:v>
                </c:pt>
                <c:pt idx="91">
                  <c:v>6.0243067741393999</c:v>
                </c:pt>
                <c:pt idx="92">
                  <c:v>6.2077717781066903</c:v>
                </c:pt>
                <c:pt idx="93">
                  <c:v>6.0609631538391104</c:v>
                </c:pt>
                <c:pt idx="94">
                  <c:v>6.0830631256103498</c:v>
                </c:pt>
                <c:pt idx="95">
                  <c:v>6.0660767555236799</c:v>
                </c:pt>
                <c:pt idx="96">
                  <c:v>6.04727983474731</c:v>
                </c:pt>
                <c:pt idx="97">
                  <c:v>6.0376253128051696</c:v>
                </c:pt>
                <c:pt idx="98">
                  <c:v>6.0585908889770401</c:v>
                </c:pt>
                <c:pt idx="99">
                  <c:v>6.0577406883239702</c:v>
                </c:pt>
                <c:pt idx="100">
                  <c:v>6.0338110923767099</c:v>
                </c:pt>
                <c:pt idx="101">
                  <c:v>6.0027627944946298</c:v>
                </c:pt>
                <c:pt idx="102">
                  <c:v>5.9543948173522798</c:v>
                </c:pt>
                <c:pt idx="103">
                  <c:v>6.0764250755309996</c:v>
                </c:pt>
                <c:pt idx="104">
                  <c:v>5.9572105407714702</c:v>
                </c:pt>
                <c:pt idx="105">
                  <c:v>6.02343130111693</c:v>
                </c:pt>
                <c:pt idx="106">
                  <c:v>5.9461293220520002</c:v>
                </c:pt>
                <c:pt idx="107">
                  <c:v>6.0047068595886097</c:v>
                </c:pt>
                <c:pt idx="108">
                  <c:v>5.9206809997558603</c:v>
                </c:pt>
                <c:pt idx="109">
                  <c:v>5.9523057937622097</c:v>
                </c:pt>
                <c:pt idx="110">
                  <c:v>5.8942389488220197</c:v>
                </c:pt>
                <c:pt idx="111">
                  <c:v>5.8814392089843697</c:v>
                </c:pt>
                <c:pt idx="112">
                  <c:v>5.8585648536681996</c:v>
                </c:pt>
                <c:pt idx="113">
                  <c:v>5.8758234977722203</c:v>
                </c:pt>
                <c:pt idx="114">
                  <c:v>5.8657927513122603</c:v>
                </c:pt>
                <c:pt idx="115">
                  <c:v>5.8731441497802699</c:v>
                </c:pt>
                <c:pt idx="116">
                  <c:v>5.85298252105712</c:v>
                </c:pt>
                <c:pt idx="117">
                  <c:v>5.8388438224792498</c:v>
                </c:pt>
                <c:pt idx="118">
                  <c:v>5.8335876464843697</c:v>
                </c:pt>
                <c:pt idx="119">
                  <c:v>5.89078569412231</c:v>
                </c:pt>
                <c:pt idx="120">
                  <c:v>5.8617410659790004</c:v>
                </c:pt>
                <c:pt idx="121">
                  <c:v>5.8046879768371404</c:v>
                </c:pt>
                <c:pt idx="122">
                  <c:v>5.8505992889404297</c:v>
                </c:pt>
                <c:pt idx="123">
                  <c:v>5.8139400482177699</c:v>
                </c:pt>
                <c:pt idx="124">
                  <c:v>5.8680815696716202</c:v>
                </c:pt>
                <c:pt idx="125">
                  <c:v>5.8167805671691699</c:v>
                </c:pt>
                <c:pt idx="126">
                  <c:v>5.8367590904235804</c:v>
                </c:pt>
                <c:pt idx="127">
                  <c:v>5.8796725273132298</c:v>
                </c:pt>
                <c:pt idx="128">
                  <c:v>5.8735003471374299</c:v>
                </c:pt>
                <c:pt idx="129">
                  <c:v>5.8917551040649396</c:v>
                </c:pt>
                <c:pt idx="130">
                  <c:v>5.9108910560607901</c:v>
                </c:pt>
                <c:pt idx="131">
                  <c:v>5.9338941574096697</c:v>
                </c:pt>
                <c:pt idx="132">
                  <c:v>5.95636081695557</c:v>
                </c:pt>
                <c:pt idx="133">
                  <c:v>6.0272889137268102</c:v>
                </c:pt>
                <c:pt idx="134">
                  <c:v>6.1454038619995002</c:v>
                </c:pt>
                <c:pt idx="135">
                  <c:v>6.26697921752928</c:v>
                </c:pt>
                <c:pt idx="136">
                  <c:v>6.4498705863952601</c:v>
                </c:pt>
                <c:pt idx="137">
                  <c:v>5.9313712120056197</c:v>
                </c:pt>
                <c:pt idx="138">
                  <c:v>7.3555884361266903</c:v>
                </c:pt>
                <c:pt idx="139">
                  <c:v>7.5340166091918999</c:v>
                </c:pt>
                <c:pt idx="140">
                  <c:v>6.7362184524536204</c:v>
                </c:pt>
                <c:pt idx="141">
                  <c:v>5.6703329086303702</c:v>
                </c:pt>
                <c:pt idx="142">
                  <c:v>4.6962795257568404</c:v>
                </c:pt>
                <c:pt idx="143">
                  <c:v>3.6386289596557599</c:v>
                </c:pt>
                <c:pt idx="144">
                  <c:v>2.58705735206604</c:v>
                </c:pt>
                <c:pt idx="145">
                  <c:v>1.56025886535645</c:v>
                </c:pt>
                <c:pt idx="146">
                  <c:v>0.54019784927368197</c:v>
                </c:pt>
                <c:pt idx="147">
                  <c:v>-1.88259932087931E-7</c:v>
                </c:pt>
                <c:pt idx="148">
                  <c:v>-0.448668122291565</c:v>
                </c:pt>
                <c:pt idx="149">
                  <c:v>-0.79764431715011597</c:v>
                </c:pt>
                <c:pt idx="150">
                  <c:v>-0.84076070785522505</c:v>
                </c:pt>
                <c:pt idx="151">
                  <c:v>-0.87286007404327404</c:v>
                </c:pt>
                <c:pt idx="152">
                  <c:v>-0.89704358577728305</c:v>
                </c:pt>
                <c:pt idx="153">
                  <c:v>-0.91982722282409701</c:v>
                </c:pt>
                <c:pt idx="154">
                  <c:v>-0.93789035081863403</c:v>
                </c:pt>
                <c:pt idx="155">
                  <c:v>-0.95016211271286</c:v>
                </c:pt>
                <c:pt idx="156">
                  <c:v>-0.96793901920318604</c:v>
                </c:pt>
                <c:pt idx="157">
                  <c:v>-0.97638189792633101</c:v>
                </c:pt>
                <c:pt idx="158">
                  <c:v>-0.99043744802474998</c:v>
                </c:pt>
                <c:pt idx="159">
                  <c:v>-1.0057559013366699</c:v>
                </c:pt>
                <c:pt idx="160">
                  <c:v>-1.01004922389984</c:v>
                </c:pt>
                <c:pt idx="161">
                  <c:v>-1.02311050891876</c:v>
                </c:pt>
                <c:pt idx="162">
                  <c:v>-1.0270578861236599</c:v>
                </c:pt>
                <c:pt idx="163">
                  <c:v>-1.0439368486404399</c:v>
                </c:pt>
                <c:pt idx="164">
                  <c:v>-1.0450813770294201</c:v>
                </c:pt>
                <c:pt idx="165">
                  <c:v>-1.0401304960250899</c:v>
                </c:pt>
                <c:pt idx="166">
                  <c:v>-1.0488871335983301</c:v>
                </c:pt>
                <c:pt idx="167">
                  <c:v>-1.0653831958770701</c:v>
                </c:pt>
                <c:pt idx="168">
                  <c:v>-1.09851109981537</c:v>
                </c:pt>
                <c:pt idx="169">
                  <c:v>-1.10925757884979</c:v>
                </c:pt>
                <c:pt idx="170">
                  <c:v>-1.1052559614181501</c:v>
                </c:pt>
                <c:pt idx="171">
                  <c:v>-1.10437488555908</c:v>
                </c:pt>
                <c:pt idx="172">
                  <c:v>-1.14311051368713</c:v>
                </c:pt>
                <c:pt idx="173">
                  <c:v>-1.1397403478622401</c:v>
                </c:pt>
                <c:pt idx="174">
                  <c:v>-1.1233285665512101</c:v>
                </c:pt>
                <c:pt idx="175">
                  <c:v>-1.14945411682129</c:v>
                </c:pt>
                <c:pt idx="176">
                  <c:v>-1.1470537185668901</c:v>
                </c:pt>
                <c:pt idx="177">
                  <c:v>-1.15322709083557</c:v>
                </c:pt>
                <c:pt idx="178">
                  <c:v>-1.18709945678711</c:v>
                </c:pt>
                <c:pt idx="179">
                  <c:v>-1.2154945135116599</c:v>
                </c:pt>
                <c:pt idx="180">
                  <c:v>-1.1932908296585101</c:v>
                </c:pt>
                <c:pt idx="181">
                  <c:v>-1.1859867572784399</c:v>
                </c:pt>
                <c:pt idx="182">
                  <c:v>-1.2182863950729399</c:v>
                </c:pt>
                <c:pt idx="183">
                  <c:v>-1.2193118333816499</c:v>
                </c:pt>
                <c:pt idx="184">
                  <c:v>-1.2497020959854099</c:v>
                </c:pt>
                <c:pt idx="185">
                  <c:v>-1.24093425273895</c:v>
                </c:pt>
                <c:pt idx="186">
                  <c:v>-1.2875950336456301</c:v>
                </c:pt>
                <c:pt idx="187">
                  <c:v>-1.2861361503601101</c:v>
                </c:pt>
                <c:pt idx="188">
                  <c:v>-1.27518546581268</c:v>
                </c:pt>
                <c:pt idx="189">
                  <c:v>-1.2896021604537999</c:v>
                </c:pt>
                <c:pt idx="190">
                  <c:v>-1.32113265991211</c:v>
                </c:pt>
                <c:pt idx="191">
                  <c:v>-1.3589329719543499</c:v>
                </c:pt>
                <c:pt idx="192">
                  <c:v>-1.29498267173767</c:v>
                </c:pt>
                <c:pt idx="193">
                  <c:v>-1.30316734313965</c:v>
                </c:pt>
                <c:pt idx="194">
                  <c:v>-1.40854239463806</c:v>
                </c:pt>
                <c:pt idx="195">
                  <c:v>-1.4660105705261199</c:v>
                </c:pt>
                <c:pt idx="196">
                  <c:v>-1.41804754734039</c:v>
                </c:pt>
                <c:pt idx="197">
                  <c:v>-1.40864729881287</c:v>
                </c:pt>
                <c:pt idx="198">
                  <c:v>-1.4358727931976301</c:v>
                </c:pt>
                <c:pt idx="199">
                  <c:v>-1.4178538322448699</c:v>
                </c:pt>
                <c:pt idx="200">
                  <c:v>-1.43346011638641</c:v>
                </c:pt>
                <c:pt idx="201">
                  <c:v>-1.4275367259979299</c:v>
                </c:pt>
                <c:pt idx="202">
                  <c:v>-1.47534203529358</c:v>
                </c:pt>
                <c:pt idx="203">
                  <c:v>-1.3601986169815099</c:v>
                </c:pt>
                <c:pt idx="204">
                  <c:v>-1.47767305374146</c:v>
                </c:pt>
                <c:pt idx="205">
                  <c:v>-1.3975623846054099</c:v>
                </c:pt>
                <c:pt idx="206">
                  <c:v>-1.5265983343124401</c:v>
                </c:pt>
                <c:pt idx="207">
                  <c:v>-1.4488173723220801</c:v>
                </c:pt>
                <c:pt idx="208">
                  <c:v>-1.4507097005844101</c:v>
                </c:pt>
                <c:pt idx="209">
                  <c:v>-1.5273182392120399</c:v>
                </c:pt>
                <c:pt idx="210">
                  <c:v>-1.4691017866134599</c:v>
                </c:pt>
                <c:pt idx="211">
                  <c:v>-1.5677732229232799</c:v>
                </c:pt>
                <c:pt idx="212">
                  <c:v>-1.6394999027252199</c:v>
                </c:pt>
                <c:pt idx="213">
                  <c:v>-1.53424000740051</c:v>
                </c:pt>
                <c:pt idx="214">
                  <c:v>-1.47986912727356</c:v>
                </c:pt>
                <c:pt idx="215">
                  <c:v>-1.5826997756957999</c:v>
                </c:pt>
                <c:pt idx="216">
                  <c:v>-1.5115318298339799</c:v>
                </c:pt>
                <c:pt idx="217">
                  <c:v>-1.4925296306610101</c:v>
                </c:pt>
                <c:pt idx="218">
                  <c:v>-1.4932218790054299</c:v>
                </c:pt>
                <c:pt idx="219">
                  <c:v>-1.5075455904007</c:v>
                </c:pt>
                <c:pt idx="220">
                  <c:v>-1.8176618814468399</c:v>
                </c:pt>
                <c:pt idx="221">
                  <c:v>-1.7302815914154099</c:v>
                </c:pt>
                <c:pt idx="222">
                  <c:v>-1.5794657468795801</c:v>
                </c:pt>
                <c:pt idx="223">
                  <c:v>-1.53291976451874</c:v>
                </c:pt>
                <c:pt idx="224">
                  <c:v>-1.63470542430878</c:v>
                </c:pt>
                <c:pt idx="225">
                  <c:v>-1.55746829509735</c:v>
                </c:pt>
                <c:pt idx="226">
                  <c:v>-1.5784270763397199</c:v>
                </c:pt>
                <c:pt idx="227">
                  <c:v>-1.6414003372192401</c:v>
                </c:pt>
                <c:pt idx="228">
                  <c:v>-1.8017661571502701</c:v>
                </c:pt>
                <c:pt idx="229">
                  <c:v>-1.99158203601837</c:v>
                </c:pt>
                <c:pt idx="230">
                  <c:v>-1.9532985687255899</c:v>
                </c:pt>
                <c:pt idx="231">
                  <c:v>-1.67910552024841</c:v>
                </c:pt>
                <c:pt idx="232">
                  <c:v>-1.8537405729293801</c:v>
                </c:pt>
                <c:pt idx="233">
                  <c:v>-1.8420815467834499</c:v>
                </c:pt>
                <c:pt idx="234">
                  <c:v>-1.6898989677429199</c:v>
                </c:pt>
                <c:pt idx="235">
                  <c:v>-1.8337496519088701</c:v>
                </c:pt>
                <c:pt idx="236">
                  <c:v>-1.9095754623413099</c:v>
                </c:pt>
                <c:pt idx="237">
                  <c:v>-2.0144422054290798</c:v>
                </c:pt>
                <c:pt idx="238">
                  <c:v>-1.8762892484664899</c:v>
                </c:pt>
                <c:pt idx="239">
                  <c:v>-1.7114012241363501</c:v>
                </c:pt>
                <c:pt idx="240">
                  <c:v>-1.7729691267013501</c:v>
                </c:pt>
                <c:pt idx="241">
                  <c:v>-2.0347952842712398</c:v>
                </c:pt>
                <c:pt idx="242">
                  <c:v>-1.78903460502624</c:v>
                </c:pt>
                <c:pt idx="243">
                  <c:v>-1.8390496969223</c:v>
                </c:pt>
                <c:pt idx="244">
                  <c:v>-2.0386815071106001</c:v>
                </c:pt>
                <c:pt idx="245">
                  <c:v>-2.03881931304932</c:v>
                </c:pt>
                <c:pt idx="246">
                  <c:v>-1.8528953790664699</c:v>
                </c:pt>
                <c:pt idx="247">
                  <c:v>-1.67997717857361</c:v>
                </c:pt>
                <c:pt idx="248">
                  <c:v>-2.0023469924926798</c:v>
                </c:pt>
                <c:pt idx="249">
                  <c:v>-1.7547333240509</c:v>
                </c:pt>
                <c:pt idx="250">
                  <c:v>-1.86526882648468</c:v>
                </c:pt>
                <c:pt idx="251">
                  <c:v>-1.8335053920745801</c:v>
                </c:pt>
                <c:pt idx="252">
                  <c:v>-2.1944668292999299</c:v>
                </c:pt>
                <c:pt idx="253">
                  <c:v>-1.7879042625427299</c:v>
                </c:pt>
                <c:pt idx="254">
                  <c:v>-1.9922689199447601</c:v>
                </c:pt>
                <c:pt idx="255">
                  <c:v>-2.1349570751190199</c:v>
                </c:pt>
                <c:pt idx="256">
                  <c:v>-1.82625019550324</c:v>
                </c:pt>
                <c:pt idx="257">
                  <c:v>-2.0374288558960001</c:v>
                </c:pt>
                <c:pt idx="258">
                  <c:v>-2.0707147121429399</c:v>
                </c:pt>
                <c:pt idx="259">
                  <c:v>-2.1546585559845002</c:v>
                </c:pt>
                <c:pt idx="260">
                  <c:v>-2.1370377540588401</c:v>
                </c:pt>
                <c:pt idx="261">
                  <c:v>-2.1847124099731401</c:v>
                </c:pt>
                <c:pt idx="262">
                  <c:v>-1.9638432264328001</c:v>
                </c:pt>
                <c:pt idx="263">
                  <c:v>-1.8892642259597801</c:v>
                </c:pt>
                <c:pt idx="264">
                  <c:v>-2.14099025726318</c:v>
                </c:pt>
                <c:pt idx="265">
                  <c:v>-1.9921076297760001</c:v>
                </c:pt>
                <c:pt idx="266">
                  <c:v>-2.3085291385650599</c:v>
                </c:pt>
                <c:pt idx="267">
                  <c:v>-1.90617895126343</c:v>
                </c:pt>
                <c:pt idx="268">
                  <c:v>-1.9888715744018599</c:v>
                </c:pt>
                <c:pt idx="269">
                  <c:v>-2.2965357303619398</c:v>
                </c:pt>
                <c:pt idx="270">
                  <c:v>-2.2595663070678702</c:v>
                </c:pt>
                <c:pt idx="271">
                  <c:v>-2.3888208866119398</c:v>
                </c:pt>
                <c:pt idx="272">
                  <c:v>-2.4169983863830602</c:v>
                </c:pt>
                <c:pt idx="273">
                  <c:v>-2.6214747428893999</c:v>
                </c:pt>
                <c:pt idx="274">
                  <c:v>-2.18592309951782</c:v>
                </c:pt>
                <c:pt idx="275">
                  <c:v>-2.6446561813354501</c:v>
                </c:pt>
                <c:pt idx="276">
                  <c:v>-2.4705224037170401</c:v>
                </c:pt>
                <c:pt idx="277">
                  <c:v>-2.3505396842956499</c:v>
                </c:pt>
                <c:pt idx="278">
                  <c:v>-2.0633182525634801</c:v>
                </c:pt>
                <c:pt idx="279">
                  <c:v>-1.94804859161377</c:v>
                </c:pt>
                <c:pt idx="280">
                  <c:v>-2.6826639175414999</c:v>
                </c:pt>
                <c:pt idx="281">
                  <c:v>-2.5357539653778098</c:v>
                </c:pt>
                <c:pt idx="282">
                  <c:v>-2.1989836692810099</c:v>
                </c:pt>
                <c:pt idx="283">
                  <c:v>-2.5050706863403298</c:v>
                </c:pt>
                <c:pt idx="284">
                  <c:v>-2.2268037796020499</c:v>
                </c:pt>
                <c:pt idx="285">
                  <c:v>-2.5591373443603498</c:v>
                </c:pt>
                <c:pt idx="286">
                  <c:v>-2.4484660625457799</c:v>
                </c:pt>
                <c:pt idx="287">
                  <c:v>-2.6166226863861102</c:v>
                </c:pt>
                <c:pt idx="288">
                  <c:v>-2.6711854934692401</c:v>
                </c:pt>
                <c:pt idx="289">
                  <c:v>-2.24410200119019</c:v>
                </c:pt>
                <c:pt idx="290">
                  <c:v>-2.4293901920318599</c:v>
                </c:pt>
                <c:pt idx="291">
                  <c:v>-2.41316819190979</c:v>
                </c:pt>
                <c:pt idx="292">
                  <c:v>-2.39930939674377</c:v>
                </c:pt>
                <c:pt idx="293">
                  <c:v>-2.5386271476745601</c:v>
                </c:pt>
              </c:numCache>
            </c:numRef>
          </c:xVal>
          <c:yVal>
            <c:numRef>
              <c:f>Sheet1!$C$2:$C$295</c:f>
              <c:numCache>
                <c:formatCode>General</c:formatCode>
                <c:ptCount val="294"/>
                <c:pt idx="0">
                  <c:v>30.127420425415</c:v>
                </c:pt>
                <c:pt idx="1">
                  <c:v>29.746522903442401</c:v>
                </c:pt>
                <c:pt idx="2">
                  <c:v>29.4678459167481</c:v>
                </c:pt>
                <c:pt idx="3">
                  <c:v>29.2483940124512</c:v>
                </c:pt>
                <c:pt idx="4">
                  <c:v>28.943153381347699</c:v>
                </c:pt>
                <c:pt idx="5">
                  <c:v>28.673360824585</c:v>
                </c:pt>
                <c:pt idx="6">
                  <c:v>28.314609527587901</c:v>
                </c:pt>
                <c:pt idx="7">
                  <c:v>28.0465488433837</c:v>
                </c:pt>
                <c:pt idx="8">
                  <c:v>27.751655578613299</c:v>
                </c:pt>
                <c:pt idx="9">
                  <c:v>27.407148361206101</c:v>
                </c:pt>
                <c:pt idx="10">
                  <c:v>27.035589218139599</c:v>
                </c:pt>
                <c:pt idx="11">
                  <c:v>26.769733428955099</c:v>
                </c:pt>
                <c:pt idx="12">
                  <c:v>26.400497436523398</c:v>
                </c:pt>
                <c:pt idx="13">
                  <c:v>26.144899368286101</c:v>
                </c:pt>
                <c:pt idx="14">
                  <c:v>25.726850509643601</c:v>
                </c:pt>
                <c:pt idx="15">
                  <c:v>25.5303840637207</c:v>
                </c:pt>
                <c:pt idx="16">
                  <c:v>25.176362991333001</c:v>
                </c:pt>
                <c:pt idx="17">
                  <c:v>24.802812576293899</c:v>
                </c:pt>
                <c:pt idx="18">
                  <c:v>24.502424240112301</c:v>
                </c:pt>
                <c:pt idx="19">
                  <c:v>24.225685119628899</c:v>
                </c:pt>
                <c:pt idx="20">
                  <c:v>23.9855346679687</c:v>
                </c:pt>
                <c:pt idx="21">
                  <c:v>23.665824890136701</c:v>
                </c:pt>
                <c:pt idx="22">
                  <c:v>23.401332855224599</c:v>
                </c:pt>
                <c:pt idx="23">
                  <c:v>23.036134719848601</c:v>
                </c:pt>
                <c:pt idx="24">
                  <c:v>22.708278656005898</c:v>
                </c:pt>
                <c:pt idx="25">
                  <c:v>22.3887119293212</c:v>
                </c:pt>
                <c:pt idx="26">
                  <c:v>22.052434921264599</c:v>
                </c:pt>
                <c:pt idx="27">
                  <c:v>21.758775711059599</c:v>
                </c:pt>
                <c:pt idx="28">
                  <c:v>21.423723220825</c:v>
                </c:pt>
                <c:pt idx="29">
                  <c:v>21.1308078765869</c:v>
                </c:pt>
                <c:pt idx="30">
                  <c:v>20.801517486572301</c:v>
                </c:pt>
                <c:pt idx="31">
                  <c:v>20.4882392883299</c:v>
                </c:pt>
                <c:pt idx="32">
                  <c:v>20.1397380828857</c:v>
                </c:pt>
                <c:pt idx="33">
                  <c:v>19.821519851684599</c:v>
                </c:pt>
                <c:pt idx="34">
                  <c:v>19.4971733093262</c:v>
                </c:pt>
                <c:pt idx="35">
                  <c:v>19.213361740112301</c:v>
                </c:pt>
                <c:pt idx="36">
                  <c:v>18.8298530578613</c:v>
                </c:pt>
                <c:pt idx="37">
                  <c:v>18.522258758544901</c:v>
                </c:pt>
                <c:pt idx="38">
                  <c:v>18.1960964202881</c:v>
                </c:pt>
                <c:pt idx="39">
                  <c:v>17.9262580871582</c:v>
                </c:pt>
                <c:pt idx="40">
                  <c:v>17.621177673339801</c:v>
                </c:pt>
                <c:pt idx="41">
                  <c:v>17.2726325988768</c:v>
                </c:pt>
                <c:pt idx="42">
                  <c:v>16.9527282714843</c:v>
                </c:pt>
                <c:pt idx="43">
                  <c:v>16.646852493286101</c:v>
                </c:pt>
                <c:pt idx="44">
                  <c:v>16.227394104003899</c:v>
                </c:pt>
                <c:pt idx="45">
                  <c:v>15.884406089782701</c:v>
                </c:pt>
                <c:pt idx="46">
                  <c:v>15.5460453033447</c:v>
                </c:pt>
                <c:pt idx="47">
                  <c:v>15.246417045593301</c:v>
                </c:pt>
                <c:pt idx="48">
                  <c:v>14.9078159332275</c:v>
                </c:pt>
                <c:pt idx="49">
                  <c:v>14.5933494567871</c:v>
                </c:pt>
                <c:pt idx="50">
                  <c:v>14.280517578125</c:v>
                </c:pt>
                <c:pt idx="51">
                  <c:v>13.939432144165</c:v>
                </c:pt>
                <c:pt idx="52">
                  <c:v>13.6174821853638</c:v>
                </c:pt>
                <c:pt idx="53">
                  <c:v>13.3092813491821</c:v>
                </c:pt>
                <c:pt idx="54">
                  <c:v>12.9826059341431</c:v>
                </c:pt>
                <c:pt idx="55">
                  <c:v>12.668345451355</c:v>
                </c:pt>
                <c:pt idx="56">
                  <c:v>12.346392631530801</c:v>
                </c:pt>
                <c:pt idx="57">
                  <c:v>12.029106140136699</c:v>
                </c:pt>
                <c:pt idx="58">
                  <c:v>11.6926364898682</c:v>
                </c:pt>
                <c:pt idx="59">
                  <c:v>11.446937561035201</c:v>
                </c:pt>
                <c:pt idx="60">
                  <c:v>11.101081848144499</c:v>
                </c:pt>
                <c:pt idx="61">
                  <c:v>10.796339035034199</c:v>
                </c:pt>
                <c:pt idx="62">
                  <c:v>10.4522161483765</c:v>
                </c:pt>
                <c:pt idx="63">
                  <c:v>10.128079414367701</c:v>
                </c:pt>
                <c:pt idx="64">
                  <c:v>9.8106174468994105</c:v>
                </c:pt>
                <c:pt idx="65">
                  <c:v>9.5224285125732404</c:v>
                </c:pt>
                <c:pt idx="66">
                  <c:v>9.19171047210693</c:v>
                </c:pt>
                <c:pt idx="67">
                  <c:v>8.8766717910766602</c:v>
                </c:pt>
                <c:pt idx="68">
                  <c:v>8.5570974349975604</c:v>
                </c:pt>
                <c:pt idx="69">
                  <c:v>8.2411279678344194</c:v>
                </c:pt>
                <c:pt idx="70">
                  <c:v>7.9436268806457502</c:v>
                </c:pt>
                <c:pt idx="71">
                  <c:v>7.6245374679565101</c:v>
                </c:pt>
                <c:pt idx="72">
                  <c:v>7.3051786422729501</c:v>
                </c:pt>
                <c:pt idx="73">
                  <c:v>6.9695301055908203</c:v>
                </c:pt>
                <c:pt idx="74">
                  <c:v>6.6757884025573704</c:v>
                </c:pt>
                <c:pt idx="75">
                  <c:v>6.3500370979309002</c:v>
                </c:pt>
                <c:pt idx="76">
                  <c:v>6.0129652023315403</c:v>
                </c:pt>
                <c:pt idx="77">
                  <c:v>5.6568965911865199</c:v>
                </c:pt>
                <c:pt idx="78">
                  <c:v>5.3356232643127397</c:v>
                </c:pt>
                <c:pt idx="79">
                  <c:v>5.0263562202453604</c:v>
                </c:pt>
                <c:pt idx="80">
                  <c:v>4.7253770828247097</c:v>
                </c:pt>
                <c:pt idx="81">
                  <c:v>4.3991761207580602</c:v>
                </c:pt>
                <c:pt idx="82">
                  <c:v>4.08715772628784</c:v>
                </c:pt>
                <c:pt idx="83">
                  <c:v>3.9708678722381601</c:v>
                </c:pt>
                <c:pt idx="84">
                  <c:v>3.8685457706451398</c:v>
                </c:pt>
                <c:pt idx="85">
                  <c:v>3.7627797126770002</c:v>
                </c:pt>
                <c:pt idx="86">
                  <c:v>3.6582129001617401</c:v>
                </c:pt>
                <c:pt idx="87">
                  <c:v>3.54732346534729</c:v>
                </c:pt>
                <c:pt idx="88">
                  <c:v>3.4473328590393102</c:v>
                </c:pt>
                <c:pt idx="89">
                  <c:v>3.34007811546324</c:v>
                </c:pt>
                <c:pt idx="90">
                  <c:v>3.2145917415618901</c:v>
                </c:pt>
                <c:pt idx="91">
                  <c:v>3.1066968441009499</c:v>
                </c:pt>
                <c:pt idx="92">
                  <c:v>3.00018215179443</c:v>
                </c:pt>
                <c:pt idx="93">
                  <c:v>2.9001760482788099</c:v>
                </c:pt>
                <c:pt idx="94">
                  <c:v>2.7939581871032702</c:v>
                </c:pt>
                <c:pt idx="95">
                  <c:v>2.7016184329986599</c:v>
                </c:pt>
                <c:pt idx="96">
                  <c:v>2.5936026573181099</c:v>
                </c:pt>
                <c:pt idx="97">
                  <c:v>2.4896490573883101</c:v>
                </c:pt>
                <c:pt idx="98">
                  <c:v>2.3873710632324201</c:v>
                </c:pt>
                <c:pt idx="99">
                  <c:v>2.2800030708313002</c:v>
                </c:pt>
                <c:pt idx="100">
                  <c:v>2.1807193756103498</c:v>
                </c:pt>
                <c:pt idx="101">
                  <c:v>2.0826549530029301</c:v>
                </c:pt>
                <c:pt idx="102">
                  <c:v>1.9718445539474501</c:v>
                </c:pt>
                <c:pt idx="103">
                  <c:v>1.86672079563141</c:v>
                </c:pt>
                <c:pt idx="104">
                  <c:v>1.7604566812515301</c:v>
                </c:pt>
                <c:pt idx="105">
                  <c:v>1.6524642705917401</c:v>
                </c:pt>
                <c:pt idx="106">
                  <c:v>1.5518157482147199</c:v>
                </c:pt>
                <c:pt idx="107">
                  <c:v>1.4468812942504901</c:v>
                </c:pt>
                <c:pt idx="108">
                  <c:v>1.33566045761108</c:v>
                </c:pt>
                <c:pt idx="109">
                  <c:v>1.2328284978866599</c:v>
                </c:pt>
                <c:pt idx="110">
                  <c:v>1.1273938417434699</c:v>
                </c:pt>
                <c:pt idx="111">
                  <c:v>1.0267409086227399</c:v>
                </c:pt>
                <c:pt idx="112">
                  <c:v>0.92225736379623402</c:v>
                </c:pt>
                <c:pt idx="113">
                  <c:v>0.880787134170532</c:v>
                </c:pt>
                <c:pt idx="114">
                  <c:v>0.83724206686019897</c:v>
                </c:pt>
                <c:pt idx="115">
                  <c:v>0.79463136196136497</c:v>
                </c:pt>
                <c:pt idx="116">
                  <c:v>0.75451797246932995</c:v>
                </c:pt>
                <c:pt idx="117">
                  <c:v>0.71600341796875</c:v>
                </c:pt>
                <c:pt idx="118">
                  <c:v>0.67337530851364102</c:v>
                </c:pt>
                <c:pt idx="119">
                  <c:v>0.63121330738067605</c:v>
                </c:pt>
                <c:pt idx="120">
                  <c:v>0.58840066194534302</c:v>
                </c:pt>
                <c:pt idx="121">
                  <c:v>0.54852890968322798</c:v>
                </c:pt>
                <c:pt idx="122">
                  <c:v>0.50407421588897705</c:v>
                </c:pt>
                <c:pt idx="123">
                  <c:v>0.46184635162353499</c:v>
                </c:pt>
                <c:pt idx="124">
                  <c:v>0.42283484339714</c:v>
                </c:pt>
                <c:pt idx="125">
                  <c:v>0.37979632616043102</c:v>
                </c:pt>
                <c:pt idx="126">
                  <c:v>0.33685001730918901</c:v>
                </c:pt>
                <c:pt idx="127">
                  <c:v>0.29518160223960899</c:v>
                </c:pt>
                <c:pt idx="128">
                  <c:v>0.27329826354980502</c:v>
                </c:pt>
                <c:pt idx="129">
                  <c:v>0.25183045864105202</c:v>
                </c:pt>
                <c:pt idx="130">
                  <c:v>0.228258401155472</c:v>
                </c:pt>
                <c:pt idx="131">
                  <c:v>0.20838008821010601</c:v>
                </c:pt>
                <c:pt idx="132">
                  <c:v>0.18552221357822399</c:v>
                </c:pt>
                <c:pt idx="133">
                  <c:v>0.163078397512436</c:v>
                </c:pt>
                <c:pt idx="134">
                  <c:v>0.14023703336715701</c:v>
                </c:pt>
                <c:pt idx="135">
                  <c:v>0.118104435503483</c:v>
                </c:pt>
                <c:pt idx="136">
                  <c:v>9.2890635132789598E-2</c:v>
                </c:pt>
                <c:pt idx="137">
                  <c:v>8.2595460116863195E-2</c:v>
                </c:pt>
                <c:pt idx="138">
                  <c:v>3.08652687817812E-2</c:v>
                </c:pt>
                <c:pt idx="139">
                  <c:v>5.9960409998893703E-3</c:v>
                </c:pt>
                <c:pt idx="140">
                  <c:v>2.21630884334445E-3</c:v>
                </c:pt>
                <c:pt idx="141">
                  <c:v>5.1974656525999297E-4</c:v>
                </c:pt>
                <c:pt idx="142">
                  <c:v>1.25805288553238E-3</c:v>
                </c:pt>
                <c:pt idx="143">
                  <c:v>8.7811698904261004E-4</c:v>
                </c:pt>
                <c:pt idx="144">
                  <c:v>4.7480364446528202E-4</c:v>
                </c:pt>
                <c:pt idx="145">
                  <c:v>1.1666791979223501E-3</c:v>
                </c:pt>
                <c:pt idx="146">
                  <c:v>6.40191836282611E-4</c:v>
                </c:pt>
                <c:pt idx="147">
                  <c:v>-3.5390257835388197E-8</c:v>
                </c:pt>
                <c:pt idx="148">
                  <c:v>-6.9094845093786695E-4</c:v>
                </c:pt>
                <c:pt idx="149">
                  <c:v>-1.4261031523346899E-2</c:v>
                </c:pt>
                <c:pt idx="150">
                  <c:v>-3.4653384238481501E-2</c:v>
                </c:pt>
                <c:pt idx="151">
                  <c:v>-5.4111648350954E-2</c:v>
                </c:pt>
                <c:pt idx="152">
                  <c:v>-7.4585892260074602E-2</c:v>
                </c:pt>
                <c:pt idx="153">
                  <c:v>-9.5554351806640597E-2</c:v>
                </c:pt>
                <c:pt idx="154">
                  <c:v>-0.11648613214492801</c:v>
                </c:pt>
                <c:pt idx="155">
                  <c:v>-0.13670170307159399</c:v>
                </c:pt>
                <c:pt idx="156">
                  <c:v>-0.15709838271141099</c:v>
                </c:pt>
                <c:pt idx="157">
                  <c:v>-0.17749318480491599</c:v>
                </c:pt>
                <c:pt idx="158">
                  <c:v>-0.19918635487556499</c:v>
                </c:pt>
                <c:pt idx="159">
                  <c:v>-0.21951195597648601</c:v>
                </c:pt>
                <c:pt idx="160">
                  <c:v>-0.240185037255287</c:v>
                </c:pt>
                <c:pt idx="161">
                  <c:v>-0.26035824418067899</c:v>
                </c:pt>
                <c:pt idx="162">
                  <c:v>-0.28053525090217601</c:v>
                </c:pt>
                <c:pt idx="163">
                  <c:v>-0.30238935351371798</c:v>
                </c:pt>
                <c:pt idx="164">
                  <c:v>-0.32312580943107599</c:v>
                </c:pt>
                <c:pt idx="165">
                  <c:v>-0.34355244040489202</c:v>
                </c:pt>
                <c:pt idx="166">
                  <c:v>-0.36676123738288902</c:v>
                </c:pt>
                <c:pt idx="167">
                  <c:v>-0.40731045603752097</c:v>
                </c:pt>
                <c:pt idx="168">
                  <c:v>-0.44650170207023598</c:v>
                </c:pt>
                <c:pt idx="169">
                  <c:v>-0.48991772532463101</c:v>
                </c:pt>
                <c:pt idx="170">
                  <c:v>-0.52951043844223</c:v>
                </c:pt>
                <c:pt idx="171">
                  <c:v>-0.57158166170120195</c:v>
                </c:pt>
                <c:pt idx="172">
                  <c:v>-0.61137682199478105</c:v>
                </c:pt>
                <c:pt idx="173">
                  <c:v>-0.65345394611358598</c:v>
                </c:pt>
                <c:pt idx="174">
                  <c:v>-0.697387814521789</c:v>
                </c:pt>
                <c:pt idx="175">
                  <c:v>-0.73828583955764804</c:v>
                </c:pt>
                <c:pt idx="176">
                  <c:v>-0.78053891658783003</c:v>
                </c:pt>
                <c:pt idx="177">
                  <c:v>-0.83862960338592496</c:v>
                </c:pt>
                <c:pt idx="178">
                  <c:v>-0.87987422943115201</c:v>
                </c:pt>
                <c:pt idx="179">
                  <c:v>-0.92298120260238603</c:v>
                </c:pt>
                <c:pt idx="180">
                  <c:v>-0.96189165115356401</c:v>
                </c:pt>
                <c:pt idx="181">
                  <c:v>-1.0053170919418299</c:v>
                </c:pt>
                <c:pt idx="182">
                  <c:v>-1.1092509031295801</c:v>
                </c:pt>
                <c:pt idx="183">
                  <c:v>-1.20586025714874</c:v>
                </c:pt>
                <c:pt idx="184">
                  <c:v>-1.31215107440949</c:v>
                </c:pt>
                <c:pt idx="185">
                  <c:v>-1.4183862209320099</c:v>
                </c:pt>
                <c:pt idx="186">
                  <c:v>-1.52218329906464</c:v>
                </c:pt>
                <c:pt idx="187">
                  <c:v>-1.6271992921829099</c:v>
                </c:pt>
                <c:pt idx="188">
                  <c:v>-1.7272090911865201</c:v>
                </c:pt>
                <c:pt idx="189">
                  <c:v>-1.8275893926620499</c:v>
                </c:pt>
                <c:pt idx="190">
                  <c:v>-1.93233954906464</c:v>
                </c:pt>
                <c:pt idx="191">
                  <c:v>-2.0353868007659899</c:v>
                </c:pt>
                <c:pt idx="192">
                  <c:v>-2.14435482025146</c:v>
                </c:pt>
                <c:pt idx="193">
                  <c:v>-2.2382946014404301</c:v>
                </c:pt>
                <c:pt idx="194">
                  <c:v>-2.3343210220336901</c:v>
                </c:pt>
                <c:pt idx="195">
                  <c:v>-2.4409997463226301</c:v>
                </c:pt>
                <c:pt idx="196">
                  <c:v>-2.5444750785827601</c:v>
                </c:pt>
                <c:pt idx="197">
                  <c:v>-2.6436598300933798</c:v>
                </c:pt>
                <c:pt idx="198">
                  <c:v>-2.74404644966125</c:v>
                </c:pt>
                <c:pt idx="199">
                  <c:v>-2.8566310405731201</c:v>
                </c:pt>
                <c:pt idx="200">
                  <c:v>-2.9623003005981401</c:v>
                </c:pt>
                <c:pt idx="201">
                  <c:v>-3.0664792060852002</c:v>
                </c:pt>
                <c:pt idx="202">
                  <c:v>-3.16311383247375</c:v>
                </c:pt>
                <c:pt idx="203">
                  <c:v>-3.2745907306671098</c:v>
                </c:pt>
                <c:pt idx="204">
                  <c:v>-3.3898286819457999</c:v>
                </c:pt>
                <c:pt idx="205">
                  <c:v>-3.5053305625915501</c:v>
                </c:pt>
                <c:pt idx="206">
                  <c:v>-3.60132837295532</c:v>
                </c:pt>
                <c:pt idx="207">
                  <c:v>-3.70481300354004</c:v>
                </c:pt>
                <c:pt idx="208">
                  <c:v>-3.8060374259948699</c:v>
                </c:pt>
                <c:pt idx="209">
                  <c:v>-3.9142727851867698</c:v>
                </c:pt>
                <c:pt idx="210">
                  <c:v>-4.0234918594360201</c:v>
                </c:pt>
                <c:pt idx="211">
                  <c:v>-4.1194782257080096</c:v>
                </c:pt>
                <c:pt idx="212">
                  <c:v>-4.4281110763549698</c:v>
                </c:pt>
                <c:pt idx="213">
                  <c:v>-4.7445583343505904</c:v>
                </c:pt>
                <c:pt idx="214">
                  <c:v>-5.0608549118042001</c:v>
                </c:pt>
                <c:pt idx="215">
                  <c:v>-5.3772406578064</c:v>
                </c:pt>
                <c:pt idx="216">
                  <c:v>-5.6850600242614702</c:v>
                </c:pt>
                <c:pt idx="217">
                  <c:v>-6.0144071578979297</c:v>
                </c:pt>
                <c:pt idx="218">
                  <c:v>-6.3474798202514604</c:v>
                </c:pt>
                <c:pt idx="219">
                  <c:v>-6.6535558700561204</c:v>
                </c:pt>
                <c:pt idx="220">
                  <c:v>-6.9609804153442401</c:v>
                </c:pt>
                <c:pt idx="221">
                  <c:v>-7.2845563888549796</c:v>
                </c:pt>
                <c:pt idx="222">
                  <c:v>-7.5800900459289604</c:v>
                </c:pt>
                <c:pt idx="223">
                  <c:v>-7.8847465515136701</c:v>
                </c:pt>
                <c:pt idx="224">
                  <c:v>-8.2165851593017596</c:v>
                </c:pt>
                <c:pt idx="225">
                  <c:v>-8.5285282135009801</c:v>
                </c:pt>
                <c:pt idx="226">
                  <c:v>-8.8388996124267596</c:v>
                </c:pt>
                <c:pt idx="227">
                  <c:v>-9.1601886749267596</c:v>
                </c:pt>
                <c:pt idx="228">
                  <c:v>-9.4544095993041992</c:v>
                </c:pt>
                <c:pt idx="229">
                  <c:v>-9.7802820205688494</c:v>
                </c:pt>
                <c:pt idx="230">
                  <c:v>-10.101057052612299</c:v>
                </c:pt>
                <c:pt idx="231">
                  <c:v>-10.407862663269</c:v>
                </c:pt>
                <c:pt idx="232">
                  <c:v>-10.7130489349365</c:v>
                </c:pt>
                <c:pt idx="233">
                  <c:v>-11.071852684021</c:v>
                </c:pt>
                <c:pt idx="234">
                  <c:v>-11.3547315597534</c:v>
                </c:pt>
                <c:pt idx="235">
                  <c:v>-11.6385717391968</c:v>
                </c:pt>
                <c:pt idx="236">
                  <c:v>-11.9442501068115</c:v>
                </c:pt>
                <c:pt idx="237">
                  <c:v>-12.2722120285034</c:v>
                </c:pt>
                <c:pt idx="238">
                  <c:v>-12.6204614639282</c:v>
                </c:pt>
                <c:pt idx="239">
                  <c:v>-12.920427322387701</c:v>
                </c:pt>
                <c:pt idx="240">
                  <c:v>-13.2427482604981</c:v>
                </c:pt>
                <c:pt idx="241">
                  <c:v>-13.5756530761719</c:v>
                </c:pt>
                <c:pt idx="242">
                  <c:v>-13.8674221038818</c:v>
                </c:pt>
                <c:pt idx="243">
                  <c:v>-14.191418647766101</c:v>
                </c:pt>
                <c:pt idx="244">
                  <c:v>-14.51500415802</c:v>
                </c:pt>
                <c:pt idx="245">
                  <c:v>-14.828738212585399</c:v>
                </c:pt>
                <c:pt idx="246">
                  <c:v>-15.1483554840088</c:v>
                </c:pt>
                <c:pt idx="247">
                  <c:v>-15.4843139648437</c:v>
                </c:pt>
                <c:pt idx="248">
                  <c:v>-15.794879913330099</c:v>
                </c:pt>
                <c:pt idx="249">
                  <c:v>-16.106288909912099</c:v>
                </c:pt>
                <c:pt idx="250">
                  <c:v>-16.454727172851602</c:v>
                </c:pt>
                <c:pt idx="251">
                  <c:v>-16.724697113037099</c:v>
                </c:pt>
                <c:pt idx="252">
                  <c:v>-17.064058303833001</c:v>
                </c:pt>
                <c:pt idx="253">
                  <c:v>-17.4148960113525</c:v>
                </c:pt>
                <c:pt idx="254">
                  <c:v>-17.675596237182599</c:v>
                </c:pt>
                <c:pt idx="255">
                  <c:v>-18.0843715667725</c:v>
                </c:pt>
                <c:pt idx="256">
                  <c:v>-18.384128570556602</c:v>
                </c:pt>
                <c:pt idx="257">
                  <c:v>-18.706523895263601</c:v>
                </c:pt>
                <c:pt idx="258">
                  <c:v>-19.0435295104981</c:v>
                </c:pt>
                <c:pt idx="259">
                  <c:v>-19.331926345825199</c:v>
                </c:pt>
                <c:pt idx="260">
                  <c:v>-19.6569328308106</c:v>
                </c:pt>
                <c:pt idx="261">
                  <c:v>-20.002834320068398</c:v>
                </c:pt>
                <c:pt idx="262">
                  <c:v>-20.258426666259801</c:v>
                </c:pt>
                <c:pt idx="263">
                  <c:v>-20.634098052978501</c:v>
                </c:pt>
                <c:pt idx="264">
                  <c:v>-20.963535308837901</c:v>
                </c:pt>
                <c:pt idx="265">
                  <c:v>-21.282432556152202</c:v>
                </c:pt>
                <c:pt idx="266">
                  <c:v>-21.568599700927599</c:v>
                </c:pt>
                <c:pt idx="267">
                  <c:v>-21.935583114623999</c:v>
                </c:pt>
                <c:pt idx="268">
                  <c:v>-22.235071182251001</c:v>
                </c:pt>
                <c:pt idx="269">
                  <c:v>-22.529842376708999</c:v>
                </c:pt>
                <c:pt idx="270">
                  <c:v>-22.8688640594482</c:v>
                </c:pt>
                <c:pt idx="271">
                  <c:v>-23.207880020141602</c:v>
                </c:pt>
                <c:pt idx="272">
                  <c:v>-23.459060668945298</c:v>
                </c:pt>
                <c:pt idx="273">
                  <c:v>-23.8003253936768</c:v>
                </c:pt>
                <c:pt idx="274">
                  <c:v>-24.0447902679443</c:v>
                </c:pt>
                <c:pt idx="275">
                  <c:v>-24.3495693206787</c:v>
                </c:pt>
                <c:pt idx="276">
                  <c:v>-24.7060050964356</c:v>
                </c:pt>
                <c:pt idx="277">
                  <c:v>-25.024564743041999</c:v>
                </c:pt>
                <c:pt idx="278">
                  <c:v>-25.285539627075</c:v>
                </c:pt>
                <c:pt idx="279">
                  <c:v>-25.5627346038818</c:v>
                </c:pt>
                <c:pt idx="280">
                  <c:v>-25.927890777587901</c:v>
                </c:pt>
                <c:pt idx="281">
                  <c:v>-26.173639297485298</c:v>
                </c:pt>
                <c:pt idx="282">
                  <c:v>-26.5449943542481</c:v>
                </c:pt>
                <c:pt idx="283">
                  <c:v>-26.819898605346701</c:v>
                </c:pt>
                <c:pt idx="284">
                  <c:v>-27.1789665222168</c:v>
                </c:pt>
                <c:pt idx="285">
                  <c:v>-27.4619140625</c:v>
                </c:pt>
                <c:pt idx="286">
                  <c:v>-27.787847518920898</c:v>
                </c:pt>
                <c:pt idx="287">
                  <c:v>-28.1018886566162</c:v>
                </c:pt>
                <c:pt idx="288">
                  <c:v>-28.3415718078613</c:v>
                </c:pt>
                <c:pt idx="289">
                  <c:v>-28.667661666870099</c:v>
                </c:pt>
                <c:pt idx="290">
                  <c:v>-29.0191040039063</c:v>
                </c:pt>
                <c:pt idx="291">
                  <c:v>-29.2735862731932</c:v>
                </c:pt>
                <c:pt idx="292">
                  <c:v>-29.684549331665</c:v>
                </c:pt>
                <c:pt idx="293">
                  <c:v>-30.018896102905298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0A3-4AE6-9EF3-81AC50080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15584"/>
        <c:axId val="49918336"/>
      </c:scatterChart>
      <c:valAx>
        <c:axId val="49915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918336"/>
        <c:crosses val="autoZero"/>
        <c:crossBetween val="midCat"/>
        <c:majorUnit val="2"/>
      </c:valAx>
      <c:valAx>
        <c:axId val="49918336"/>
        <c:scaling>
          <c:orientation val="minMax"/>
          <c:max val="20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91558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e88461f-8006-4632-a887-a61ae0d96c9b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'2EN4V8UF'!$A$1:$A$9</c:f>
              <c:strCache>
                <c:ptCount val="9"/>
                <c:pt idx="0">
                  <c:v>50V </c:v>
                </c:pt>
                <c:pt idx="1">
                  <c:v>100V </c:v>
                </c:pt>
                <c:pt idx="2">
                  <c:v>150V </c:v>
                </c:pt>
                <c:pt idx="3">
                  <c:v>200V </c:v>
                </c:pt>
                <c:pt idx="4">
                  <c:v>250V </c:v>
                </c:pt>
                <c:pt idx="5">
                  <c:v>300V </c:v>
                </c:pt>
                <c:pt idx="6">
                  <c:v>350V </c:v>
                </c:pt>
                <c:pt idx="7">
                  <c:v>400V </c:v>
                </c:pt>
                <c:pt idx="8">
                  <c:v>425V </c:v>
                </c:pt>
              </c:strCache>
            </c:strRef>
          </c:cat>
          <c:val>
            <c:numRef>
              <c:f>'2EN4V8UF'!$B$1:$B$9</c:f>
              <c:numCache>
                <c:formatCode>General</c:formatCode>
                <c:ptCount val="9"/>
                <c:pt idx="0">
                  <c:v>6.9</c:v>
                </c:pt>
                <c:pt idx="1">
                  <c:v>8.1</c:v>
                </c:pt>
                <c:pt idx="2">
                  <c:v>9.1</c:v>
                </c:pt>
                <c:pt idx="3">
                  <c:v>10.5</c:v>
                </c:pt>
                <c:pt idx="4">
                  <c:v>11.3</c:v>
                </c:pt>
                <c:pt idx="5">
                  <c:v>12.5</c:v>
                </c:pt>
                <c:pt idx="6">
                  <c:v>13.9</c:v>
                </c:pt>
                <c:pt idx="7">
                  <c:v>14.7</c:v>
                </c:pt>
                <c:pt idx="8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42-4C03-9975-3B99708E0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938688"/>
        <c:axId val="43940480"/>
      </c:lineChart>
      <c:catAx>
        <c:axId val="43938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3940480"/>
        <c:crosses val="autoZero"/>
        <c:auto val="1"/>
        <c:lblAlgn val="ctr"/>
        <c:lblOffset val="100"/>
        <c:noMultiLvlLbl val="0"/>
      </c:catAx>
      <c:valAx>
        <c:axId val="4394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3938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21ea4bc-4da6-4850-96a9-578d347cfec1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>
                <a:solidFill>
                  <a:schemeClr val="tx1"/>
                </a:solidFill>
              </a:rPr>
              <a:t>PESDRC2FD12VBH</a:t>
            </a:r>
            <a:endParaRPr lang="zh-CN" altLang="en-US">
              <a:solidFill>
                <a:schemeClr val="tx1"/>
              </a:solidFill>
            </a:endParaRPr>
          </a:p>
          <a:p>
            <a:pPr defTabSz="914400">
              <a:defRPr/>
            </a:pPr>
            <a:r>
              <a:rPr lang="zh-CN" altLang="en-US">
                <a:solidFill>
                  <a:schemeClr val="tx1"/>
                </a:solidFill>
              </a:rPr>
              <a:t>浪涌电压</a:t>
            </a:r>
            <a:r>
              <a:rPr lang="en-US" altLang="zh-CN">
                <a:solidFill>
                  <a:schemeClr val="tx1"/>
                </a:solidFill>
              </a:rPr>
              <a:t>VS</a:t>
            </a:r>
            <a:r>
              <a:rPr lang="zh-CN" altLang="en-US">
                <a:solidFill>
                  <a:schemeClr val="tx1"/>
                </a:solidFill>
              </a:rPr>
              <a:t>浪涌钳位电压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 alt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sq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[工作簿1]Sheet1!$B$1:$B$5</c:f>
              <c:numCache>
                <c:formatCode>General</c:formatCode>
                <c:ptCount val="5"/>
                <c:pt idx="0">
                  <c:v>26</c:v>
                </c:pt>
                <c:pt idx="1">
                  <c:v>37</c:v>
                </c:pt>
                <c:pt idx="2">
                  <c:v>43</c:v>
                </c:pt>
                <c:pt idx="3">
                  <c:v>47</c:v>
                </c:pt>
                <c:pt idx="4">
                  <c:v>49</c:v>
                </c:pt>
              </c:numCache>
            </c:numRef>
          </c:xVal>
          <c:yVal>
            <c:numRef>
              <c:f>[工作簿1]Sheet1!$C$1:$C$5</c:f>
              <c:numCache>
                <c:formatCode>General</c:formatCode>
                <c:ptCount val="5"/>
                <c:pt idx="0">
                  <c:v>5.6</c:v>
                </c:pt>
                <c:pt idx="1">
                  <c:v>6.8</c:v>
                </c:pt>
                <c:pt idx="2">
                  <c:v>7.4</c:v>
                </c:pt>
                <c:pt idx="3">
                  <c:v>8</c:v>
                </c:pt>
                <c:pt idx="4">
                  <c:v>8.1999999999999993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6B1-4DBF-A6F1-41C1041F5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853942"/>
        <c:axId val="161009469"/>
      </c:scatterChart>
      <c:valAx>
        <c:axId val="893853942"/>
        <c:scaling>
          <c:orientation val="minMax"/>
          <c:max val="50"/>
          <c:min val="2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/>
            <a:tailEnd type="none"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1009469"/>
        <c:crosses val="autoZero"/>
        <c:crossBetween val="midCat"/>
      </c:valAx>
      <c:valAx>
        <c:axId val="16100946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9385394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fdf5c72-6748-4ae4-8945-457603f6663c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PESDRC2FD5VBH</a:t>
            </a:r>
          </a:p>
          <a:p>
            <a:pPr defTabSz="914400">
              <a:defRPr/>
            </a:pPr>
            <a:r>
              <a:rPr lang="zh-CN" altLang="en-US"/>
              <a:t>浪涌电压</a:t>
            </a:r>
            <a:r>
              <a:rPr lang="en-US" altLang="zh-CN"/>
              <a:t>VS</a:t>
            </a:r>
            <a:r>
              <a:rPr lang="zh-CN" altLang="en-US"/>
              <a:t>浪涌钳位电压</a:t>
            </a:r>
          </a:p>
        </c:rich>
      </c:tx>
      <c:layout>
        <c:manualLayout>
          <c:xMode val="edge"/>
          <c:yMode val="edge"/>
          <c:x val="0.33685007571933401"/>
          <c:y val="2.8288543140028301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 altLang="zh-CN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[工作簿1]Sheet1!$C$22:$C$26</c:f>
              <c:numCache>
                <c:formatCode>General</c:formatCode>
                <c:ptCount val="5"/>
                <c:pt idx="0">
                  <c:v>11</c:v>
                </c:pt>
                <c:pt idx="1">
                  <c:v>27</c:v>
                </c:pt>
                <c:pt idx="2">
                  <c:v>38</c:v>
                </c:pt>
                <c:pt idx="3">
                  <c:v>48</c:v>
                </c:pt>
                <c:pt idx="4">
                  <c:v>53</c:v>
                </c:pt>
              </c:numCache>
            </c:numRef>
          </c:xVal>
          <c:yVal>
            <c:numRef>
              <c:f>[工作簿1]Sheet1!$D$22:$D$26</c:f>
              <c:numCache>
                <c:formatCode>General</c:formatCode>
                <c:ptCount val="5"/>
                <c:pt idx="0">
                  <c:v>3.92</c:v>
                </c:pt>
                <c:pt idx="1">
                  <c:v>5.36</c:v>
                </c:pt>
                <c:pt idx="2">
                  <c:v>6.48</c:v>
                </c:pt>
                <c:pt idx="3">
                  <c:v>8</c:v>
                </c:pt>
                <c:pt idx="4">
                  <c:v>8.68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A6A-4D15-A744-A28E2DDEF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964503"/>
        <c:axId val="877743011"/>
      </c:scatterChart>
      <c:valAx>
        <c:axId val="326964503"/>
        <c:scaling>
          <c:orientation val="minMax"/>
          <c:max val="55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77743011"/>
        <c:crosses val="autoZero"/>
        <c:crossBetween val="midCat"/>
      </c:valAx>
      <c:valAx>
        <c:axId val="8777430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69645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8affd43-7df3-4dcb-80e4-e7cd74267a09}"/>
      </c:ext>
    </c:extLst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69B93488-2080-44D9-8213-11C59A501E15}" type="datetimeFigureOut">
              <a:rPr lang="zh-CN" altLang="en-US"/>
              <a:t>2025/1/20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4" rIns="99067" bIns="4953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67" tIns="49534" rIns="99067" bIns="4953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9067" tIns="49534" rIns="99067" bIns="4953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E8D652CC-011D-45CA-BBBB-7280755F4E9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D652CC-011D-45CA-BBBB-7280755F4E90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C41C2B-C589-43B9-80D8-74FE65DDBD30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6F6B17-043B-47FB-8E0C-F0F1CFF3E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EF18EE-2CC7-40E8-8A72-A43B4BBE3F98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66FAF0-8ED5-4CF6-827C-8F4D0452B3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7AC9F3-18E8-4FEA-9A9D-8C9119FC688F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EF2DA23-315A-47E8-977D-852A8199F9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99A7F3-CF8F-4A45-BCCF-227D9483A89D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21B1AE-CBC5-4EDB-A7FB-FCAEA531C4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A56A5F1-E86D-4930-A37F-F65CB378944A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DC06FC-57BC-4495-B2FA-486CDA62BC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74D96C-EECB-4DCC-9DE1-EB6FC6CB911B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7C7723-700C-437F-AAD6-11356BD2DE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3DC09F-235A-4C01-B219-9CABB866D730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F4DDDE-080C-4DA8-8C23-4F09EDC8AC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6BF5FB-E711-416C-92FA-FE9B85365566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FD2933-875A-4F59-98A6-E4E8A66A43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CF3F15-6404-490A-A9DD-8F7C53D863BF}" type="datetimeFigureOut">
              <a:rPr lang="zh-CN" altLang="en-US" smtClean="0"/>
              <a:t>2025/1/20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3E6F669-E86D-4722-845F-7E139EBB165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F4838-13CE-4794-92C3-7FC5F165A986}" type="datetimeFigureOut">
              <a:rPr lang="zh-CN" altLang="en-US"/>
              <a:t>2025/1/20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3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-1" y="6539310"/>
            <a:ext cx="12191999" cy="346075"/>
          </a:xfrm>
          <a:prstGeom prst="rect">
            <a:avLst/>
          </a:prstGeom>
          <a:solidFill>
            <a:srgbClr val="F4A530"/>
          </a:solidFill>
          <a:ln>
            <a:noFill/>
          </a:ln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algn="ctr" eaLnBrk="1" hangingPunct="1">
              <a:spcAft>
                <a:spcPct val="50000"/>
              </a:spcAft>
              <a:buClr>
                <a:schemeClr val="tx2"/>
              </a:buClr>
              <a:defRPr/>
            </a:pP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8573621" y="6620014"/>
            <a:ext cx="31433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科技创芯 </a:t>
            </a:r>
            <a:r>
              <a:rPr lang="en-US" altLang="zh-CN" sz="1200" b="1" dirty="0">
                <a:solidFill>
                  <a:schemeClr val="bg1"/>
                </a:solidFill>
              </a:rPr>
              <a:t>· </a:t>
            </a:r>
            <a:r>
              <a:rPr lang="zh-CN" altLang="en-US" sz="1200" b="1" dirty="0">
                <a:solidFill>
                  <a:schemeClr val="bg1"/>
                </a:solidFill>
              </a:rPr>
              <a:t>导引未来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5"/>
          <a:stretch>
            <a:fillRect/>
          </a:stretch>
        </p:blipFill>
        <p:spPr>
          <a:xfrm>
            <a:off x="10488488" y="196307"/>
            <a:ext cx="1420519" cy="46905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352842" y="6604625"/>
            <a:ext cx="31433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bg1"/>
                </a:solidFill>
              </a:rPr>
              <a:t>www.prisemi.com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Rectangle 537"/>
          <p:cNvSpPr txBox="1">
            <a:spLocks noChangeArrowheads="1"/>
          </p:cNvSpPr>
          <p:nvPr userDrawn="1"/>
        </p:nvSpPr>
        <p:spPr>
          <a:xfrm>
            <a:off x="11379289" y="6571853"/>
            <a:ext cx="692149" cy="280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1DA814-77CB-4311-8E0D-2D18DC341CAA}" type="slidenum">
              <a:rPr lang="zh-CN" altLang="en-US" sz="1200" b="1" smtClean="0">
                <a:solidFill>
                  <a:schemeClr val="bg1"/>
                </a:solidFill>
              </a:rPr>
              <a:t>‹#›</a:t>
            </a:fld>
            <a:endParaRPr lang="en-US" altLang="zh-CN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0"/>
            <a:ext cx="1919536" cy="107973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3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-1" y="6539310"/>
            <a:ext cx="12191999" cy="346075"/>
          </a:xfrm>
          <a:prstGeom prst="rect">
            <a:avLst/>
          </a:prstGeom>
          <a:solidFill>
            <a:srgbClr val="F4A530"/>
          </a:solidFill>
          <a:ln>
            <a:noFill/>
          </a:ln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defRPr sz="12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algn="ctr" eaLnBrk="1" hangingPunct="1">
              <a:spcAft>
                <a:spcPct val="50000"/>
              </a:spcAft>
              <a:buClr>
                <a:schemeClr val="tx2"/>
              </a:buClr>
              <a:defRPr/>
            </a:pP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8573621" y="6620014"/>
            <a:ext cx="314336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</a:rPr>
              <a:t>科技创芯 </a:t>
            </a:r>
            <a:r>
              <a:rPr lang="en-US" altLang="zh-CN" sz="1200" b="1" dirty="0">
                <a:solidFill>
                  <a:schemeClr val="bg1"/>
                </a:solidFill>
              </a:rPr>
              <a:t>· </a:t>
            </a:r>
            <a:r>
              <a:rPr lang="zh-CN" altLang="en-US" sz="1200" b="1" dirty="0">
                <a:solidFill>
                  <a:schemeClr val="bg1"/>
                </a:solidFill>
              </a:rPr>
              <a:t>导引未来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5"/>
          <a:stretch>
            <a:fillRect/>
          </a:stretch>
        </p:blipFill>
        <p:spPr>
          <a:xfrm>
            <a:off x="10488488" y="196307"/>
            <a:ext cx="1420519" cy="46905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352842" y="6604625"/>
            <a:ext cx="31433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bg1"/>
                </a:solidFill>
              </a:rPr>
              <a:t>www.prisemi.com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537"/>
          <p:cNvSpPr txBox="1">
            <a:spLocks noChangeArrowheads="1"/>
          </p:cNvSpPr>
          <p:nvPr userDrawn="1"/>
        </p:nvSpPr>
        <p:spPr>
          <a:xfrm>
            <a:off x="11379289" y="6571853"/>
            <a:ext cx="692149" cy="280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A1DA814-77CB-4311-8E0D-2D18DC341CAA}" type="slidenum">
              <a:rPr lang="zh-CN" altLang="en-US" sz="1200" b="1" smtClean="0">
                <a:solidFill>
                  <a:schemeClr val="bg1"/>
                </a:solidFill>
              </a:rPr>
              <a:t>‹#›</a:t>
            </a:fld>
            <a:endParaRPr lang="en-US" altLang="zh-CN" sz="12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-1" y="779605"/>
            <a:ext cx="12191999" cy="0"/>
          </a:xfrm>
          <a:prstGeom prst="line">
            <a:avLst/>
          </a:prstGeom>
          <a:ln>
            <a:solidFill>
              <a:srgbClr val="F2910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30.png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29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28.png"/><Relationship Id="rId5" Type="http://schemas.openxmlformats.org/officeDocument/2006/relationships/tags" Target="../tags/tag20.xml"/><Relationship Id="rId10" Type="http://schemas.openxmlformats.org/officeDocument/2006/relationships/chart" Target="../charts/chart1.xml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1.png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tags" Target="../tags/tag37.xml"/><Relationship Id="rId18" Type="http://schemas.openxmlformats.org/officeDocument/2006/relationships/chart" Target="../charts/chart4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17" Type="http://schemas.openxmlformats.org/officeDocument/2006/relationships/image" Target="../media/image34.tiff"/><Relationship Id="rId2" Type="http://schemas.openxmlformats.org/officeDocument/2006/relationships/tags" Target="../tags/tag26.xml"/><Relationship Id="rId16" Type="http://schemas.openxmlformats.org/officeDocument/2006/relationships/image" Target="../media/image31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5" Type="http://schemas.openxmlformats.org/officeDocument/2006/relationships/slideLayout" Target="../slideLayouts/slideLayout13.xml"/><Relationship Id="rId10" Type="http://schemas.openxmlformats.org/officeDocument/2006/relationships/tags" Target="../tags/tag34.xml"/><Relationship Id="rId19" Type="http://schemas.openxmlformats.org/officeDocument/2006/relationships/chart" Target="../charts/chart5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tags" Target="../tags/tag3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9.xml"/><Relationship Id="rId6" Type="http://schemas.openxmlformats.org/officeDocument/2006/relationships/image" Target="../media/image37.jpeg"/><Relationship Id="rId5" Type="http://schemas.openxmlformats.org/officeDocument/2006/relationships/image" Target="../media/image36.emf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semi.com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32605" y="2277110"/>
            <a:ext cx="76053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Prisemi</a:t>
            </a:r>
            <a:r>
              <a:rPr lang="zh-CN" altLang="en-US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技术交流</a:t>
            </a:r>
            <a:r>
              <a:rPr lang="en-US" altLang="zh-CN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_</a:t>
            </a:r>
            <a:r>
              <a:rPr lang="zh-CN" altLang="en-US" sz="4800" b="1" dirty="0">
                <a:solidFill>
                  <a:srgbClr val="F29102"/>
                </a:solidFill>
                <a:latin typeface="+mn-lt"/>
                <a:ea typeface="+mn-ea"/>
                <a:cs typeface="+mn-ea"/>
                <a:sym typeface="+mn-lt"/>
              </a:rPr>
              <a:t>手表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184232" y="4689897"/>
            <a:ext cx="303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科技创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芯</a:t>
            </a:r>
            <a:r>
              <a:rPr lang="en-US" altLang="zh-CN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28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导</a:t>
            </a:r>
            <a:r>
              <a:rPr lang="zh-CN" altLang="en-US" sz="24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引未来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-24679" y="3400394"/>
            <a:ext cx="6071284" cy="3484990"/>
            <a:chOff x="-24680" y="3122515"/>
            <a:chExt cx="6680831" cy="3834877"/>
          </a:xfrm>
        </p:grpSpPr>
        <p:sp>
          <p:nvSpPr>
            <p:cNvPr id="58" name="任意多边形 57"/>
            <p:cNvSpPr/>
            <p:nvPr/>
          </p:nvSpPr>
          <p:spPr>
            <a:xfrm>
              <a:off x="1659002" y="3198913"/>
              <a:ext cx="4997149" cy="3758479"/>
            </a:xfrm>
            <a:custGeom>
              <a:avLst/>
              <a:gdLst>
                <a:gd name="connsiteX0" fmla="*/ 941641 w 4997149"/>
                <a:gd name="connsiteY0" fmla="*/ 0 h 3758479"/>
                <a:gd name="connsiteX1" fmla="*/ 4989088 w 4997149"/>
                <a:gd name="connsiteY1" fmla="*/ 3652476 h 3758479"/>
                <a:gd name="connsiteX2" fmla="*/ 4997149 w 4997149"/>
                <a:gd name="connsiteY2" fmla="*/ 3758479 h 3758479"/>
                <a:gd name="connsiteX3" fmla="*/ 3111394 w 4997149"/>
                <a:gd name="connsiteY3" fmla="*/ 3758479 h 3758479"/>
                <a:gd name="connsiteX4" fmla="*/ 2993579 w 4997149"/>
                <a:gd name="connsiteY4" fmla="*/ 3535161 h 3758479"/>
                <a:gd name="connsiteX5" fmla="*/ 2837775 w 4997149"/>
                <a:gd name="connsiteY5" fmla="*/ 3285551 h 3758479"/>
                <a:gd name="connsiteX6" fmla="*/ 2765573 w 4997149"/>
                <a:gd name="connsiteY6" fmla="*/ 3184018 h 3758479"/>
                <a:gd name="connsiteX7" fmla="*/ 2763449 w 4997149"/>
                <a:gd name="connsiteY7" fmla="*/ 3172119 h 3758479"/>
                <a:gd name="connsiteX8" fmla="*/ 176524 w 4997149"/>
                <a:gd name="connsiteY8" fmla="*/ 170475 h 3758479"/>
                <a:gd name="connsiteX9" fmla="*/ 0 w 4997149"/>
                <a:gd name="connsiteY9" fmla="*/ 110746 h 3758479"/>
                <a:gd name="connsiteX10" fmla="*/ 121706 w 4997149"/>
                <a:gd name="connsiteY10" fmla="*/ 82656 h 3758479"/>
                <a:gd name="connsiteX11" fmla="*/ 941641 w 4997149"/>
                <a:gd name="connsiteY11" fmla="*/ 0 h 375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97149" h="3758479">
                  <a:moveTo>
                    <a:pt x="941641" y="0"/>
                  </a:moveTo>
                  <a:cubicBezTo>
                    <a:pt x="3048151" y="0"/>
                    <a:pt x="4780743" y="1600935"/>
                    <a:pt x="4989088" y="3652476"/>
                  </a:cubicBezTo>
                  <a:lnTo>
                    <a:pt x="4997149" y="3758479"/>
                  </a:lnTo>
                  <a:lnTo>
                    <a:pt x="3111394" y="3758479"/>
                  </a:lnTo>
                  <a:lnTo>
                    <a:pt x="2993579" y="3535161"/>
                  </a:lnTo>
                  <a:cubicBezTo>
                    <a:pt x="2944593" y="3449969"/>
                    <a:pt x="2892610" y="3366717"/>
                    <a:pt x="2837775" y="3285551"/>
                  </a:cubicBezTo>
                  <a:lnTo>
                    <a:pt x="2765573" y="3184018"/>
                  </a:lnTo>
                  <a:lnTo>
                    <a:pt x="2763449" y="3172119"/>
                  </a:lnTo>
                  <a:cubicBezTo>
                    <a:pt x="2478923" y="1781675"/>
                    <a:pt x="1485094" y="649606"/>
                    <a:pt x="176524" y="170475"/>
                  </a:cubicBezTo>
                  <a:lnTo>
                    <a:pt x="0" y="110746"/>
                  </a:lnTo>
                  <a:lnTo>
                    <a:pt x="121706" y="82656"/>
                  </a:lnTo>
                  <a:cubicBezTo>
                    <a:pt x="386552" y="28461"/>
                    <a:pt x="660773" y="0"/>
                    <a:pt x="941641" y="0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rgbClr val="F5A117"/>
                </a:gs>
                <a:gs pos="0">
                  <a:srgbClr val="F39700"/>
                </a:gs>
                <a:gs pos="100000">
                  <a:srgbClr val="FBE093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330200" dist="38100" dir="18900000" algn="bl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424574" y="6382931"/>
              <a:ext cx="345821" cy="574461"/>
            </a:xfrm>
            <a:custGeom>
              <a:avLst/>
              <a:gdLst>
                <a:gd name="connsiteX0" fmla="*/ 0 w 345821"/>
                <a:gd name="connsiteY0" fmla="*/ 0 h 574461"/>
                <a:gd name="connsiteX1" fmla="*/ 72202 w 345821"/>
                <a:gd name="connsiteY1" fmla="*/ 101533 h 574461"/>
                <a:gd name="connsiteX2" fmla="*/ 228006 w 345821"/>
                <a:gd name="connsiteY2" fmla="*/ 351143 h 574461"/>
                <a:gd name="connsiteX3" fmla="*/ 345821 w 345821"/>
                <a:gd name="connsiteY3" fmla="*/ 574461 h 574461"/>
                <a:gd name="connsiteX4" fmla="*/ 71680 w 345821"/>
                <a:gd name="connsiteY4" fmla="*/ 574461 h 574461"/>
                <a:gd name="connsiteX5" fmla="*/ 68669 w 345821"/>
                <a:gd name="connsiteY5" fmla="*/ 495008 h 574461"/>
                <a:gd name="connsiteX6" fmla="*/ 33654 w 345821"/>
                <a:gd name="connsiteY6" fmla="*/ 188451 h 574461"/>
                <a:gd name="connsiteX7" fmla="*/ 0 w 345821"/>
                <a:gd name="connsiteY7" fmla="*/ 0 h 5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821" h="574461">
                  <a:moveTo>
                    <a:pt x="0" y="0"/>
                  </a:moveTo>
                  <a:lnTo>
                    <a:pt x="72202" y="101533"/>
                  </a:lnTo>
                  <a:cubicBezTo>
                    <a:pt x="127037" y="182699"/>
                    <a:pt x="179020" y="265951"/>
                    <a:pt x="228006" y="351143"/>
                  </a:cubicBezTo>
                  <a:lnTo>
                    <a:pt x="345821" y="574461"/>
                  </a:lnTo>
                  <a:lnTo>
                    <a:pt x="71680" y="574461"/>
                  </a:lnTo>
                  <a:lnTo>
                    <a:pt x="68669" y="495008"/>
                  </a:lnTo>
                  <a:cubicBezTo>
                    <a:pt x="60808" y="391696"/>
                    <a:pt x="49088" y="289462"/>
                    <a:pt x="33654" y="188451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4000">
                  <a:srgbClr val="F9C221"/>
                </a:gs>
                <a:gs pos="0">
                  <a:srgbClr val="FAC322"/>
                </a:gs>
                <a:gs pos="100000">
                  <a:srgbClr val="F8C120"/>
                </a:gs>
              </a:gsLst>
              <a:lin ang="2700000" scaled="1"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24680" y="3122515"/>
              <a:ext cx="1683678" cy="1042356"/>
            </a:xfrm>
            <a:custGeom>
              <a:avLst/>
              <a:gdLst>
                <a:gd name="connsiteX0" fmla="*/ 461334 w 1683678"/>
                <a:gd name="connsiteY0" fmla="*/ 0 h 1042356"/>
                <a:gd name="connsiteX1" fmla="*/ 1671167 w 1683678"/>
                <a:gd name="connsiteY1" fmla="*/ 182910 h 1042356"/>
                <a:gd name="connsiteX2" fmla="*/ 1683678 w 1683678"/>
                <a:gd name="connsiteY2" fmla="*/ 187144 h 1042356"/>
                <a:gd name="connsiteX3" fmla="*/ 1608551 w 1683678"/>
                <a:gd name="connsiteY3" fmla="*/ 204483 h 1042356"/>
                <a:gd name="connsiteX4" fmla="*/ 191101 w 1683678"/>
                <a:gd name="connsiteY4" fmla="*/ 884654 h 1042356"/>
                <a:gd name="connsiteX5" fmla="*/ 0 w 1683678"/>
                <a:gd name="connsiteY5" fmla="*/ 1042356 h 1042356"/>
                <a:gd name="connsiteX6" fmla="*/ 0 w 1683678"/>
                <a:gd name="connsiteY6" fmla="*/ 26769 h 1042356"/>
                <a:gd name="connsiteX7" fmla="*/ 45358 w 1683678"/>
                <a:gd name="connsiteY7" fmla="*/ 21005 h 1042356"/>
                <a:gd name="connsiteX8" fmla="*/ 461334 w 1683678"/>
                <a:gd name="connsiteY8" fmla="*/ 0 h 104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8" h="1042356">
                  <a:moveTo>
                    <a:pt x="461334" y="0"/>
                  </a:moveTo>
                  <a:cubicBezTo>
                    <a:pt x="882636" y="0"/>
                    <a:pt x="1288981" y="64038"/>
                    <a:pt x="1671167" y="182910"/>
                  </a:cubicBezTo>
                  <a:lnTo>
                    <a:pt x="1683678" y="187144"/>
                  </a:lnTo>
                  <a:lnTo>
                    <a:pt x="1608551" y="204483"/>
                  </a:lnTo>
                  <a:cubicBezTo>
                    <a:pt x="1088574" y="338267"/>
                    <a:pt x="608819" y="572262"/>
                    <a:pt x="191101" y="884654"/>
                  </a:cubicBezTo>
                  <a:lnTo>
                    <a:pt x="0" y="1042356"/>
                  </a:lnTo>
                  <a:lnTo>
                    <a:pt x="0" y="26769"/>
                  </a:lnTo>
                  <a:lnTo>
                    <a:pt x="45358" y="21005"/>
                  </a:lnTo>
                  <a:cubicBezTo>
                    <a:pt x="182128" y="7115"/>
                    <a:pt x="320900" y="0"/>
                    <a:pt x="461334" y="0"/>
                  </a:cubicBezTo>
                  <a:close/>
                </a:path>
              </a:pathLst>
            </a:custGeom>
            <a:gradFill>
              <a:gsLst>
                <a:gs pos="16000">
                  <a:srgbClr val="009E6B"/>
                </a:gs>
                <a:gs pos="0">
                  <a:srgbClr val="009E6B"/>
                </a:gs>
                <a:gs pos="100000">
                  <a:srgbClr val="009E6C"/>
                </a:gs>
              </a:gsLst>
              <a:lin ang="2700000" scaled="1"/>
            </a:gradFill>
            <a:ln>
              <a:solidFill>
                <a:srgbClr val="A6CF6F"/>
              </a:solidFill>
            </a:ln>
            <a:effectLst>
              <a:outerShdw blurRad="622300" sx="102000" sy="1020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24679" y="3309658"/>
              <a:ext cx="4449253" cy="3073272"/>
            </a:xfrm>
            <a:custGeom>
              <a:avLst/>
              <a:gdLst>
                <a:gd name="connsiteX0" fmla="*/ 1683680 w 4449253"/>
                <a:gd name="connsiteY0" fmla="*/ 0 h 3073272"/>
                <a:gd name="connsiteX1" fmla="*/ 1860204 w 4449253"/>
                <a:gd name="connsiteY1" fmla="*/ 59729 h 3073272"/>
                <a:gd name="connsiteX2" fmla="*/ 4447129 w 4449253"/>
                <a:gd name="connsiteY2" fmla="*/ 3061373 h 3073272"/>
                <a:gd name="connsiteX3" fmla="*/ 4449253 w 4449253"/>
                <a:gd name="connsiteY3" fmla="*/ 3073272 h 3073272"/>
                <a:gd name="connsiteX4" fmla="*/ 4408025 w 4449253"/>
                <a:gd name="connsiteY4" fmla="*/ 3015295 h 3073272"/>
                <a:gd name="connsiteX5" fmla="*/ 1147831 w 4449253"/>
                <a:gd name="connsiteY5" fmla="*/ 1381063 h 3073272"/>
                <a:gd name="connsiteX6" fmla="*/ 131061 w 4449253"/>
                <a:gd name="connsiteY6" fmla="*/ 1509149 h 3073272"/>
                <a:gd name="connsiteX7" fmla="*/ 0 w 4449253"/>
                <a:gd name="connsiteY7" fmla="*/ 1547245 h 3073272"/>
                <a:gd name="connsiteX8" fmla="*/ 0 w 4449253"/>
                <a:gd name="connsiteY8" fmla="*/ 855214 h 3073272"/>
                <a:gd name="connsiteX9" fmla="*/ 191101 w 4449253"/>
                <a:gd name="connsiteY9" fmla="*/ 697512 h 3073272"/>
                <a:gd name="connsiteX10" fmla="*/ 1608551 w 4449253"/>
                <a:gd name="connsiteY10" fmla="*/ 17341 h 3073272"/>
                <a:gd name="connsiteX11" fmla="*/ 1683680 w 4449253"/>
                <a:gd name="connsiteY11" fmla="*/ 1 h 3073272"/>
                <a:gd name="connsiteX12" fmla="*/ 1683678 w 4449253"/>
                <a:gd name="connsiteY12" fmla="*/ 1 h 3073272"/>
                <a:gd name="connsiteX13" fmla="*/ 1683680 w 4449253"/>
                <a:gd name="connsiteY13" fmla="*/ 0 h 307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49253" h="3073272">
                  <a:moveTo>
                    <a:pt x="1683680" y="0"/>
                  </a:moveTo>
                  <a:lnTo>
                    <a:pt x="1860204" y="59729"/>
                  </a:lnTo>
                  <a:cubicBezTo>
                    <a:pt x="3168774" y="538860"/>
                    <a:pt x="4162603" y="1670929"/>
                    <a:pt x="4447129" y="3061373"/>
                  </a:cubicBezTo>
                  <a:lnTo>
                    <a:pt x="4449253" y="3073272"/>
                  </a:lnTo>
                  <a:lnTo>
                    <a:pt x="4408025" y="3015295"/>
                  </a:lnTo>
                  <a:cubicBezTo>
                    <a:pt x="3666095" y="2023216"/>
                    <a:pt x="2481954" y="1381063"/>
                    <a:pt x="1147831" y="1381063"/>
                  </a:cubicBezTo>
                  <a:cubicBezTo>
                    <a:pt x="796746" y="1381063"/>
                    <a:pt x="456048" y="1425534"/>
                    <a:pt x="131061" y="1509149"/>
                  </a:cubicBezTo>
                  <a:lnTo>
                    <a:pt x="0" y="1547245"/>
                  </a:lnTo>
                  <a:lnTo>
                    <a:pt x="0" y="855214"/>
                  </a:lnTo>
                  <a:lnTo>
                    <a:pt x="191101" y="697512"/>
                  </a:lnTo>
                  <a:cubicBezTo>
                    <a:pt x="608819" y="385120"/>
                    <a:pt x="1088574" y="151125"/>
                    <a:pt x="1608551" y="17341"/>
                  </a:cubicBezTo>
                  <a:lnTo>
                    <a:pt x="1683680" y="1"/>
                  </a:lnTo>
                  <a:lnTo>
                    <a:pt x="1683678" y="1"/>
                  </a:lnTo>
                  <a:lnTo>
                    <a:pt x="1683680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rgbClr val="A6CF6F"/>
                </a:gs>
                <a:gs pos="0">
                  <a:srgbClr val="A6CF6F"/>
                </a:gs>
                <a:gs pos="100000">
                  <a:srgbClr val="C8E2A6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736600" sx="102000" sy="102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24679" y="4690723"/>
              <a:ext cx="4520933" cy="2266669"/>
            </a:xfrm>
            <a:custGeom>
              <a:avLst/>
              <a:gdLst>
                <a:gd name="connsiteX0" fmla="*/ 1147831 w 4520933"/>
                <a:gd name="connsiteY0" fmla="*/ 0 h 2266669"/>
                <a:gd name="connsiteX1" fmla="*/ 4408025 w 4520933"/>
                <a:gd name="connsiteY1" fmla="*/ 1634232 h 2266669"/>
                <a:gd name="connsiteX2" fmla="*/ 4449253 w 4520933"/>
                <a:gd name="connsiteY2" fmla="*/ 1692209 h 2266669"/>
                <a:gd name="connsiteX3" fmla="*/ 4482907 w 4520933"/>
                <a:gd name="connsiteY3" fmla="*/ 1880660 h 2266669"/>
                <a:gd name="connsiteX4" fmla="*/ 4517922 w 4520933"/>
                <a:gd name="connsiteY4" fmla="*/ 2187217 h 2266669"/>
                <a:gd name="connsiteX5" fmla="*/ 4520933 w 4520933"/>
                <a:gd name="connsiteY5" fmla="*/ 2266669 h 2266669"/>
                <a:gd name="connsiteX6" fmla="*/ 0 w 4520933"/>
                <a:gd name="connsiteY6" fmla="*/ 2266669 h 2266669"/>
                <a:gd name="connsiteX7" fmla="*/ 0 w 4520933"/>
                <a:gd name="connsiteY7" fmla="*/ 166182 h 2266669"/>
                <a:gd name="connsiteX8" fmla="*/ 131061 w 4520933"/>
                <a:gd name="connsiteY8" fmla="*/ 128086 h 2266669"/>
                <a:gd name="connsiteX9" fmla="*/ 1147831 w 4520933"/>
                <a:gd name="connsiteY9" fmla="*/ 0 h 226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20933" h="2266669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69"/>
                  </a:lnTo>
                  <a:lnTo>
                    <a:pt x="0" y="2266669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FFEA0E">
                    <a:lumMod val="100000"/>
                  </a:srgbClr>
                </a:gs>
                <a:gs pos="0">
                  <a:srgbClr val="FFE900"/>
                </a:gs>
                <a:gs pos="100000">
                  <a:srgbClr val="FEEF62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4680" y="3309660"/>
              <a:ext cx="1683680" cy="855213"/>
            </a:xfrm>
            <a:custGeom>
              <a:avLst/>
              <a:gdLst>
                <a:gd name="connsiteX0" fmla="*/ 1683678 w 1683680"/>
                <a:gd name="connsiteY0" fmla="*/ 0 h 855213"/>
                <a:gd name="connsiteX1" fmla="*/ 1683680 w 1683680"/>
                <a:gd name="connsiteY1" fmla="*/ 0 h 855213"/>
                <a:gd name="connsiteX2" fmla="*/ 1608551 w 1683680"/>
                <a:gd name="connsiteY2" fmla="*/ 17340 h 855213"/>
                <a:gd name="connsiteX3" fmla="*/ 191101 w 1683680"/>
                <a:gd name="connsiteY3" fmla="*/ 697511 h 855213"/>
                <a:gd name="connsiteX4" fmla="*/ 0 w 1683680"/>
                <a:gd name="connsiteY4" fmla="*/ 855213 h 855213"/>
                <a:gd name="connsiteX5" fmla="*/ 0 w 1683680"/>
                <a:gd name="connsiteY5" fmla="*/ 855212 h 855213"/>
                <a:gd name="connsiteX6" fmla="*/ 191101 w 1683680"/>
                <a:gd name="connsiteY6" fmla="*/ 697510 h 855213"/>
                <a:gd name="connsiteX7" fmla="*/ 1608551 w 1683680"/>
                <a:gd name="connsiteY7" fmla="*/ 17339 h 855213"/>
                <a:gd name="connsiteX8" fmla="*/ 1683678 w 1683680"/>
                <a:gd name="connsiteY8" fmla="*/ 0 h 85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80" h="855213">
                  <a:moveTo>
                    <a:pt x="1683678" y="0"/>
                  </a:moveTo>
                  <a:lnTo>
                    <a:pt x="1683680" y="0"/>
                  </a:lnTo>
                  <a:lnTo>
                    <a:pt x="1608551" y="17340"/>
                  </a:lnTo>
                  <a:cubicBezTo>
                    <a:pt x="1088574" y="151124"/>
                    <a:pt x="608819" y="385119"/>
                    <a:pt x="191101" y="697511"/>
                  </a:cubicBezTo>
                  <a:lnTo>
                    <a:pt x="0" y="855213"/>
                  </a:lnTo>
                  <a:lnTo>
                    <a:pt x="0" y="855212"/>
                  </a:lnTo>
                  <a:lnTo>
                    <a:pt x="191101" y="697510"/>
                  </a:lnTo>
                  <a:cubicBezTo>
                    <a:pt x="608819" y="385118"/>
                    <a:pt x="1088574" y="151123"/>
                    <a:pt x="1608551" y="17339"/>
                  </a:cubicBezTo>
                  <a:lnTo>
                    <a:pt x="168367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24679" y="4690721"/>
              <a:ext cx="4520933" cy="2266670"/>
            </a:xfrm>
            <a:custGeom>
              <a:avLst/>
              <a:gdLst>
                <a:gd name="connsiteX0" fmla="*/ 1147831 w 4520933"/>
                <a:gd name="connsiteY0" fmla="*/ 0 h 2266670"/>
                <a:gd name="connsiteX1" fmla="*/ 4408025 w 4520933"/>
                <a:gd name="connsiteY1" fmla="*/ 1634232 h 2266670"/>
                <a:gd name="connsiteX2" fmla="*/ 4449253 w 4520933"/>
                <a:gd name="connsiteY2" fmla="*/ 1692209 h 2266670"/>
                <a:gd name="connsiteX3" fmla="*/ 4482907 w 4520933"/>
                <a:gd name="connsiteY3" fmla="*/ 1880660 h 2266670"/>
                <a:gd name="connsiteX4" fmla="*/ 4517922 w 4520933"/>
                <a:gd name="connsiteY4" fmla="*/ 2187217 h 2266670"/>
                <a:gd name="connsiteX5" fmla="*/ 4520933 w 4520933"/>
                <a:gd name="connsiteY5" fmla="*/ 2266670 h 2266670"/>
                <a:gd name="connsiteX6" fmla="*/ 4520933 w 4520933"/>
                <a:gd name="connsiteY6" fmla="*/ 2266670 h 2266670"/>
                <a:gd name="connsiteX7" fmla="*/ 4517922 w 4520933"/>
                <a:gd name="connsiteY7" fmla="*/ 2187218 h 2266670"/>
                <a:gd name="connsiteX8" fmla="*/ 4482907 w 4520933"/>
                <a:gd name="connsiteY8" fmla="*/ 1880661 h 2266670"/>
                <a:gd name="connsiteX9" fmla="*/ 4449253 w 4520933"/>
                <a:gd name="connsiteY9" fmla="*/ 1692210 h 2266670"/>
                <a:gd name="connsiteX10" fmla="*/ 4408025 w 4520933"/>
                <a:gd name="connsiteY10" fmla="*/ 1634233 h 2266670"/>
                <a:gd name="connsiteX11" fmla="*/ 1147831 w 4520933"/>
                <a:gd name="connsiteY11" fmla="*/ 1 h 2266670"/>
                <a:gd name="connsiteX12" fmla="*/ 131061 w 4520933"/>
                <a:gd name="connsiteY12" fmla="*/ 128087 h 2266670"/>
                <a:gd name="connsiteX13" fmla="*/ 0 w 4520933"/>
                <a:gd name="connsiteY13" fmla="*/ 166183 h 2266670"/>
                <a:gd name="connsiteX14" fmla="*/ 0 w 4520933"/>
                <a:gd name="connsiteY14" fmla="*/ 166182 h 2266670"/>
                <a:gd name="connsiteX15" fmla="*/ 131061 w 4520933"/>
                <a:gd name="connsiteY15" fmla="*/ 128086 h 2266670"/>
                <a:gd name="connsiteX16" fmla="*/ 1147831 w 4520933"/>
                <a:gd name="connsiteY16" fmla="*/ 0 h 226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20933" h="2266670">
                  <a:moveTo>
                    <a:pt x="1147831" y="0"/>
                  </a:moveTo>
                  <a:cubicBezTo>
                    <a:pt x="2481954" y="0"/>
                    <a:pt x="3666095" y="642153"/>
                    <a:pt x="4408025" y="1634232"/>
                  </a:cubicBezTo>
                  <a:lnTo>
                    <a:pt x="4449253" y="1692209"/>
                  </a:lnTo>
                  <a:lnTo>
                    <a:pt x="4482907" y="1880660"/>
                  </a:lnTo>
                  <a:cubicBezTo>
                    <a:pt x="4498341" y="1981671"/>
                    <a:pt x="4510061" y="2083905"/>
                    <a:pt x="4517922" y="2187217"/>
                  </a:cubicBezTo>
                  <a:lnTo>
                    <a:pt x="4520933" y="2266670"/>
                  </a:lnTo>
                  <a:lnTo>
                    <a:pt x="4520933" y="2266670"/>
                  </a:lnTo>
                  <a:lnTo>
                    <a:pt x="4517922" y="2187218"/>
                  </a:lnTo>
                  <a:cubicBezTo>
                    <a:pt x="4510061" y="2083906"/>
                    <a:pt x="4498341" y="1981672"/>
                    <a:pt x="4482907" y="1880661"/>
                  </a:cubicBezTo>
                  <a:lnTo>
                    <a:pt x="4449253" y="1692210"/>
                  </a:lnTo>
                  <a:lnTo>
                    <a:pt x="4408025" y="1634233"/>
                  </a:lnTo>
                  <a:cubicBezTo>
                    <a:pt x="3666095" y="642154"/>
                    <a:pt x="2481954" y="1"/>
                    <a:pt x="1147831" y="1"/>
                  </a:cubicBezTo>
                  <a:cubicBezTo>
                    <a:pt x="796746" y="1"/>
                    <a:pt x="456048" y="44472"/>
                    <a:pt x="131061" y="128087"/>
                  </a:cubicBezTo>
                  <a:lnTo>
                    <a:pt x="0" y="166183"/>
                  </a:lnTo>
                  <a:lnTo>
                    <a:pt x="0" y="166182"/>
                  </a:lnTo>
                  <a:lnTo>
                    <a:pt x="131061" y="128086"/>
                  </a:lnTo>
                  <a:cubicBezTo>
                    <a:pt x="456048" y="44471"/>
                    <a:pt x="796746" y="0"/>
                    <a:pt x="114783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514483"/>
            <a:ext cx="2998150" cy="870226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8184232" y="5307794"/>
            <a:ext cx="3384376" cy="0"/>
          </a:xfrm>
          <a:prstGeom prst="line">
            <a:avLst/>
          </a:prstGeom>
          <a:ln>
            <a:solidFill>
              <a:srgbClr val="F291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900638" y="5402470"/>
            <a:ext cx="3043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solidFill>
                  <a:srgbClr val="F39700"/>
                </a:solidFill>
                <a:latin typeface="+mn-lt"/>
                <a:ea typeface="+mn-ea"/>
                <a:cs typeface="+mn-ea"/>
                <a:sym typeface="+mn-lt"/>
              </a:rPr>
              <a:t>Innovation for Future</a:t>
            </a:r>
            <a:endParaRPr lang="zh-CN" altLang="en-US" sz="2000" i="1" dirty="0">
              <a:solidFill>
                <a:srgbClr val="F39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09EEC83-89A9-E71A-762B-CEE5AF501970}"/>
              </a:ext>
            </a:extLst>
          </p:cNvPr>
          <p:cNvSpPr txBox="1"/>
          <p:nvPr/>
        </p:nvSpPr>
        <p:spPr>
          <a:xfrm>
            <a:off x="5108420" y="3750946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highlight>
                  <a:srgbClr val="FFFF00"/>
                </a:highlight>
              </a:rPr>
              <a:t>PRISEMI</a:t>
            </a:r>
            <a:r>
              <a:rPr lang="zh-CN" altLang="en-US" b="1" dirty="0">
                <a:highlight>
                  <a:srgbClr val="FFFF00"/>
                </a:highlight>
              </a:rPr>
              <a:t>芯导授权代理</a:t>
            </a:r>
            <a:r>
              <a:rPr lang="en-US" altLang="zh-CN" b="1" dirty="0">
                <a:highlight>
                  <a:srgbClr val="FFFF00"/>
                </a:highlight>
              </a:rPr>
              <a:t>KOYUELEC</a:t>
            </a:r>
            <a:r>
              <a:rPr lang="zh-CN" altLang="en-US" b="1" dirty="0">
                <a:highlight>
                  <a:srgbClr val="FFFF00"/>
                </a:highlight>
              </a:rPr>
              <a:t>光与电子</a:t>
            </a:r>
            <a:endParaRPr lang="en-US" altLang="zh-CN" b="1" dirty="0">
              <a:highlight>
                <a:srgbClr val="FFFF00"/>
              </a:highlight>
            </a:endParaRPr>
          </a:p>
          <a:p>
            <a:r>
              <a:rPr lang="zh-CN" altLang="en-US" b="1" dirty="0">
                <a:highlight>
                  <a:srgbClr val="FFFF00"/>
                </a:highlight>
              </a:rPr>
              <a:t>电话</a:t>
            </a:r>
            <a:r>
              <a:rPr lang="en-US" altLang="zh-CN" b="1" dirty="0">
                <a:highlight>
                  <a:srgbClr val="FFFF00"/>
                </a:highlight>
              </a:rPr>
              <a:t>0755-82542001</a:t>
            </a:r>
            <a:r>
              <a:rPr lang="zh-CN" altLang="en-US" b="1" dirty="0">
                <a:highlight>
                  <a:srgbClr val="FFFF00"/>
                </a:highlight>
              </a:rPr>
              <a:t>，</a:t>
            </a:r>
            <a:r>
              <a:rPr lang="en-US" altLang="zh-CN" b="1" dirty="0">
                <a:highlight>
                  <a:srgbClr val="FFFF00"/>
                </a:highlight>
              </a:rPr>
              <a:t>82574660</a:t>
            </a:r>
            <a:r>
              <a:rPr lang="zh-CN" altLang="en-US" b="1" dirty="0">
                <a:highlight>
                  <a:srgbClr val="FFFF00"/>
                </a:highlight>
              </a:rPr>
              <a:t>谢谢惠顾</a:t>
            </a:r>
            <a:r>
              <a:rPr lang="en-US" altLang="zh-CN" b="1" dirty="0">
                <a:highlight>
                  <a:srgbClr val="FFFF00"/>
                </a:highlight>
              </a:rPr>
              <a:t>~</a:t>
            </a:r>
            <a:endParaRPr lang="zh-CN" altLang="en-US" b="1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5" y="960755"/>
            <a:ext cx="4110990" cy="4613275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 bwMode="auto">
          <a:xfrm>
            <a:off x="251520" y="152425"/>
            <a:ext cx="5400600" cy="487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智能手表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---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市场品牌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002" y="1197005"/>
            <a:ext cx="4419600" cy="13081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002" y="2637155"/>
            <a:ext cx="4445000" cy="130810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57" y="4077305"/>
            <a:ext cx="4457700" cy="13081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" y="2852420"/>
            <a:ext cx="2100580" cy="1556385"/>
          </a:xfrm>
          <a:prstGeom prst="rect">
            <a:avLst/>
          </a:prstGeom>
        </p:spPr>
      </p:pic>
      <p:sp>
        <p:nvSpPr>
          <p:cNvPr id="33" name="标题 1"/>
          <p:cNvSpPr txBox="1"/>
          <p:nvPr/>
        </p:nvSpPr>
        <p:spPr bwMode="auto">
          <a:xfrm>
            <a:off x="204214" y="230694"/>
            <a:ext cx="4439793" cy="487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智能手表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---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充电接口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66771" y="1495961"/>
            <a:ext cx="154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Type-C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007" y="1498691"/>
            <a:ext cx="864096" cy="465282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7193112" y="297476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Micro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930" y="3003427"/>
            <a:ext cx="758927" cy="440998"/>
          </a:xfrm>
          <a:prstGeom prst="rect">
            <a:avLst/>
          </a:prstGeom>
        </p:spPr>
      </p:pic>
      <p:sp>
        <p:nvSpPr>
          <p:cNvPr id="10" name="左大括号 9"/>
          <p:cNvSpPr/>
          <p:nvPr/>
        </p:nvSpPr>
        <p:spPr>
          <a:xfrm>
            <a:off x="3243791" y="2072025"/>
            <a:ext cx="360040" cy="3277651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9187565" y="131129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Vbus</a:t>
            </a:r>
            <a:endParaRPr kumimoji="1" lang="en-US" altLang="zh-CN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左大括号 53"/>
          <p:cNvSpPr/>
          <p:nvPr/>
        </p:nvSpPr>
        <p:spPr>
          <a:xfrm>
            <a:off x="5479470" y="1628785"/>
            <a:ext cx="360040" cy="1530647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311562" y="218356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4151261" y="4755519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触点磁吸</a:t>
            </a:r>
            <a:endParaRPr lang="zh-CN" altLang="en-US" dirty="0"/>
          </a:p>
        </p:txBody>
      </p:sp>
      <p:sp>
        <p:nvSpPr>
          <p:cNvPr id="26" name="左大括号 25"/>
          <p:cNvSpPr/>
          <p:nvPr/>
        </p:nvSpPr>
        <p:spPr>
          <a:xfrm>
            <a:off x="5479470" y="4280431"/>
            <a:ext cx="360040" cy="1530647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303672" y="5786867"/>
            <a:ext cx="713563" cy="120917"/>
            <a:chOff x="5413217" y="4293096"/>
            <a:chExt cx="713563" cy="120917"/>
          </a:xfrm>
          <a:solidFill>
            <a:schemeClr val="tx1"/>
          </a:solidFill>
        </p:grpSpPr>
        <p:sp>
          <p:nvSpPr>
            <p:cNvPr id="28" name="椭圆 27"/>
            <p:cNvSpPr/>
            <p:nvPr/>
          </p:nvSpPr>
          <p:spPr>
            <a:xfrm>
              <a:off x="5413217" y="4293096"/>
              <a:ext cx="97761" cy="1209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620413" y="4293096"/>
              <a:ext cx="97761" cy="1209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824716" y="4293096"/>
              <a:ext cx="97761" cy="1209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6029019" y="4293096"/>
              <a:ext cx="97761" cy="12091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04378" y="4988319"/>
            <a:ext cx="509260" cy="120917"/>
            <a:chOff x="5133743" y="5046871"/>
            <a:chExt cx="509260" cy="120917"/>
          </a:xfrm>
        </p:grpSpPr>
        <p:sp>
          <p:nvSpPr>
            <p:cNvPr id="41" name="椭圆 40"/>
            <p:cNvSpPr/>
            <p:nvPr/>
          </p:nvSpPr>
          <p:spPr>
            <a:xfrm>
              <a:off x="5133743" y="5046871"/>
              <a:ext cx="97761" cy="12091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340939" y="5046871"/>
              <a:ext cx="97761" cy="12091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545242" y="5046871"/>
              <a:ext cx="97761" cy="12091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80117" y="4242973"/>
            <a:ext cx="304957" cy="120917"/>
            <a:chOff x="5240285" y="5780635"/>
            <a:chExt cx="304957" cy="120917"/>
          </a:xfrm>
        </p:grpSpPr>
        <p:sp>
          <p:nvSpPr>
            <p:cNvPr id="45" name="椭圆 44"/>
            <p:cNvSpPr/>
            <p:nvPr/>
          </p:nvSpPr>
          <p:spPr>
            <a:xfrm>
              <a:off x="5240285" y="5780635"/>
              <a:ext cx="97761" cy="12091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5447481" y="5780635"/>
              <a:ext cx="97761" cy="12091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左大括号 28"/>
          <p:cNvSpPr/>
          <p:nvPr/>
        </p:nvSpPr>
        <p:spPr>
          <a:xfrm flipH="1">
            <a:off x="8674511" y="1633778"/>
            <a:ext cx="359726" cy="1530647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335757" y="1947777"/>
            <a:ext cx="60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259685" y="2929441"/>
            <a:ext cx="758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GND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187565" y="2411545"/>
            <a:ext cx="105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kumimoji="1" lang="zh-CN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Pin</a:t>
            </a:r>
          </a:p>
        </p:txBody>
      </p:sp>
      <p:graphicFrame>
        <p:nvGraphicFramePr>
          <p:cNvPr id="6" name="表格 6"/>
          <p:cNvGraphicFramePr>
            <a:graphicFrameLocks noGrp="1"/>
          </p:cNvGraphicFramePr>
          <p:nvPr/>
        </p:nvGraphicFramePr>
        <p:xfrm>
          <a:off x="7266045" y="4095011"/>
          <a:ext cx="1768192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Vbus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GND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" name="表格 6"/>
          <p:cNvGraphicFramePr>
            <a:graphicFrameLocks noGrp="1"/>
          </p:cNvGraphicFramePr>
          <p:nvPr/>
        </p:nvGraphicFramePr>
        <p:xfrm>
          <a:off x="7294249" y="4867808"/>
          <a:ext cx="212303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7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Vbus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ID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GND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8" name="表格 6"/>
          <p:cNvGraphicFramePr>
            <a:graphicFrameLocks noGrp="1"/>
          </p:cNvGraphicFramePr>
          <p:nvPr/>
        </p:nvGraphicFramePr>
        <p:xfrm>
          <a:off x="7266044" y="5649091"/>
          <a:ext cx="2973032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3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3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Vbus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D+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D-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kern="12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GND</a:t>
                      </a:r>
                      <a:endParaRPr kumimoji="1" lang="zh-CN" altLang="en-US" kern="120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05" y="683815"/>
            <a:ext cx="2870193" cy="161448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74503" y="2530862"/>
            <a:ext cx="2494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0660" indent="-200660">
              <a:buFont typeface="Wingdings" panose="05000000000000000000" pitchFamily="2" charset="2"/>
              <a:buChar char="Ø"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手表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手环</a:t>
            </a:r>
            <a:r>
              <a:rPr sz="1400" b="1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静电保护</a:t>
            </a:r>
            <a:endParaRPr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1367155" y="2831465"/>
          <a:ext cx="9555480" cy="208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529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92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产品型号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极性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Vrwm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Ipp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Vc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Cj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Package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静电能力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应用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PESDNC2XD3V3B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9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PESDNC2XD3V3BF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6A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8V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12PF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19P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DFN0603-2L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Contact：30KV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喇叭、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MIC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触摸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传感器、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LED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灯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等常规接口</a:t>
                      </a: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静电保护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PESDNC2XD5VB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PESDNC2XD3V3B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 algn="ctr">
                        <a:buNone/>
                      </a:pP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5V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5A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9.5V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15PF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12PF</a:t>
                      </a: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DFN0603-2L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Contact：30KV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 I2C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、复位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等接口静电保护</a:t>
                      </a:r>
                      <a:endParaRPr lang="en-US" altLang="zh-CN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PESDNC2XD5VB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DFN0603-2L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Contact：30KV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按键、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SIM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卡</a:t>
                      </a:r>
                      <a:r>
                        <a:rPr lang="zh-CN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接口静电保护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PESDMC2XD18VB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DFN0603-2L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Air：</a:t>
                      </a: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15</a:t>
                      </a: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KV</a:t>
                      </a:r>
                    </a:p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Contact：</a:t>
                      </a: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15</a:t>
                      </a: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KV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4G</a:t>
                      </a:r>
                      <a:r>
                        <a:rPr lang="zh-CN" altLang="en-US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天线、</a:t>
                      </a: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NFC</a:t>
                      </a:r>
                      <a:r>
                        <a:rPr lang="zh-CN" altLang="en-US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天线静电保护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PESDUC2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D5VB</a:t>
                      </a: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DFN0603-2L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Air：</a:t>
                      </a: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15</a:t>
                      </a: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KV</a:t>
                      </a:r>
                    </a:p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Contact：</a:t>
                      </a: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15</a:t>
                      </a:r>
                      <a:r>
                        <a:rPr lang="zh-CN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KV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55650" rtl="0" eaLnBrk="1" latinLnBrk="0" hangingPunct="1">
                        <a:buNone/>
                      </a:pP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GPS</a:t>
                      </a:r>
                      <a:r>
                        <a:rPr lang="zh-CN" altLang="en-US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</a:rPr>
                        <a:t>天线静电保护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5816427" y="3773486"/>
            <a:ext cx="4630" cy="463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67155" y="5154295"/>
          <a:ext cx="9565005" cy="1282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0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4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产品型号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极性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Vrwm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Ipp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Vc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Cj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Package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静电能力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应用</a:t>
                      </a:r>
                      <a:endParaRPr lang="en-US" altLang="en-US" sz="1000" b="1" dirty="0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A1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PTVSHC2EN4V8UF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 err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Uni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4.8V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180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9.0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530PF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DFN1610-2L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Contact：30KV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电池端浪涌静电</a:t>
                      </a: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保护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+mn-ea"/>
                          <a:cs typeface="+mn-cs"/>
                        </a:rPr>
                        <a:t>PESDHC2EN12VU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+mn-ea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 err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Uni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12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65A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9.5V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150PF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DFN1610-2L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Contact：30KV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充电口浪涌静电</a:t>
                      </a: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保护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kern="120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+mn-ea"/>
                          <a:cs typeface="+mn-cs"/>
                        </a:rPr>
                        <a:t>PESDLC2FD5VUH</a:t>
                      </a:r>
                      <a:endParaRPr lang="en-US" altLang="en-US" sz="900" b="0" kern="120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+mn-ea"/>
                        <a:cs typeface="+mn-cs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 err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Uni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8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A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15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1.1</a:t>
                      </a: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pF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DFN1006-2L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Air：30KV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Contact：30KV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D+D-</a:t>
                      </a:r>
                      <a:r>
                        <a:rPr lang="zh-CN" altLang="en-US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浪涌静电</a:t>
                      </a:r>
                      <a:r>
                        <a:rPr lang="zh-CN" sz="9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保护</a:t>
                      </a:r>
                      <a:endParaRPr lang="en-US" altLang="en-US" sz="9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7717" marR="7717" marT="7717" marB="2778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292409" y="4887381"/>
            <a:ext cx="37023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660" indent="-200660">
              <a:buFont typeface="Wingdings" panose="05000000000000000000" pitchFamily="2" charset="2"/>
              <a:buChar char="Ø"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手表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手环浪涌静电保护</a:t>
            </a:r>
          </a:p>
        </p:txBody>
      </p:sp>
      <p:pic>
        <p:nvPicPr>
          <p:cNvPr id="12" name="Picture 2" descr="https://gimg2.baidu.com/image_search/src=http%3A%2F%2Fd7.yihaodianimg.com%2FN06%2FM02%2F0C%2F21%2FCgQIzlZNLJCAAh1AAANLOgYu9bc95901_360x360.jpg&amp;refer=http%3A%2F%2Fd7.yihaodianimg.com&amp;app=2002&amp;size=f9999,10000&amp;q=a80&amp;n=0&amp;g=0n&amp;fmt=jpeg?sec=1628738162&amp;t=e15b939522c0b579749b13376ffce0e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706" y="788520"/>
            <a:ext cx="1736932" cy="173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/>
          <p:cNvGrpSpPr/>
          <p:nvPr/>
        </p:nvGrpSpPr>
        <p:grpSpPr>
          <a:xfrm>
            <a:off x="1367464" y="697971"/>
            <a:ext cx="1143000" cy="801361"/>
            <a:chOff x="542599" y="1034190"/>
            <a:chExt cx="1143000" cy="801361"/>
          </a:xfrm>
        </p:grpSpPr>
        <p:sp>
          <p:nvSpPr>
            <p:cNvPr id="14" name="文本框 13"/>
            <p:cNvSpPr txBox="1"/>
            <p:nvPr/>
          </p:nvSpPr>
          <p:spPr>
            <a:xfrm>
              <a:off x="595615" y="1145922"/>
              <a:ext cx="9274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>
                <a:buNone/>
              </a:pPr>
              <a:r>
                <a:rPr lang="en-US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喇叭、</a:t>
              </a:r>
              <a:r>
                <a:rPr lang="en-US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MIC</a:t>
              </a:r>
              <a:r>
                <a:rPr lang="zh-CN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触摸</a:t>
              </a:r>
              <a:r>
                <a:rPr lang="zh-CN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传感器、</a:t>
              </a:r>
              <a:r>
                <a:rPr lang="en-US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LED</a:t>
              </a:r>
              <a:r>
                <a:rPr lang="zh-CN" altLang="en-US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灯</a:t>
              </a:r>
              <a:r>
                <a:rPr lang="zh-CN" altLang="zh-CN" sz="8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等常规接口静电保护</a:t>
              </a:r>
              <a:endParaRPr lang="en-US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标注 14"/>
            <p:cNvSpPr/>
            <p:nvPr/>
          </p:nvSpPr>
          <p:spPr>
            <a:xfrm>
              <a:off x="542599" y="1034190"/>
              <a:ext cx="1143000" cy="801361"/>
            </a:xfrm>
            <a:prstGeom prst="wedgeRectCallout">
              <a:avLst>
                <a:gd name="adj1" fmla="val 66552"/>
                <a:gd name="adj2" fmla="val 3753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标注 1"/>
          <p:cNvSpPr/>
          <p:nvPr/>
        </p:nvSpPr>
        <p:spPr>
          <a:xfrm>
            <a:off x="1486288" y="1989193"/>
            <a:ext cx="1167020" cy="345600"/>
          </a:xfrm>
          <a:prstGeom prst="wedgeRectCallout">
            <a:avLst>
              <a:gd name="adj1" fmla="val 54654"/>
              <a:gd name="adj2" fmla="val -11904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86288" y="1983969"/>
            <a:ext cx="1167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I2C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，复位</a:t>
            </a:r>
            <a:r>
              <a:rPr lang="zh-CN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等接口静电保护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（看具体电路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en-US" altLang="en-US" sz="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8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5633678" y="2434087"/>
            <a:ext cx="1167020" cy="620599"/>
            <a:chOff x="3679848" y="2900177"/>
            <a:chExt cx="1167020" cy="620599"/>
          </a:xfrm>
        </p:grpSpPr>
        <p:sp>
          <p:nvSpPr>
            <p:cNvPr id="19" name="矩形标注 18"/>
            <p:cNvSpPr/>
            <p:nvPr/>
          </p:nvSpPr>
          <p:spPr>
            <a:xfrm>
              <a:off x="3832479" y="2900177"/>
              <a:ext cx="861758" cy="345600"/>
            </a:xfrm>
            <a:prstGeom prst="wedgeRectCallout">
              <a:avLst>
                <a:gd name="adj1" fmla="val 103287"/>
                <a:gd name="adj2" fmla="val -194376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679848" y="2905223"/>
              <a:ext cx="116702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>
                <a:buNone/>
              </a:pPr>
              <a:r>
                <a:rPr lang="zh-CN" altLang="en-US" sz="8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充电口浪涌</a:t>
              </a:r>
              <a:endParaRPr lang="en-US" altLang="zh-CN" sz="8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  <a:p>
              <a:pPr indent="0" algn="ctr">
                <a:buNone/>
              </a:pPr>
              <a:r>
                <a:rPr lang="zh-CN" altLang="en-US" sz="8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静电</a:t>
              </a:r>
              <a:r>
                <a:rPr lang="zh-CN" altLang="zh-CN" sz="8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保护</a:t>
              </a:r>
              <a:endParaRPr lang="en-US" altLang="en-US" sz="800" b="1" dirty="0">
                <a:solidFill>
                  <a:srgbClr val="000000"/>
                </a:solidFill>
                <a:latin typeface="微软雅黑" panose="020B0503020204020204" charset="-122"/>
              </a:endParaRPr>
            </a:p>
            <a:p>
              <a:endParaRPr lang="zh-CN" altLang="en-US" dirty="0"/>
            </a:p>
          </p:txBody>
        </p:sp>
      </p:grpSp>
      <p:sp>
        <p:nvSpPr>
          <p:cNvPr id="21" name="矩形标注 20"/>
          <p:cNvSpPr/>
          <p:nvPr/>
        </p:nvSpPr>
        <p:spPr>
          <a:xfrm>
            <a:off x="7794519" y="734569"/>
            <a:ext cx="861758" cy="345600"/>
          </a:xfrm>
          <a:prstGeom prst="wedgeRectCallout">
            <a:avLst>
              <a:gd name="adj1" fmla="val -80929"/>
              <a:gd name="adj2" fmla="val 1051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641888" y="727012"/>
            <a:ext cx="11670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altLang="en-US" sz="8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</a:rPr>
              <a:t>电池端浪涌</a:t>
            </a:r>
            <a:endParaRPr lang="en-US" altLang="zh-CN" sz="8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 algn="ctr">
              <a:buNone/>
            </a:pPr>
            <a:r>
              <a:rPr lang="zh-CN" altLang="en-US" sz="8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</a:rPr>
              <a:t>静电</a:t>
            </a:r>
            <a:r>
              <a:rPr lang="zh-CN" altLang="zh-CN" sz="8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</a:rPr>
              <a:t>保护</a:t>
            </a:r>
            <a:endParaRPr lang="en-US" altLang="en-US" sz="800" b="1" dirty="0">
              <a:solidFill>
                <a:srgbClr val="000000"/>
              </a:solidFill>
              <a:latin typeface="微软雅黑" panose="020B0503020204020204" charset="-122"/>
            </a:endParaRPr>
          </a:p>
          <a:p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511080" y="386258"/>
            <a:ext cx="927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按键、</a:t>
            </a:r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SIM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卡</a:t>
            </a:r>
            <a:r>
              <a:rPr lang="zh-CN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接口静电保护</a:t>
            </a:r>
            <a:endParaRPr lang="en-US" altLang="en-US" sz="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标注 23"/>
          <p:cNvSpPr/>
          <p:nvPr/>
        </p:nvSpPr>
        <p:spPr>
          <a:xfrm>
            <a:off x="3562567" y="368770"/>
            <a:ext cx="861758" cy="345600"/>
          </a:xfrm>
          <a:prstGeom prst="wedgeRectCallout">
            <a:avLst>
              <a:gd name="adj1" fmla="val -66929"/>
              <a:gd name="adj2" fmla="val 11981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717637" y="1142032"/>
            <a:ext cx="927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55650"/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4G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天线、</a:t>
            </a:r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NFC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天线静电保护</a:t>
            </a:r>
            <a:endParaRPr lang="en-US" altLang="en-US" sz="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标注 25"/>
          <p:cNvSpPr/>
          <p:nvPr/>
        </p:nvSpPr>
        <p:spPr>
          <a:xfrm>
            <a:off x="3769124" y="1124544"/>
            <a:ext cx="861758" cy="345600"/>
          </a:xfrm>
          <a:prstGeom prst="wedgeRectCallout">
            <a:avLst>
              <a:gd name="adj1" fmla="val -66929"/>
              <a:gd name="adj2" fmla="val 11981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771985" y="1941639"/>
            <a:ext cx="732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55650"/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GPS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天线静电保护</a:t>
            </a:r>
            <a:endParaRPr lang="en-US" altLang="en-US" sz="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标注 27"/>
          <p:cNvSpPr/>
          <p:nvPr/>
        </p:nvSpPr>
        <p:spPr>
          <a:xfrm>
            <a:off x="3823472" y="1924151"/>
            <a:ext cx="615052" cy="345600"/>
          </a:xfrm>
          <a:prstGeom prst="wedgeRectCallout">
            <a:avLst>
              <a:gd name="adj1" fmla="val -78424"/>
              <a:gd name="adj2" fmla="val -8964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标注 28"/>
          <p:cNvSpPr/>
          <p:nvPr/>
        </p:nvSpPr>
        <p:spPr>
          <a:xfrm>
            <a:off x="7947150" y="2421879"/>
            <a:ext cx="861758" cy="345600"/>
          </a:xfrm>
          <a:prstGeom prst="wedgeRectCallout">
            <a:avLst>
              <a:gd name="adj1" fmla="val -119247"/>
              <a:gd name="adj2" fmla="val -2017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7758237" y="2427353"/>
            <a:ext cx="11670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en-US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D+D-</a:t>
            </a: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浪涌</a:t>
            </a:r>
            <a:endParaRPr lang="en-US" altLang="zh-CN" sz="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ctr">
              <a:buNone/>
            </a:pPr>
            <a:r>
              <a:rPr lang="zh-CN" altLang="en-US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静电</a:t>
            </a:r>
            <a:r>
              <a:rPr lang="zh-CN" altLang="zh-CN" sz="8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保护</a:t>
            </a:r>
            <a:endParaRPr lang="en-US" altLang="en-US" sz="8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/>
          <p:cNvSpPr txBox="1"/>
          <p:nvPr/>
        </p:nvSpPr>
        <p:spPr bwMode="auto">
          <a:xfrm>
            <a:off x="182592" y="-6202"/>
            <a:ext cx="6528026" cy="8619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智能手表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---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浪涌防护方案</a:t>
            </a:r>
            <a:endParaRPr lang="en-US" altLang="zh-CN" sz="3200" b="1" i="1" dirty="0">
              <a:effectLst>
                <a:outerShdw blurRad="38100" dist="38100" dir="2700000" algn="tl">
                  <a:srgbClr val="C0C0C0"/>
                </a:outerShdw>
              </a:effectLst>
              <a:latin typeface="STFangsong" charset="-122"/>
              <a:ea typeface="STFangsong" charset="-122"/>
              <a:cs typeface="STFangsong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9515" y="694055"/>
            <a:ext cx="5862320" cy="58820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300V</a:t>
            </a:r>
            <a:r>
              <a:rPr lang="zh-CN" altLang="en-U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浪涌防护 </a:t>
            </a:r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: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DFN1610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PTVSHC2EN6V3UA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DFN1610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PTVSHC2EN7VB</a:t>
            </a:r>
            <a:endParaRPr lang="en-US" altLang="zh-CN" sz="2800" b="1" dirty="0">
              <a:effectLst>
                <a:outerShdw blurRad="38100" dist="38100" dir="2700000" algn="tl">
                  <a:srgbClr val="C0C0C0"/>
                </a:outerShdw>
              </a:effectLst>
              <a:highlight>
                <a:srgbClr val="FFFF00"/>
              </a:highlight>
              <a:latin typeface="STFangsong" charset="-122"/>
              <a:ea typeface="STFangsong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  <a:sym typeface="+mn-ea"/>
              </a:rPr>
              <a:t>DFN1610 ---- PTVSHC2EN12VBF</a:t>
            </a:r>
          </a:p>
          <a:p>
            <a:pPr algn="l">
              <a:buClrTx/>
              <a:buSzTx/>
              <a:buFontTx/>
            </a:pPr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200V</a:t>
            </a:r>
            <a:r>
              <a:rPr lang="zh-CN" altLang="en-U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浪涌防护 </a:t>
            </a:r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: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DFN1610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PTVSHC2EN6V3UA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DNF1006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PESDHC2FD6V3UF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*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2</a:t>
            </a:r>
          </a:p>
          <a:p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100V</a:t>
            </a:r>
            <a:r>
              <a:rPr lang="zh-CN" altLang="en-U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浪涌防护 </a:t>
            </a:r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: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DFN1610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PTVSHC2EN7VU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DNF1006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PESDHC2FD6V3UF</a:t>
            </a:r>
          </a:p>
        </p:txBody>
      </p:sp>
      <p:sp>
        <p:nvSpPr>
          <p:cNvPr id="6" name="左大括号 5"/>
          <p:cNvSpPr/>
          <p:nvPr/>
        </p:nvSpPr>
        <p:spPr>
          <a:xfrm flipH="1">
            <a:off x="7364510" y="1593875"/>
            <a:ext cx="359726" cy="3200626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61752" y="5318346"/>
            <a:ext cx="70143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300V</a:t>
            </a:r>
            <a:r>
              <a:rPr lang="zh-CN" altLang="en-U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浪涌防护 </a:t>
            </a:r>
            <a:r>
              <a:rPr lang="en-US" altLang="zh-CN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:</a:t>
            </a: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DFN1610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----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FFFF00"/>
                </a:highlight>
                <a:latin typeface="STFangsong" charset="-122"/>
                <a:ea typeface="STFangsong" charset="-122"/>
              </a:rPr>
              <a:t>PTVSHC2EN4V8UF</a:t>
            </a:r>
          </a:p>
        </p:txBody>
      </p:sp>
      <p:sp>
        <p:nvSpPr>
          <p:cNvPr id="7" name="左大括号 6"/>
          <p:cNvSpPr/>
          <p:nvPr/>
        </p:nvSpPr>
        <p:spPr>
          <a:xfrm flipH="1">
            <a:off x="7386132" y="5318346"/>
            <a:ext cx="359726" cy="954107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207630" y="2932578"/>
            <a:ext cx="144016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 err="1">
                <a:solidFill>
                  <a:schemeClr val="bg1"/>
                </a:solidFill>
              </a:rPr>
              <a:t>Vbus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11822" y="5533789"/>
            <a:ext cx="144016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 err="1">
                <a:solidFill>
                  <a:schemeClr val="bg1"/>
                </a:solidFill>
              </a:rPr>
              <a:t>Vbat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927350" y="147320"/>
            <a:ext cx="60960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ea typeface="+mn-ea"/>
                <a:cs typeface="Arial" panose="020B0604020202020204" pitchFamily="34" charset="0"/>
                <a:sym typeface="+mn-ea"/>
              </a:rPr>
              <a:t>Prisemi 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kumimoji="1" lang="en-US" altLang="zh-CN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TVS +MOS+OVP + Charger IC</a:t>
            </a:r>
            <a:r>
              <a:rPr kumimoji="1" lang="zh-CN" altLang="en-US" sz="28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 </a:t>
            </a:r>
            <a:endParaRPr kumimoji="1" lang="en-US" altLang="zh-CN" sz="28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anose="02010601000101010101" pitchFamily="65" charset="-120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ea typeface="+mn-ea"/>
                <a:cs typeface="Arial" panose="020B0604020202020204" pitchFamily="34" charset="0"/>
                <a:sym typeface="+mn-ea"/>
              </a:rPr>
              <a:t>Solution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4584661" y="1701194"/>
            <a:ext cx="6206269" cy="1876763"/>
            <a:chOff x="-1229800" y="1269526"/>
            <a:chExt cx="5446147" cy="1784146"/>
          </a:xfrm>
          <a:solidFill>
            <a:srgbClr val="339966"/>
          </a:solidFill>
        </p:grpSpPr>
        <p:sp>
          <p:nvSpPr>
            <p:cNvPr id="52" name="矩形 51"/>
            <p:cNvSpPr/>
            <p:nvPr/>
          </p:nvSpPr>
          <p:spPr>
            <a:xfrm>
              <a:off x="2400437" y="1269526"/>
              <a:ext cx="1012353" cy="70775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chemeClr val="tx1"/>
                  </a:solidFill>
                </a:rPr>
                <a:t>Charger</a:t>
              </a:r>
              <a:endParaRPr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4" name="圆柱形 7"/>
            <p:cNvSpPr/>
            <p:nvPr/>
          </p:nvSpPr>
          <p:spPr>
            <a:xfrm>
              <a:off x="3936494" y="2549616"/>
              <a:ext cx="279853" cy="504056"/>
            </a:xfrm>
            <a:prstGeom prst="can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56" name="直接连接符 55"/>
            <p:cNvCxnSpPr>
              <a:endCxn id="12" idx="1"/>
            </p:cNvCxnSpPr>
            <p:nvPr/>
          </p:nvCxnSpPr>
          <p:spPr>
            <a:xfrm>
              <a:off x="-1229800" y="1634136"/>
              <a:ext cx="1516216" cy="664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直接连接符 57"/>
            <p:cNvCxnSpPr>
              <a:stCxn id="52" idx="3"/>
            </p:cNvCxnSpPr>
            <p:nvPr/>
          </p:nvCxnSpPr>
          <p:spPr>
            <a:xfrm>
              <a:off x="3412789" y="1623403"/>
              <a:ext cx="662416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4066895" y="1616159"/>
              <a:ext cx="0" cy="702261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4066895" y="2272849"/>
              <a:ext cx="0" cy="277183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2" name="矩形 61"/>
          <p:cNvSpPr/>
          <p:nvPr/>
        </p:nvSpPr>
        <p:spPr>
          <a:xfrm>
            <a:off x="10957400" y="3144164"/>
            <a:ext cx="792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/>
              <a:t>锂电池</a:t>
            </a:r>
          </a:p>
        </p:txBody>
      </p:sp>
      <p:sp>
        <p:nvSpPr>
          <p:cNvPr id="64" name="矩形 63"/>
          <p:cNvSpPr/>
          <p:nvPr/>
        </p:nvSpPr>
        <p:spPr>
          <a:xfrm>
            <a:off x="7585900" y="1844526"/>
            <a:ext cx="738524" cy="47659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OVP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5621249" y="2478103"/>
            <a:ext cx="195603" cy="375519"/>
            <a:chOff x="1849234" y="4996434"/>
            <a:chExt cx="251554" cy="523177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979712" y="5229200"/>
              <a:ext cx="0" cy="290411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等腰三角形 65"/>
            <p:cNvSpPr/>
            <p:nvPr/>
          </p:nvSpPr>
          <p:spPr>
            <a:xfrm>
              <a:off x="1849234" y="4996434"/>
              <a:ext cx="251554" cy="241365"/>
            </a:xfrm>
            <a:prstGeom prst="triangle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556096" y="2862454"/>
            <a:ext cx="317015" cy="98397"/>
            <a:chOff x="2211962" y="5228652"/>
            <a:chExt cx="292629" cy="98397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2211962" y="5228652"/>
              <a:ext cx="29262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2262569" y="5277291"/>
              <a:ext cx="191414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302241" y="5327049"/>
              <a:ext cx="13060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直接连接符 92"/>
          <p:cNvCxnSpPr/>
          <p:nvPr/>
        </p:nvCxnSpPr>
        <p:spPr>
          <a:xfrm>
            <a:off x="10619082" y="2073440"/>
            <a:ext cx="754870" cy="0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文本框 93"/>
          <p:cNvSpPr txBox="1"/>
          <p:nvPr/>
        </p:nvSpPr>
        <p:spPr>
          <a:xfrm>
            <a:off x="10273142" y="1722090"/>
            <a:ext cx="1248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System</a:t>
            </a:r>
            <a:endParaRPr lang="zh-CN" altLang="en-US" b="1" dirty="0"/>
          </a:p>
        </p:txBody>
      </p:sp>
      <p:sp>
        <p:nvSpPr>
          <p:cNvPr id="26" name="矩形 25"/>
          <p:cNvSpPr/>
          <p:nvPr/>
        </p:nvSpPr>
        <p:spPr>
          <a:xfrm>
            <a:off x="8885128" y="2777868"/>
            <a:ext cx="864972" cy="558200"/>
          </a:xfrm>
          <a:prstGeom prst="rect">
            <a:avLst/>
          </a:prstGeom>
          <a:solidFill>
            <a:srgbClr val="3399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</a:rPr>
              <a:t>MCU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9298396" y="2455847"/>
            <a:ext cx="0" cy="303221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8" name="组合 27"/>
          <p:cNvGrpSpPr/>
          <p:nvPr/>
        </p:nvGrpSpPr>
        <p:grpSpPr>
          <a:xfrm>
            <a:off x="5555963" y="2399432"/>
            <a:ext cx="345722" cy="152412"/>
            <a:chOff x="5997565" y="1096112"/>
            <a:chExt cx="319128" cy="152412"/>
          </a:xfrm>
        </p:grpSpPr>
        <p:cxnSp>
          <p:nvCxnSpPr>
            <p:cNvPr id="29" name="直接连接符 28"/>
            <p:cNvCxnSpPr/>
            <p:nvPr/>
          </p:nvCxnSpPr>
          <p:spPr>
            <a:xfrm flipH="1">
              <a:off x="5997565" y="1167393"/>
              <a:ext cx="72009" cy="81131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6244860" y="1096112"/>
              <a:ext cx="71833" cy="76400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057811" y="1170061"/>
              <a:ext cx="19673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6312725" y="1852781"/>
            <a:ext cx="738524" cy="47659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PMOS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>
            <a:stCxn id="12" idx="3"/>
            <a:endCxn id="64" idx="1"/>
          </p:cNvCxnSpPr>
          <p:nvPr/>
        </p:nvCxnSpPr>
        <p:spPr>
          <a:xfrm flipV="1">
            <a:off x="7051001" y="2083461"/>
            <a:ext cx="534670" cy="8255"/>
          </a:xfrm>
          <a:prstGeom prst="line">
            <a:avLst/>
          </a:prstGeom>
          <a:solidFill>
            <a:srgbClr val="3399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等腰三角形 13"/>
          <p:cNvSpPr/>
          <p:nvPr/>
        </p:nvSpPr>
        <p:spPr>
          <a:xfrm rot="10800000">
            <a:off x="5621249" y="2300303"/>
            <a:ext cx="195603" cy="173244"/>
          </a:xfrm>
          <a:prstGeom prst="triangle">
            <a:avLst/>
          </a:prstGeom>
          <a:solidFill>
            <a:schemeClr val="tx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22706" y="2087010"/>
            <a:ext cx="0" cy="208447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375910" y="1701165"/>
            <a:ext cx="798195" cy="4089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600" dirty="0">
                <a:sym typeface="+mn-ea"/>
              </a:rPr>
              <a:t>VBUS</a:t>
            </a:r>
          </a:p>
        </p:txBody>
      </p:sp>
      <p:sp>
        <p:nvSpPr>
          <p:cNvPr id="17" name="内容占位符 2"/>
          <p:cNvSpPr txBox="1"/>
          <p:nvPr/>
        </p:nvSpPr>
        <p:spPr bwMode="auto">
          <a:xfrm>
            <a:off x="407035" y="1124585"/>
            <a:ext cx="4439285" cy="24390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2296" tIns="41148" rIns="82296" bIns="41148"/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应用特点：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54305" indent="-154305" eaLnBrk="0" hangingPunct="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30V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输入耐压</a:t>
            </a:r>
          </a:p>
          <a:p>
            <a:pPr marL="154305" indent="-154305" eaLnBrk="0" hangingPunct="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Typical 21m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欧姆导通阻抗</a:t>
            </a:r>
          </a:p>
          <a:p>
            <a:pPr marL="154305" indent="-154305" eaLnBrk="0" hangingPunct="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低漏电流设计方案</a:t>
            </a:r>
          </a:p>
          <a:p>
            <a:pPr marL="154305" indent="-154305" eaLnBrk="0" hangingPunct="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OVP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响应时间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50ns</a:t>
            </a:r>
          </a:p>
          <a:p>
            <a:pPr marL="154305" indent="-154305" eaLnBrk="0" hangingPunct="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用于手机，平板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可穿戴设备，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TWS,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洗护用品</a:t>
            </a:r>
          </a:p>
        </p:txBody>
      </p:sp>
      <p:cxnSp>
        <p:nvCxnSpPr>
          <p:cNvPr id="19" name="直接连接符 18"/>
          <p:cNvCxnSpPr>
            <a:stCxn id="64" idx="3"/>
            <a:endCxn id="52" idx="1"/>
          </p:cNvCxnSpPr>
          <p:nvPr/>
        </p:nvCxnSpPr>
        <p:spPr>
          <a:xfrm flipV="1">
            <a:off x="8324176" y="2073301"/>
            <a:ext cx="397510" cy="9525"/>
          </a:xfrm>
          <a:prstGeom prst="line">
            <a:avLst/>
          </a:prstGeom>
          <a:solidFill>
            <a:srgbClr val="3399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21" name="表格 20"/>
          <p:cNvGraphicFramePr/>
          <p:nvPr>
            <p:custDataLst>
              <p:tags r:id="rId2"/>
            </p:custDataLst>
          </p:nvPr>
        </p:nvGraphicFramePr>
        <p:xfrm>
          <a:off x="460375" y="3388995"/>
          <a:ext cx="7243445" cy="3034665"/>
        </p:xfrm>
        <a:graphic>
          <a:graphicData uri="http://schemas.openxmlformats.org/drawingml/2006/table">
            <a:tbl>
              <a:tblPr/>
              <a:tblGrid>
                <a:gridCol w="67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3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8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91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25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86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27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27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86105">
                <a:tc rowSpan="2"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Part Number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R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DS(ON)_Typ.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Operating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IN_Min</a:t>
                      </a:r>
                      <a:r>
                        <a:rPr lang="en-US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.</a:t>
                      </a:r>
                      <a:endParaRPr lang="en-US" altLang="en-US" sz="800" b="1" baseline="-250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Operating </a:t>
                      </a:r>
                      <a:r>
                        <a:rPr lang="en-US" altLang="zh-CN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altLang="zh-CN" sz="800" b="1" baseline="-25000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IN_Max</a:t>
                      </a:r>
                      <a:r>
                        <a:rPr lang="en-US" altLang="zh-CN" sz="800" b="1" baseline="-2500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.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Max Input DC Voltage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Default OVP Threshold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Adjustable OVP Threshold Range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OCP Setting Range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Max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Continous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 Current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with Fault Status Ouput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with Gate Control 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Ouput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Package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</a:t>
                      </a: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mΩ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(Y/N)</a:t>
                      </a:r>
                      <a:endParaRPr lang="en-US" altLang="en-US" sz="8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P1405A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P14C1N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220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0.1-1.5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P14C1S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200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0.1-1.2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1.2 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P14C13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250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P14C10D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r>
                        <a:rPr lang="en-US" sz="8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 </a:t>
                      </a: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170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0.1-1.5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P14C3M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DFN1.2x1.6-4L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P14C3NT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P14C3NS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P14C3ND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P14C5N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6.8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4.5-16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0.3-3.0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3.0 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阿里巴巴普惠体" panose="00020600040101010101" pitchFamily="18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阿里巴巴普惠体" panose="00020600040101010101" pitchFamily="18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25" y="3644900"/>
            <a:ext cx="3695700" cy="1704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735" y="5373370"/>
            <a:ext cx="3768090" cy="9836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930015" y="1977390"/>
            <a:ext cx="845185" cy="2927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48075" y="1412875"/>
            <a:ext cx="1562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磁吸式触点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0790" y="869880"/>
            <a:ext cx="5591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马达驱动</a:t>
            </a:r>
            <a:r>
              <a:rPr lang="en-US" altLang="zh-CN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;</a:t>
            </a:r>
            <a:r>
              <a:rPr lang="zh-CN" alt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GPS驱动</a:t>
            </a:r>
            <a:r>
              <a:rPr lang="en-US" altLang="zh-CN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;</a:t>
            </a:r>
            <a:r>
              <a:rPr lang="zh-CN" alt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屏驱动</a:t>
            </a:r>
            <a:r>
              <a:rPr lang="en-US" altLang="zh-CN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(TFT);</a:t>
            </a:r>
            <a:r>
              <a:rPr lang="zh-CN" alt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C0C0C0"/>
                </a:highlight>
                <a:latin typeface="STFangsong" charset="-122"/>
                <a:ea typeface="STFangsong" charset="-122"/>
              </a:rPr>
              <a:t>充电指示灯驱动</a:t>
            </a:r>
            <a:r>
              <a:rPr lang="en-US" altLang="zh-CN" sz="2000" b="1" i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C0C0C0"/>
                </a:highlight>
                <a:latin typeface="STFangsong" charset="-122"/>
                <a:ea typeface="STFangsong" charset="-122"/>
              </a:rPr>
              <a:t>;</a:t>
            </a:r>
            <a:endParaRPr lang="zh-CN" altLang="en-US" sz="2000" b="1" i="1" dirty="0">
              <a:effectLst>
                <a:outerShdw blurRad="38100" dist="38100" dir="2700000" algn="tl">
                  <a:srgbClr val="C0C0C0"/>
                </a:outerShdw>
              </a:effectLst>
              <a:highlight>
                <a:srgbClr val="C0C0C0"/>
              </a:highlight>
              <a:latin typeface="STFangsong" charset="-122"/>
              <a:ea typeface="STFangsong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71202" y="2101658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DFN1006-3L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左大括号 35"/>
          <p:cNvSpPr/>
          <p:nvPr/>
        </p:nvSpPr>
        <p:spPr>
          <a:xfrm>
            <a:off x="4206108" y="1514629"/>
            <a:ext cx="360040" cy="943391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916748" y="1329963"/>
            <a:ext cx="1808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PNM3FD20</a:t>
            </a:r>
            <a:r>
              <a:rPr lang="en-US" altLang="zh-CN" dirty="0"/>
              <a:t>V1E</a:t>
            </a:r>
          </a:p>
        </p:txBody>
      </p:sp>
      <p:sp>
        <p:nvSpPr>
          <p:cNvPr id="16" name="矩形 15"/>
          <p:cNvSpPr/>
          <p:nvPr/>
        </p:nvSpPr>
        <p:spPr>
          <a:xfrm>
            <a:off x="4916748" y="2281357"/>
            <a:ext cx="164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PP</a:t>
            </a:r>
            <a:r>
              <a:rPr lang="zh-CN" altLang="en-US" dirty="0"/>
              <a:t>M3FD</a:t>
            </a:r>
            <a:r>
              <a:rPr lang="en-US" altLang="zh-CN" dirty="0"/>
              <a:t>20V2</a:t>
            </a:r>
          </a:p>
        </p:txBody>
      </p:sp>
      <p:sp>
        <p:nvSpPr>
          <p:cNvPr id="40" name="矩形 39"/>
          <p:cNvSpPr/>
          <p:nvPr/>
        </p:nvSpPr>
        <p:spPr>
          <a:xfrm>
            <a:off x="2664731" y="329575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SOT723</a:t>
            </a:r>
            <a:endParaRPr kumimoji="1" lang="zh-CN" altLang="en-US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左大括号 43"/>
          <p:cNvSpPr/>
          <p:nvPr/>
        </p:nvSpPr>
        <p:spPr>
          <a:xfrm>
            <a:off x="4200834" y="3008725"/>
            <a:ext cx="360040" cy="943391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911474" y="2824059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PNM723T201E0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911474" y="3775453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PNM723T703E0-2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664731" y="471884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SOT523</a:t>
            </a:r>
            <a:endParaRPr kumimoji="1"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左大括号 48"/>
          <p:cNvSpPr/>
          <p:nvPr/>
        </p:nvSpPr>
        <p:spPr>
          <a:xfrm>
            <a:off x="4200834" y="4431815"/>
            <a:ext cx="360040" cy="943391"/>
          </a:xfrm>
          <a:prstGeom prst="leftBrace">
            <a:avLst>
              <a:gd name="adj1" fmla="val 8333"/>
              <a:gd name="adj2" fmla="val 5068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911474" y="4247149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PNM523T201E0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4911474" y="5198543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PNM523T703E0-2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7127120" y="3775453"/>
            <a:ext cx="190881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铼锶方案 </a:t>
            </a:r>
            <a:r>
              <a:rPr lang="en-US" altLang="zh-CN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,</a:t>
            </a:r>
            <a:r>
              <a:rPr lang="zh-CN" alt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单机</a:t>
            </a:r>
            <a:r>
              <a:rPr lang="en-US" altLang="zh-CN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  <a:cs typeface="STFangsong" charset="-122"/>
              </a:rPr>
              <a:t>3</a:t>
            </a:r>
            <a:endParaRPr lang="zh-CN" altLang="en-US" i="1" dirty="0"/>
          </a:p>
        </p:txBody>
      </p:sp>
      <p:sp>
        <p:nvSpPr>
          <p:cNvPr id="53" name="矩形 52"/>
          <p:cNvSpPr/>
          <p:nvPr/>
        </p:nvSpPr>
        <p:spPr>
          <a:xfrm>
            <a:off x="742383" y="5812830"/>
            <a:ext cx="4156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C0C0C0"/>
                </a:highlight>
                <a:latin typeface="STFangsong" charset="-122"/>
                <a:ea typeface="STFangsong" charset="-122"/>
              </a:rPr>
              <a:t>** 如有充电指示灯功能有</a:t>
            </a:r>
            <a:r>
              <a:rPr lang="en-US" altLang="zh-CN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C0C0C0"/>
                </a:highlight>
                <a:latin typeface="STFangsong" charset="-122"/>
                <a:ea typeface="STFangsong" charset="-122"/>
              </a:rPr>
              <a:t>MOS</a:t>
            </a: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highlight>
                  <a:srgbClr val="C0C0C0"/>
                </a:highlight>
                <a:latin typeface="STFangsong" charset="-122"/>
                <a:ea typeface="STFangsong" charset="-122"/>
              </a:rPr>
              <a:t>管的机会</a:t>
            </a:r>
            <a:endParaRPr lang="zh-CN" altLang="en-US" b="1" dirty="0">
              <a:highlight>
                <a:srgbClr val="C0C0C0"/>
              </a:highlight>
            </a:endParaRPr>
          </a:p>
        </p:txBody>
      </p:sp>
      <p:pic>
        <p:nvPicPr>
          <p:cNvPr id="18" name="图片 17" descr="http://www.st180.com/product/icimg/103/1022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5098" y="1973698"/>
            <a:ext cx="764968" cy="5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rc_m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2558" y="4332463"/>
            <a:ext cx="1059500" cy="1106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rc_m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9824" y="3024073"/>
            <a:ext cx="764968" cy="799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7406250" y="1736512"/>
            <a:ext cx="1723549" cy="4996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建议推荐方案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7315" y="92075"/>
            <a:ext cx="71494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Prisemi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Small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Package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MOS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07504" y="92037"/>
            <a:ext cx="7051930" cy="71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Prisemi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Small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Package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DFN1006-3L</a:t>
            </a:r>
            <a:r>
              <a:rPr lang="zh-CN" altLang="en-US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 </a:t>
            </a:r>
            <a:r>
              <a:rPr lang="en-US" altLang="zh-CN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STFangsong" charset="-122"/>
                <a:ea typeface="STFangsong" charset="-122"/>
              </a:rPr>
              <a:t>MOS</a:t>
            </a:r>
          </a:p>
        </p:txBody>
      </p:sp>
      <p:graphicFrame>
        <p:nvGraphicFramePr>
          <p:cNvPr id="39" name="表格 3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55295" y="3876675"/>
          <a:ext cx="10888345" cy="2499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4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6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4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48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/>
                        <a:t>Prisemi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Parameter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Symbol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Value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Unit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Package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PNM3FD20V1E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Drain-Source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V</a:t>
                      </a:r>
                      <a:r>
                        <a:rPr lang="en-US" altLang="zh-CN" sz="900" dirty="0"/>
                        <a:t>DS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dirty="0"/>
                        <a:t>﹢</a:t>
                      </a:r>
                      <a:r>
                        <a:rPr lang="en-US" altLang="zh-CN" sz="1200" dirty="0"/>
                        <a:t>20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V</a:t>
                      </a:r>
                      <a:endParaRPr lang="zh-CN" altLang="en-US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DFN1006-3L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Gate-Source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altLang="zh-CN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GS</a:t>
                      </a:r>
                      <a:endParaRPr lang="zh-CN" altLang="en-US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Continuous</a:t>
                      </a:r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Drain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altLang="zh-CN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 row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PPM3FD20V1E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Drain-Source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V</a:t>
                      </a:r>
                      <a:r>
                        <a:rPr lang="en-US" altLang="zh-CN" sz="900" dirty="0"/>
                        <a:t>DS</a:t>
                      </a:r>
                      <a:endParaRPr lang="zh-CN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﹣20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V</a:t>
                      </a:r>
                      <a:endParaRPr lang="zh-CN" altLang="en-US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dirty="0"/>
                        <a:t>DFN1006-3L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Gate-Source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altLang="zh-CN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GS</a:t>
                      </a:r>
                      <a:endParaRPr lang="zh-CN" altLang="en-US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</a:t>
                      </a:r>
                      <a:r>
                        <a:rPr lang="zh-CN" alt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Continuous</a:t>
                      </a:r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Drain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altLang="zh-CN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﹣800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5" name="图片 24" descr="http://www.st180.com/product/icimg/103/1022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143" y="1196752"/>
            <a:ext cx="1512168" cy="115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626" y="2673890"/>
            <a:ext cx="1926700" cy="1080120"/>
          </a:xfrm>
          <a:prstGeom prst="rect">
            <a:avLst/>
          </a:prstGeom>
        </p:spPr>
      </p:pic>
      <p:sp>
        <p:nvSpPr>
          <p:cNvPr id="8" name="左大括号 7"/>
          <p:cNvSpPr/>
          <p:nvPr/>
        </p:nvSpPr>
        <p:spPr>
          <a:xfrm>
            <a:off x="2733548" y="1196752"/>
            <a:ext cx="720080" cy="2234195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626" y="931944"/>
            <a:ext cx="1910503" cy="1036550"/>
          </a:xfrm>
          <a:prstGeom prst="rect">
            <a:avLst/>
          </a:prstGeom>
        </p:spPr>
      </p:pic>
      <p:cxnSp>
        <p:nvCxnSpPr>
          <p:cNvPr id="34" name="直线箭头连接符 33"/>
          <p:cNvCxnSpPr/>
          <p:nvPr/>
        </p:nvCxnSpPr>
        <p:spPr>
          <a:xfrm>
            <a:off x="728803" y="2106483"/>
            <a:ext cx="608273" cy="32754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 rot="1812540">
            <a:off x="635679" y="2307067"/>
            <a:ext cx="648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 dirty="0">
                <a:solidFill>
                  <a:srgbClr val="FF0000"/>
                </a:solidFill>
              </a:rPr>
              <a:t>0.6mm</a:t>
            </a:r>
            <a:endParaRPr kumimoji="1" lang="zh-CN" altLang="en-US" sz="1050" dirty="0">
              <a:solidFill>
                <a:srgbClr val="FF0000"/>
              </a:solidFill>
            </a:endParaRPr>
          </a:p>
        </p:txBody>
      </p:sp>
      <p:cxnSp>
        <p:nvCxnSpPr>
          <p:cNvPr id="37" name="直线箭头连接符 36"/>
          <p:cNvCxnSpPr/>
          <p:nvPr/>
        </p:nvCxnSpPr>
        <p:spPr>
          <a:xfrm flipV="1">
            <a:off x="1370622" y="1991809"/>
            <a:ext cx="876143" cy="44221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 rot="19968372">
            <a:off x="1605251" y="2214929"/>
            <a:ext cx="648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 dirty="0">
                <a:solidFill>
                  <a:srgbClr val="FF0000"/>
                </a:solidFill>
              </a:rPr>
              <a:t>1.0mm</a:t>
            </a:r>
            <a:endParaRPr kumimoji="1" lang="zh-CN" altLang="en-US" sz="105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988554"/>
            <a:ext cx="1826141" cy="923330"/>
          </a:xfrm>
          <a:prstGeom prst="rect">
            <a:avLst/>
          </a:prstGeom>
          <a:gradFill flip="none" rotWithShape="1">
            <a:gsLst>
              <a:gs pos="0">
                <a:srgbClr val="19A187">
                  <a:tint val="66000"/>
                  <a:satMod val="160000"/>
                </a:srgbClr>
              </a:gs>
              <a:gs pos="50000">
                <a:srgbClr val="19A187">
                  <a:tint val="44500"/>
                  <a:satMod val="160000"/>
                </a:srgbClr>
              </a:gs>
              <a:gs pos="100000">
                <a:srgbClr val="19A187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/>
              <a:t>PNM3FD20V1E</a:t>
            </a:r>
          </a:p>
          <a:p>
            <a:pPr algn="ctr">
              <a:lnSpc>
                <a:spcPct val="150000"/>
              </a:lnSpc>
            </a:pPr>
            <a:r>
              <a:rPr lang="en-US" altLang="zh-CN" dirty="0"/>
              <a:t>NMOS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5946563" y="2752285"/>
            <a:ext cx="1813317" cy="923330"/>
          </a:xfrm>
          <a:prstGeom prst="rect">
            <a:avLst/>
          </a:prstGeom>
          <a:gradFill flip="none" rotWithShape="1">
            <a:gsLst>
              <a:gs pos="0">
                <a:srgbClr val="19A187">
                  <a:tint val="66000"/>
                  <a:satMod val="160000"/>
                </a:srgbClr>
              </a:gs>
              <a:gs pos="50000">
                <a:srgbClr val="19A187">
                  <a:tint val="44500"/>
                  <a:satMod val="160000"/>
                </a:srgbClr>
              </a:gs>
              <a:gs pos="100000">
                <a:srgbClr val="19A187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dk1"/>
                </a:solidFill>
              </a:rPr>
              <a:t>PPM3FD20V1E</a:t>
            </a:r>
            <a:endParaRPr lang="en-US" altLang="zh-CN" dirty="0"/>
          </a:p>
          <a:p>
            <a:pPr algn="ctr">
              <a:lnSpc>
                <a:spcPct val="150000"/>
              </a:lnSpc>
            </a:pPr>
            <a:r>
              <a:rPr lang="en-US" altLang="zh-CN" dirty="0"/>
              <a:t>PMOS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905765" y="2750040"/>
            <a:ext cx="13676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</a:rPr>
              <a:t>DFN1006-3L</a:t>
            </a:r>
            <a:endParaRPr lang="en-US" altLang="zh-CN" sz="1600" dirty="0"/>
          </a:p>
        </p:txBody>
      </p:sp>
      <p:cxnSp>
        <p:nvCxnSpPr>
          <p:cNvPr id="47" name="直线连接符 46"/>
          <p:cNvCxnSpPr/>
          <p:nvPr/>
        </p:nvCxnSpPr>
        <p:spPr>
          <a:xfrm flipV="1">
            <a:off x="821932" y="3191462"/>
            <a:ext cx="1583603" cy="168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165318" y="206025"/>
            <a:ext cx="542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24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Prisemi</a:t>
            </a: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-</a:t>
            </a:r>
            <a:r>
              <a:rPr kumimoji="1" lang="zh-CN" altLang="en-US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 </a:t>
            </a: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Solution For </a:t>
            </a:r>
            <a:r>
              <a:rPr kumimoji="1" lang="en-US" altLang="zh-CN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Vbus</a:t>
            </a:r>
            <a:r>
              <a:rPr kumimoji="1" lang="en-US" altLang="zh-CN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/</a:t>
            </a:r>
            <a:r>
              <a:rPr kumimoji="1" lang="en-US" altLang="zh-CN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Vbat</a:t>
            </a:r>
            <a:endParaRPr kumimoji="1" lang="zh-CN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anose="02010601000101010101" pitchFamily="65" charset="-12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19420" y="3644900"/>
            <a:ext cx="2426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SOD123-FL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37995" y="3717925"/>
            <a:ext cx="2004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DFN2020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28090" y="4433570"/>
            <a:ext cx="10184130" cy="1076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"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主流封装</a:t>
            </a:r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DFN2020 &amp; SOD123-FL(</a:t>
            </a: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超薄</a:t>
            </a:r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</a:t>
            </a: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DFN1610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可选封装</a:t>
            </a:r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SOD323 &amp; DFN1006 &amp; DFN0603</a:t>
            </a:r>
          </a:p>
        </p:txBody>
      </p:sp>
      <p:pic>
        <p:nvPicPr>
          <p:cNvPr id="7" name="图片 6" descr="http://img10.007swz.com/cpimg/xiaotejierjiguan/NmcrA5NOtO_1373212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9865" y="908981"/>
            <a:ext cx="2427262" cy="253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 descr="图片包含 游戏机, 盒子, 砖&#10;&#10;描述已自动生成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95" y="1032171"/>
            <a:ext cx="3439179" cy="23214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605" y="1438910"/>
            <a:ext cx="2366645" cy="16465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264650" y="3644900"/>
            <a:ext cx="17729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DFN1610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209550" y="239395"/>
            <a:ext cx="42189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DFN2020 EOS Solution</a:t>
            </a:r>
            <a:endParaRPr kumimoji="1" lang="zh-CN" altLang="en-US" sz="24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anose="02010601000101010101" pitchFamily="65" charset="-12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98" y="907259"/>
            <a:ext cx="1638975" cy="1160173"/>
          </a:xfrm>
          <a:prstGeom prst="rect">
            <a:avLst/>
          </a:prstGeom>
        </p:spPr>
      </p:pic>
      <p:cxnSp>
        <p:nvCxnSpPr>
          <p:cNvPr id="4" name="直接箭头连接符 4"/>
          <p:cNvCxnSpPr/>
          <p:nvPr/>
        </p:nvCxnSpPr>
        <p:spPr>
          <a:xfrm>
            <a:off x="3581503" y="1261603"/>
            <a:ext cx="0" cy="360040"/>
          </a:xfrm>
          <a:prstGeom prst="straightConnector1">
            <a:avLst/>
          </a:prstGeom>
          <a:ln w="28575">
            <a:solidFill>
              <a:srgbClr val="FF616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797272" y="1180481"/>
            <a:ext cx="1704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0.65mm</a:t>
            </a:r>
            <a:r>
              <a:rPr lang="en-US" altLang="zh-CN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(MAX</a:t>
            </a:r>
            <a:r>
              <a:rPr lang="en-US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257" y="548859"/>
            <a:ext cx="1794400" cy="1571312"/>
          </a:xfrm>
          <a:prstGeom prst="rect">
            <a:avLst/>
          </a:prstGeom>
        </p:spPr>
      </p:pic>
      <p:cxnSp>
        <p:nvCxnSpPr>
          <p:cNvPr id="7" name="直接箭头连接符 14"/>
          <p:cNvCxnSpPr/>
          <p:nvPr/>
        </p:nvCxnSpPr>
        <p:spPr>
          <a:xfrm>
            <a:off x="6663624" y="680071"/>
            <a:ext cx="0" cy="1355027"/>
          </a:xfrm>
          <a:prstGeom prst="straightConnector1">
            <a:avLst/>
          </a:prstGeom>
          <a:ln w="28575">
            <a:solidFill>
              <a:srgbClr val="FF616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 rot="16200000">
            <a:off x="5621361" y="110917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2.0mm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007235" y="2399030"/>
          <a:ext cx="9489440" cy="3926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4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DFN2020</a:t>
                      </a:r>
                    </a:p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Parts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err="1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Vrwm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EOS/Surge</a:t>
                      </a:r>
                    </a:p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8/20us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ESD</a:t>
                      </a:r>
                    </a:p>
                    <a:p>
                      <a:pPr algn="ctr"/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Contact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PTVSHC2EN4V5B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4.5V(Bi)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130A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PTVSHC2EN4V8UA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4.8V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170A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PTVSHC2EN4V8UF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  <a:sym typeface="+mn-ea"/>
                        </a:rPr>
                        <a:t>4.8V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PTVSHC3N12VUM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12V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200A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PTVSHC3N15VUHM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15V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PTVSHC3N18VUM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PTVSHC3N24VUPM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PTVSHC3N24VUPL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</a:t>
                      </a:r>
                      <a:endParaRPr lang="zh-CN" altLang="en-US" sz="1400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260A</a:t>
                      </a:r>
                      <a:endParaRPr lang="zh-CN" altLang="en-US" sz="1400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PTVSHC3N30VUPL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30V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240A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072279" y="853051"/>
            <a:ext cx="1155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</a:p>
          <a:p>
            <a:pPr algn="ctr"/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03601" y="1995188"/>
            <a:ext cx="81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GND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1502581" y="2619992"/>
            <a:ext cx="350960" cy="1313063"/>
          </a:xfrm>
          <a:prstGeom prst="lef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5771" y="2935589"/>
            <a:ext cx="9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chemeClr val="accent6">
                    <a:lumMod val="75000"/>
                  </a:schemeClr>
                </a:solidFill>
              </a:rPr>
              <a:t>VBat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1462181" y="4077072"/>
            <a:ext cx="351155" cy="2248288"/>
          </a:xfrm>
          <a:prstGeom prst="leftBrace">
            <a:avLst>
              <a:gd name="adj1" fmla="val 42169"/>
              <a:gd name="adj2" fmla="val 50000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9497" y="4642531"/>
            <a:ext cx="9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altLang="zh-CN" dirty="0" err="1"/>
              <a:t>VBus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907258" y="1776635"/>
            <a:ext cx="1484558" cy="2378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1641" y="548859"/>
            <a:ext cx="509562" cy="13571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985735" y="1895568"/>
            <a:ext cx="58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1.2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9136301" y="44923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0" y="252691"/>
            <a:ext cx="542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SOD123-FL EOS Solution</a:t>
            </a:r>
            <a:endParaRPr kumimoji="1" lang="zh-CN" altLang="en-US" sz="2400" b="1" i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anose="02010601000101010101" pitchFamily="65" charset="-12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49902" y="955373"/>
          <a:ext cx="11292196" cy="33072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9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36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DFN2020</a:t>
                      </a:r>
                    </a:p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Parts</a:t>
                      </a:r>
                      <a:endParaRPr lang="zh-CN" altLang="en-US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err="1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Vrwm</a:t>
                      </a:r>
                      <a:endParaRPr lang="zh-CN" altLang="en-US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EOS/Surge</a:t>
                      </a:r>
                    </a:p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8/20us</a:t>
                      </a:r>
                      <a:endParaRPr lang="zh-CN" altLang="en-US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ESD</a:t>
                      </a:r>
                    </a:p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Contact</a:t>
                      </a:r>
                      <a:endParaRPr lang="zh-CN" altLang="en-US" b="1" dirty="0">
                        <a:solidFill>
                          <a:schemeClr val="bg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rgbClr val="33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18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PTVSHC1TF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12V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U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12V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170A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18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PTVSHC1DF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12V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BH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12V(Bi)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160A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18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PTVSHC1TF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15V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U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15V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250A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18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PTVSHC1SF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BH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18V(Bi)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220A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18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PTVSHC1TF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U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PTVSHC1SF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BH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24V(Bi)</a:t>
                      </a:r>
                      <a:endParaRPr lang="zh-CN" altLang="en-US" b="1" dirty="0">
                        <a:solidFill>
                          <a:srgbClr val="FF0000"/>
                        </a:solidFill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180A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b="1" dirty="0">
                          <a:latin typeface="Arial Unicode MS" panose="020B0604020202020204" charset="-122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30kV</a:t>
                      </a:r>
                      <a:endParaRPr lang="zh-CN" altLang="en-US" b="1" dirty="0">
                        <a:latin typeface="Arial Unicode MS" panose="020B0604020202020204" charset="-122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450066" y="3923102"/>
            <a:ext cx="1336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Calibri" panose="020F0502020204030204"/>
              </a:rPr>
              <a:t>Application:</a:t>
            </a:r>
            <a:endParaRPr lang="en-US" altLang="zh-CN" sz="2000" dirty="0"/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1847850" y="4065905"/>
            <a:ext cx="9894570" cy="23241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335915" y="212643"/>
            <a:ext cx="40500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lt"/>
              </a:rPr>
              <a:t>24V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lt"/>
              </a:rPr>
              <a:t>单向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lt"/>
              </a:rPr>
              <a:t>TVS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sym typeface="+mn-lt"/>
              </a:rPr>
              <a:t>负向浪涌加强版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custDataLst>
              <p:tags r:id="rId2"/>
            </p:custDataLst>
          </p:nvPr>
        </p:nvGraphicFramePr>
        <p:xfrm>
          <a:off x="5949315" y="1018540"/>
          <a:ext cx="5461000" cy="3979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89" name="文本框 88"/>
          <p:cNvSpPr txBox="1"/>
          <p:nvPr>
            <p:custDataLst>
              <p:tags r:id="rId3"/>
            </p:custDataLst>
          </p:nvPr>
        </p:nvSpPr>
        <p:spPr>
          <a:xfrm>
            <a:off x="6887585" y="1628844"/>
            <a:ext cx="1259604" cy="5530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24V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TVS</a:t>
            </a:r>
          </a:p>
          <a:p>
            <a:pPr marL="0" lvl="1" algn="ctr"/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Surge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Test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Data 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钳位电压</a:t>
            </a: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7968526" y="3717162"/>
            <a:ext cx="1438761" cy="5530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lvl="1" algn="ctr"/>
            <a:r>
              <a:rPr lang="en-US" sz="1000" b="1" dirty="0">
                <a:latin typeface="微软雅黑" panose="020B0503020204020204" charset="-122"/>
                <a:ea typeface="微软雅黑" panose="020B0503020204020204" charset="-122"/>
              </a:rPr>
              <a:t>PTVSHC3N24VUPL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Surge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Test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</a:rPr>
              <a:t>Data</a:t>
            </a:r>
          </a:p>
          <a:p>
            <a:pPr marL="0" lvl="1" algn="ctr"/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</a:rPr>
              <a:t>钳位电压</a:t>
            </a:r>
          </a:p>
        </p:txBody>
      </p:sp>
      <p:cxnSp>
        <p:nvCxnSpPr>
          <p:cNvPr id="15" name="肘形连接符 14"/>
          <p:cNvCxnSpPr/>
          <p:nvPr/>
        </p:nvCxnSpPr>
        <p:spPr>
          <a:xfrm rot="10800000">
            <a:off x="8256270" y="1772285"/>
            <a:ext cx="1512570" cy="648335"/>
          </a:xfrm>
          <a:prstGeom prst="bentConnector3">
            <a:avLst>
              <a:gd name="adj1" fmla="val 49958"/>
            </a:avLst>
          </a:prstGeom>
          <a:ln w="12700" cap="flat" cmpd="sng">
            <a:solidFill>
              <a:srgbClr val="C00000"/>
            </a:solidFill>
            <a:prstDash val="solid"/>
            <a:miter lim="800000"/>
            <a:headEnd type="none"/>
            <a:tailEnd type="arrow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肘形连接符 15"/>
          <p:cNvCxnSpPr>
            <a:endCxn id="10" idx="3"/>
          </p:cNvCxnSpPr>
          <p:nvPr/>
        </p:nvCxnSpPr>
        <p:spPr>
          <a:xfrm rot="5400000">
            <a:off x="9311640" y="3237230"/>
            <a:ext cx="852170" cy="660400"/>
          </a:xfrm>
          <a:prstGeom prst="bentConnector2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228080" y="5301615"/>
            <a:ext cx="4908550" cy="64516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负向浪涌的钳位电压越低越好</a:t>
            </a:r>
            <a:r>
              <a:rPr lang="en-US" altLang="zh-CN"/>
              <a:t>,</a:t>
            </a:r>
            <a:r>
              <a:rPr lang="zh-CN" altLang="en-US"/>
              <a:t>可以有效保护后端的</a:t>
            </a:r>
            <a:r>
              <a:rPr lang="en-US" altLang="zh-CN"/>
              <a:t>IC</a:t>
            </a:r>
            <a:r>
              <a:rPr lang="zh-CN" altLang="en-US"/>
              <a:t>器件</a:t>
            </a:r>
            <a:r>
              <a:rPr lang="en-US" altLang="zh-CN"/>
              <a:t>.</a:t>
            </a:r>
          </a:p>
        </p:txBody>
      </p:sp>
      <p:sp>
        <p:nvSpPr>
          <p:cNvPr id="18" name="TextBox 1"/>
          <p:cNvSpPr txBox="1"/>
          <p:nvPr>
            <p:custDataLst>
              <p:tags r:id="rId5"/>
            </p:custDataLst>
          </p:nvPr>
        </p:nvSpPr>
        <p:spPr>
          <a:xfrm>
            <a:off x="491345" y="795154"/>
            <a:ext cx="3313856" cy="833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solidFill>
                  <a:srgbClr val="339966"/>
                </a:solidFill>
                <a:latin typeface="微软雅黑" panose="020B0503020204020204" charset="-122"/>
                <a:ea typeface="微软雅黑" panose="020B0503020204020204" charset="-122"/>
              </a:rPr>
              <a:t>Prisemi</a:t>
            </a:r>
            <a:r>
              <a:rPr lang="en-US" altLang="zh-CN" b="1" dirty="0">
                <a:solidFill>
                  <a:srgbClr val="339966"/>
                </a:solidFill>
                <a:latin typeface="微软雅黑" panose="020B0503020204020204" charset="-122"/>
                <a:ea typeface="微软雅黑" panose="020B0503020204020204" charset="-122"/>
              </a:rPr>
              <a:t> PTVSHC3N24VUPL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24V/</a:t>
            </a:r>
            <a:r>
              <a:rPr lang="en-US" altLang="zh-CN" sz="1600" b="1" dirty="0" err="1">
                <a:latin typeface="微软雅黑" panose="020B0503020204020204" charset="-122"/>
                <a:ea typeface="微软雅黑" panose="020B0503020204020204" charset="-122"/>
              </a:rPr>
              <a:t>Ui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 DF2020 TVS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2"/>
          <p:cNvSpPr txBox="1"/>
          <p:nvPr>
            <p:custDataLst>
              <p:tags r:id="rId6"/>
            </p:custDataLst>
          </p:nvPr>
        </p:nvSpPr>
        <p:spPr>
          <a:xfrm>
            <a:off x="479121" y="1658523"/>
            <a:ext cx="4833620" cy="279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Feature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9500W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Ppk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tp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=8/20us)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Low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Clamping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Voltage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IPP=100A@VC=6.35V(8/20us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负向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DFN2020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Package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(2.0mm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2.0mm*0.5mm)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IEC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61000-4-2(ESD)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±30kV(Air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Contact)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IEC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61000-4-5(Lightning)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260A(8/20us)</a:t>
            </a:r>
          </a:p>
        </p:txBody>
      </p:sp>
      <p:cxnSp>
        <p:nvCxnSpPr>
          <p:cNvPr id="20" name="直接连接符 19"/>
          <p:cNvCxnSpPr/>
          <p:nvPr>
            <p:custDataLst>
              <p:tags r:id="rId7"/>
            </p:custDataLst>
          </p:nvPr>
        </p:nvCxnSpPr>
        <p:spPr>
          <a:xfrm>
            <a:off x="532234" y="2108671"/>
            <a:ext cx="2138854" cy="0"/>
          </a:xfrm>
          <a:prstGeom prst="line">
            <a:avLst/>
          </a:prstGeom>
          <a:ln w="19050">
            <a:solidFill>
              <a:srgbClr val="19A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 descr="屏幕快照 2024-04-07 10.11.0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35915" y="4725670"/>
            <a:ext cx="1703705" cy="1171575"/>
          </a:xfrm>
          <a:prstGeom prst="rect">
            <a:avLst/>
          </a:prstGeom>
        </p:spPr>
      </p:pic>
      <p:pic>
        <p:nvPicPr>
          <p:cNvPr id="2" name="图片 1" descr="屏幕快照 2024-04-09 15.47.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2040" y="4580890"/>
            <a:ext cx="1590675" cy="1451610"/>
          </a:xfrm>
          <a:prstGeom prst="rect">
            <a:avLst/>
          </a:prstGeom>
        </p:spPr>
      </p:pic>
      <p:pic>
        <p:nvPicPr>
          <p:cNvPr id="6" name="图片 5" descr="屏幕快照 2024-04-09 15.51.5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3881120" y="5139690"/>
            <a:ext cx="2164715" cy="6153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88640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DFN1610</a:t>
            </a:r>
            <a:r>
              <a:rPr kumimoji="1" lang="zh-CN" altLang="en-US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 </a:t>
            </a: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EOS</a:t>
            </a:r>
            <a:r>
              <a:rPr kumimoji="1" lang="zh-CN" altLang="en-US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 </a:t>
            </a:r>
            <a:r>
              <a:rPr kumimoji="1" lang="en-US" altLang="zh-CN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</a:rPr>
              <a:t>Solution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640497" y="728344"/>
            <a:ext cx="4260077" cy="3774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PTVSHC2EN4V8UA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4.8V/Ui DFN1610 TVS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748337" y="1086268"/>
            <a:ext cx="3369833" cy="1977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Feature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2000W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latin typeface="微软雅黑" panose="020B0503020204020204" charset="-122"/>
                <a:ea typeface="微软雅黑" panose="020B0503020204020204" charset="-122"/>
              </a:rPr>
              <a:t>Ppk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1100" dirty="0" err="1">
                <a:latin typeface="微软雅黑" panose="020B0503020204020204" charset="-122"/>
                <a:ea typeface="微软雅黑" panose="020B0503020204020204" charset="-122"/>
              </a:rPr>
              <a:t>tp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=8/20us)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Low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Clamping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Voltage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IPP=180A@VC=10.8V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DFN1006-2L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Package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(1.6mm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1.0mm)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IEC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61000-4-2(ESD)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±30kV(Air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Contact)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IEC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61000-4-5(Lightning)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180A(8/20us)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36375" y="1450364"/>
            <a:ext cx="2138854" cy="0"/>
          </a:xfrm>
          <a:prstGeom prst="line">
            <a:avLst/>
          </a:prstGeom>
          <a:ln w="19050">
            <a:solidFill>
              <a:srgbClr val="19A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Workspace--Marketing\Promotional Strategy\小封装DFN器件推广\捕获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03" y="5712609"/>
            <a:ext cx="986041" cy="5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Workspace--Marketing\Market&amp;Competitors\Promotional Strategy\Promotion Sheet\190603-PTVSHC2EN4V8UF&amp;PESDHC2FD6V3F&amp;PESDHC2FD4V8UF宣传册页\素材\TW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536" y="5779047"/>
            <a:ext cx="910180" cy="50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2477" y="4726484"/>
            <a:ext cx="486297" cy="8172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428" y="4699476"/>
            <a:ext cx="618226" cy="871226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748337" y="3283107"/>
            <a:ext cx="4219425" cy="1238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Applications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Battery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Port(V-bat)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Surge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ESD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protection.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≤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4.8V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power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line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Surge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ESD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protection.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Protection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Phone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 Smart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Speakers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PAD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TWS……</a:t>
            </a:r>
          </a:p>
        </p:txBody>
      </p:sp>
      <p:cxnSp>
        <p:nvCxnSpPr>
          <p:cNvPr id="12" name="直接连接符 9"/>
          <p:cNvCxnSpPr/>
          <p:nvPr/>
        </p:nvCxnSpPr>
        <p:spPr>
          <a:xfrm>
            <a:off x="828981" y="3635109"/>
            <a:ext cx="2138854" cy="0"/>
          </a:xfrm>
          <a:prstGeom prst="line">
            <a:avLst/>
          </a:prstGeom>
          <a:ln w="19050">
            <a:solidFill>
              <a:srgbClr val="19A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5505842" y="846060"/>
            <a:ext cx="5054654" cy="5701767"/>
            <a:chOff x="5505842" y="429169"/>
            <a:chExt cx="5424231" cy="6118658"/>
          </a:xfrm>
        </p:grpSpPr>
        <p:graphicFrame>
          <p:nvGraphicFramePr>
            <p:cNvPr id="10" name="图表 9"/>
            <p:cNvGraphicFramePr/>
            <p:nvPr/>
          </p:nvGraphicFramePr>
          <p:xfrm>
            <a:off x="5875294" y="429169"/>
            <a:ext cx="3744415" cy="32403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3" name="图表 12"/>
            <p:cNvGraphicFramePr/>
            <p:nvPr/>
          </p:nvGraphicFramePr>
          <p:xfrm>
            <a:off x="5731278" y="3804627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4" name="矩形 13"/>
            <p:cNvSpPr/>
            <p:nvPr/>
          </p:nvSpPr>
          <p:spPr>
            <a:xfrm rot="16200000">
              <a:off x="4927799" y="5060811"/>
              <a:ext cx="13869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>
                  <a:latin typeface="+mj-lt"/>
                </a:rPr>
                <a:t>VC-Clamping Voltage (V)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171713" y="3506246"/>
              <a:ext cx="11515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/>
                <a:t>TLP</a:t>
              </a:r>
              <a:r>
                <a:rPr kumimoji="1" lang="zh-CN" altLang="en-US" sz="900" b="1" dirty="0"/>
                <a:t> </a:t>
              </a:r>
              <a:r>
                <a:rPr kumimoji="1" lang="en-US" altLang="zh-CN" sz="900" b="1" dirty="0"/>
                <a:t>Voltage</a:t>
              </a:r>
              <a:r>
                <a:rPr kumimoji="1" lang="zh-CN" altLang="en-US" sz="900" b="1" dirty="0"/>
                <a:t> </a:t>
              </a:r>
              <a:r>
                <a:rPr kumimoji="1" lang="en-US" altLang="zh-CN" sz="900" b="1" dirty="0"/>
                <a:t>(V)</a:t>
              </a:r>
              <a:endParaRPr kumimoji="1" lang="zh-CN" altLang="en-US" sz="900" b="1" dirty="0"/>
            </a:p>
          </p:txBody>
        </p:sp>
        <p:sp>
          <p:nvSpPr>
            <p:cNvPr id="16" name="矩形 15"/>
            <p:cNvSpPr/>
            <p:nvPr/>
          </p:nvSpPr>
          <p:spPr>
            <a:xfrm rot="5400000">
              <a:off x="5358398" y="1933933"/>
              <a:ext cx="10337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900" b="1" dirty="0"/>
                <a:t>TLP Current (A) </a:t>
              </a:r>
              <a:endParaRPr kumimoji="1" lang="zh-CN" altLang="zh-CN" sz="900" b="1" dirty="0"/>
            </a:p>
          </p:txBody>
        </p:sp>
        <p:cxnSp>
          <p:nvCxnSpPr>
            <p:cNvPr id="17" name="直线连接符 16"/>
            <p:cNvCxnSpPr/>
            <p:nvPr/>
          </p:nvCxnSpPr>
          <p:spPr>
            <a:xfrm>
              <a:off x="8543934" y="860856"/>
              <a:ext cx="0" cy="248081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/>
            <p:cNvCxnSpPr/>
            <p:nvPr/>
          </p:nvCxnSpPr>
          <p:spPr>
            <a:xfrm>
              <a:off x="6235334" y="857046"/>
              <a:ext cx="2232248" cy="417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8697830" y="1237871"/>
              <a:ext cx="22322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TLP</a:t>
              </a: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:</a:t>
              </a: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16A@VC=6V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8613165" y="3609830"/>
              <a:ext cx="1640193" cy="3061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Low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Clamping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Voltage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096127" y="2369116"/>
              <a:ext cx="1296145" cy="523220"/>
            </a:xfrm>
            <a:prstGeom prst="rect">
              <a:avLst/>
            </a:prstGeom>
            <a:solidFill>
              <a:srgbClr val="19A187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</a:rPr>
                <a:t>Snap-Back</a:t>
              </a:r>
            </a:p>
            <a:p>
              <a:pPr algn="ctr"/>
              <a:r>
                <a:rPr kumimoji="1" lang="en-US" altLang="zh-CN" sz="1400" dirty="0">
                  <a:solidFill>
                    <a:schemeClr val="bg1"/>
                  </a:solidFill>
                </a:rPr>
                <a:t>Technology</a:t>
              </a:r>
              <a:endParaRPr kumimoji="1"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直线连接符 21"/>
            <p:cNvCxnSpPr/>
            <p:nvPr/>
          </p:nvCxnSpPr>
          <p:spPr>
            <a:xfrm flipV="1">
              <a:off x="6037294" y="4004927"/>
              <a:ext cx="3870000" cy="12697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/>
            <p:cNvCxnSpPr/>
            <p:nvPr/>
          </p:nvCxnSpPr>
          <p:spPr>
            <a:xfrm>
              <a:off x="9912180" y="4005160"/>
              <a:ext cx="24765" cy="227901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7270395" y="4854547"/>
              <a:ext cx="2982963" cy="1288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Surge</a:t>
              </a:r>
            </a:p>
            <a:p>
              <a:pPr algn="ctr"/>
              <a:r>
                <a:rPr kumimoji="1" lang="en-US" altLang="zh-CN" sz="24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Performance</a:t>
              </a:r>
              <a:r>
                <a:rPr kumimoji="1" lang="zh-CN" altLang="en-US" sz="24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 </a:t>
              </a:r>
              <a:r>
                <a:rPr kumimoji="1" lang="en-US" altLang="zh-CN" sz="24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425V@VC=15.5V</a:t>
              </a:r>
              <a:endParaRPr kumimoji="1" lang="zh-CN" altLang="en-US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151" y="294846"/>
            <a:ext cx="31927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b="1" dirty="0" err="1">
                <a:solidFill>
                  <a:srgbClr val="339966"/>
                </a:solidFill>
                <a:ea typeface="微软雅黑" panose="020B0503020204020204" charset="-122"/>
                <a:cs typeface="Arial" panose="020B0604020202020204" pitchFamily="34" charset="0"/>
              </a:rPr>
              <a:t>Prisemi</a:t>
            </a:r>
            <a:r>
              <a:rPr lang="en-US" altLang="zh-CN" b="1" dirty="0">
                <a:solidFill>
                  <a:srgbClr val="339966"/>
                </a:solidFill>
                <a:ea typeface="微软雅黑" panose="020B0503020204020204" charset="-122"/>
                <a:cs typeface="Arial" panose="020B0604020202020204" pitchFamily="34" charset="0"/>
              </a:rPr>
              <a:t> PESDRC2FD12VBH</a:t>
            </a:r>
          </a:p>
          <a:p>
            <a:pPr algn="l">
              <a:lnSpc>
                <a:spcPct val="150000"/>
              </a:lnSpc>
            </a:pPr>
            <a:r>
              <a:rPr lang="en-US" altLang="zh-CN" sz="1200" b="1" dirty="0">
                <a:ea typeface="微软雅黑" panose="020B0503020204020204" charset="-122"/>
                <a:cs typeface="Arial" panose="020B0604020202020204" pitchFamily="34" charset="0"/>
              </a:rPr>
              <a:t>——</a:t>
            </a:r>
            <a:r>
              <a:rPr lang="zh-CN" altLang="en-US" sz="1200" b="1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ea typeface="微软雅黑" panose="020B0503020204020204" charset="-122"/>
                <a:cs typeface="Arial" panose="020B0604020202020204" pitchFamily="34" charset="0"/>
              </a:rPr>
              <a:t>12V/Bi DFN1006 TVS</a:t>
            </a:r>
            <a:endParaRPr lang="zh-CN" altLang="en-US" sz="1400" b="1" dirty="0"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151" y="1040866"/>
            <a:ext cx="4048760" cy="3107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Feature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：</a:t>
            </a:r>
            <a:endParaRPr lang="en-US" altLang="zh-CN" sz="1400" dirty="0">
              <a:ea typeface="微软雅黑" panose="020B0503020204020204" charset="-122"/>
              <a:cs typeface="Arial" panose="020B0604020202020204" pitchFamily="34" charset="0"/>
            </a:endParaRPr>
          </a:p>
          <a:p>
            <a:pPr algn="l"/>
            <a:endParaRPr lang="en-US" altLang="zh-CN" sz="1400" dirty="0"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135W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ea typeface="微软雅黑" panose="020B0503020204020204" charset="-122"/>
                <a:cs typeface="Arial" panose="020B0604020202020204" pitchFamily="34" charset="0"/>
              </a:rPr>
              <a:t>Ppk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(</a:t>
            </a:r>
            <a:r>
              <a:rPr lang="en-US" altLang="zh-CN" sz="1400" dirty="0" err="1">
                <a:ea typeface="微软雅黑" panose="020B0503020204020204" charset="-122"/>
                <a:cs typeface="Arial" panose="020B0604020202020204" pitchFamily="34" charset="0"/>
              </a:rPr>
              <a:t>tp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=8/20us)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Junction Capacitance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: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1.3pF(Max)</a:t>
            </a:r>
            <a:endParaRPr lang="en-US" altLang="zh-CN" sz="1400" dirty="0"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Clamping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Voltage</a:t>
            </a:r>
          </a:p>
          <a:p>
            <a:pPr marL="628650" lvl="1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TLP=16A@VC=7V</a:t>
            </a:r>
          </a:p>
          <a:p>
            <a:pPr marL="628650" lvl="1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IPP=18A@VC=7.5V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0402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DFN1006-2L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Package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(1.0mm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*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0.6mm)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IEC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61000-4-2(ESD)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: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±30kV(Air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&amp;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Contact)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IEC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61000-4-5(Lightning)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: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18A(8/20us)</a:t>
            </a:r>
          </a:p>
        </p:txBody>
      </p:sp>
      <p:cxnSp>
        <p:nvCxnSpPr>
          <p:cNvPr id="4" name="直接连接符 4"/>
          <p:cNvCxnSpPr/>
          <p:nvPr/>
        </p:nvCxnSpPr>
        <p:spPr>
          <a:xfrm>
            <a:off x="426189" y="1404962"/>
            <a:ext cx="2138854" cy="0"/>
          </a:xfrm>
          <a:prstGeom prst="line">
            <a:avLst/>
          </a:prstGeom>
          <a:ln w="19050">
            <a:solidFill>
              <a:srgbClr val="19A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303611" y="4157052"/>
            <a:ext cx="3673475" cy="149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ea typeface="微软雅黑" panose="020B0503020204020204" charset="-122"/>
                <a:cs typeface="Arial" panose="020B0604020202020204" pitchFamily="34" charset="0"/>
              </a:rPr>
              <a:t>Applications</a:t>
            </a:r>
            <a:r>
              <a:rPr lang="zh-CN" altLang="en-US" sz="1400" dirty="0">
                <a:ea typeface="微软雅黑" panose="020B0503020204020204" charset="-122"/>
                <a:cs typeface="Arial" panose="020B0604020202020204" pitchFamily="34" charset="0"/>
              </a:rPr>
              <a:t>：</a:t>
            </a:r>
            <a:endParaRPr lang="en-US" altLang="zh-CN" sz="1400" dirty="0">
              <a:ea typeface="微软雅黑" panose="020B0503020204020204" charset="-122"/>
              <a:cs typeface="Arial" panose="020B0604020202020204" pitchFamily="34" charset="0"/>
            </a:endParaRPr>
          </a:p>
          <a:p>
            <a:endParaRPr lang="en-US" altLang="zh-CN" sz="1400" dirty="0"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USB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Type-C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(D+/D-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ESD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protection.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USB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2.0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EOS /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ESD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protection.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Protection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Phone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&amp; PAD......</a:t>
            </a:r>
          </a:p>
        </p:txBody>
      </p:sp>
      <p:cxnSp>
        <p:nvCxnSpPr>
          <p:cNvPr id="6" name="直接连接符 9"/>
          <p:cNvCxnSpPr/>
          <p:nvPr/>
        </p:nvCxnSpPr>
        <p:spPr>
          <a:xfrm>
            <a:off x="391649" y="4522306"/>
            <a:ext cx="2138854" cy="0"/>
          </a:xfrm>
          <a:prstGeom prst="line">
            <a:avLst/>
          </a:prstGeom>
          <a:ln w="19050">
            <a:solidFill>
              <a:srgbClr val="19A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:\Workspace--Marketing\Promotional Strategy\小封装DFN器件推广\捕获.PNG"/>
          <p:cNvPicPr>
            <a:picLocks noChangeAspect="1" noChangeArrowheads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82" y="5876398"/>
            <a:ext cx="986041" cy="5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8263" y="5632423"/>
            <a:ext cx="618226" cy="871226"/>
          </a:xfrm>
          <a:prstGeom prst="rect">
            <a:avLst/>
          </a:prstGeom>
        </p:spPr>
      </p:pic>
      <p:graphicFrame>
        <p:nvGraphicFramePr>
          <p:cNvPr id="17" name="图表 16"/>
          <p:cNvGraphicFramePr/>
          <p:nvPr>
            <p:custDataLst>
              <p:tags r:id="rId2"/>
            </p:custDataLst>
          </p:nvPr>
        </p:nvGraphicFramePr>
        <p:xfrm>
          <a:off x="4891405" y="836295"/>
          <a:ext cx="6313170" cy="266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 rot="16200000">
            <a:off x="3861435" y="2252345"/>
            <a:ext cx="16217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latin typeface="+mj-lt"/>
              </a:rPr>
              <a:t>VC-Clamping Voltage (V) </a:t>
            </a: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7354570" y="3548380"/>
            <a:ext cx="138747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latin typeface="+mj-lt"/>
              </a:rPr>
              <a:t>Surge Voltage(V) </a:t>
            </a:r>
          </a:p>
        </p:txBody>
      </p:sp>
      <p:cxnSp>
        <p:nvCxnSpPr>
          <p:cNvPr id="18" name="直线连接符 8"/>
          <p:cNvCxnSpPr/>
          <p:nvPr>
            <p:custDataLst>
              <p:tags r:id="rId5"/>
            </p:custDataLst>
          </p:nvPr>
        </p:nvCxnSpPr>
        <p:spPr>
          <a:xfrm flipH="1">
            <a:off x="5184000" y="1674000"/>
            <a:ext cx="5674360" cy="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9"/>
          <p:cNvCxnSpPr/>
          <p:nvPr>
            <p:custDataLst>
              <p:tags r:id="rId6"/>
            </p:custDataLst>
          </p:nvPr>
        </p:nvCxnSpPr>
        <p:spPr>
          <a:xfrm>
            <a:off x="10848115" y="1700749"/>
            <a:ext cx="0" cy="1511935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7968141" y="1772261"/>
            <a:ext cx="266686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Surge</a:t>
            </a:r>
          </a:p>
          <a:p>
            <a:pPr algn="ctr"/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Performance</a:t>
            </a:r>
            <a:r>
              <a:rPr kumimoji="1" lang="zh-CN" altLang="en-US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49V@VC=8.2V</a:t>
            </a:r>
            <a:endParaRPr kumimoji="1" lang="zh-CN" alt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21" name="图表 20"/>
          <p:cNvGraphicFramePr/>
          <p:nvPr>
            <p:custDataLst>
              <p:tags r:id="rId8"/>
            </p:custDataLst>
          </p:nvPr>
        </p:nvGraphicFramePr>
        <p:xfrm>
          <a:off x="4891405" y="3827780"/>
          <a:ext cx="6289675" cy="269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22" name="矩形 21"/>
          <p:cNvSpPr/>
          <p:nvPr>
            <p:custDataLst>
              <p:tags r:id="rId9"/>
            </p:custDataLst>
          </p:nvPr>
        </p:nvSpPr>
        <p:spPr>
          <a:xfrm>
            <a:off x="7354570" y="6570980"/>
            <a:ext cx="138747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latin typeface="+mj-lt"/>
              </a:rPr>
              <a:t>Surge Voltage(V) </a:t>
            </a: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 rot="16200000">
            <a:off x="3888105" y="5276850"/>
            <a:ext cx="16217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00" b="1" dirty="0">
                <a:latin typeface="+mj-lt"/>
              </a:rPr>
              <a:t>VC-Clamping Voltage (V) </a:t>
            </a:r>
          </a:p>
        </p:txBody>
      </p:sp>
      <p:cxnSp>
        <p:nvCxnSpPr>
          <p:cNvPr id="24" name="直线连接符 8"/>
          <p:cNvCxnSpPr/>
          <p:nvPr>
            <p:custDataLst>
              <p:tags r:id="rId11"/>
            </p:custDataLst>
          </p:nvPr>
        </p:nvCxnSpPr>
        <p:spPr>
          <a:xfrm flipH="1">
            <a:off x="5159870" y="4581030"/>
            <a:ext cx="5601970" cy="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9"/>
          <p:cNvCxnSpPr/>
          <p:nvPr>
            <p:custDataLst>
              <p:tags r:id="rId12"/>
            </p:custDataLst>
          </p:nvPr>
        </p:nvCxnSpPr>
        <p:spPr>
          <a:xfrm>
            <a:off x="10776360" y="4581109"/>
            <a:ext cx="0" cy="165608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8040531" y="4869156"/>
            <a:ext cx="266686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Surge</a:t>
            </a:r>
          </a:p>
          <a:p>
            <a:pPr algn="ctr"/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Performance</a:t>
            </a:r>
            <a:r>
              <a:rPr kumimoji="1" lang="zh-CN" altLang="en-US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kumimoji="1" lang="en-US" altLang="zh-CN" sz="2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53V@VC=8.68V</a:t>
            </a:r>
            <a:endParaRPr kumimoji="1" lang="zh-CN" alt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4358640" y="3429000"/>
            <a:ext cx="2995930" cy="4603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r>
              <a:rPr lang="en-US" altLang="zh-CN" sz="2400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Protection</a:t>
            </a:r>
            <a:r>
              <a:rPr lang="zh-CN" altLang="en-US" sz="2400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 </a:t>
            </a:r>
            <a:r>
              <a:rPr lang="en-US" altLang="zh-CN" sz="2400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–</a:t>
            </a:r>
            <a:r>
              <a:rPr lang="zh-CN" altLang="en-US" sz="2400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 </a:t>
            </a:r>
            <a:r>
              <a:rPr lang="en-US" altLang="zh-CN" sz="2400" i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anose="02010601000101010101" pitchFamily="65" charset="-120"/>
                <a:sym typeface="+mn-ea"/>
              </a:rPr>
              <a:t>DP/DM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334908" y="3562265"/>
          <a:ext cx="11522184" cy="2938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3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5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80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3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933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1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53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Part No.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Package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Rdson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Max DC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OVP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OCP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OCP</a:t>
                      </a:r>
                      <a:r>
                        <a:rPr lang="zh-CN" altLang="en-US" sz="1000" dirty="0"/>
                        <a:t>恢复</a:t>
                      </a:r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 </a:t>
                      </a:r>
                      <a:r>
                        <a:rPr lang="zh-CN" altLang="en-US" sz="1000" dirty="0"/>
                        <a:t>支持外挂</a:t>
                      </a:r>
                      <a:r>
                        <a:rPr lang="en-US" altLang="zh-CN" sz="1000" dirty="0"/>
                        <a:t>MOS</a:t>
                      </a:r>
                      <a:endParaRPr lang="zh-CN" altLang="en-US" sz="1000" dirty="0"/>
                    </a:p>
                  </a:txBody>
                  <a:tcPr anchor="ctr">
                    <a:solidFill>
                      <a:srgbClr val="88BF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</a:rPr>
                        <a:t>对标型号</a:t>
                      </a:r>
                    </a:p>
                  </a:txBody>
                  <a:tcPr anchor="ctr">
                    <a:solidFill>
                      <a:srgbClr val="F292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</a:rPr>
                        <a:t>主要应用</a:t>
                      </a:r>
                    </a:p>
                  </a:txBody>
                  <a:tcPr anchor="ctr">
                    <a:solidFill>
                      <a:srgbClr val="F292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3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P1405A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DFN2*2-6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30mohm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30V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/>
                        <a:t>电子烟，音响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P14C5N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DFN2*2-8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55mohm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30V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6.8V</a:t>
                      </a: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（可调）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~3A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/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  <a:endParaRPr kumimoji="0" lang="en-US" altLang="zh-CN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/>
                        <a:t>耳机，手表，手环，音响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P14C3ND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DFN2*2-8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0000"/>
                          </a:solidFill>
                        </a:rPr>
                        <a:t>40v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（可调）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~2A</a:t>
                      </a:r>
                      <a:r>
                        <a:rPr lang="zh-CN" altLang="en-US" sz="1000" dirty="0"/>
                        <a:t>（</a:t>
                      </a:r>
                      <a:r>
                        <a:rPr lang="zh-CN" altLang="en-US" sz="1000" dirty="0">
                          <a:solidFill>
                            <a:srgbClr val="FF0000"/>
                          </a:solidFill>
                        </a:rPr>
                        <a:t>扩展至</a:t>
                      </a:r>
                      <a:r>
                        <a:rPr lang="en-US" altLang="zh-CN" sz="1000" dirty="0">
                          <a:solidFill>
                            <a:srgbClr val="FF0000"/>
                          </a:solidFill>
                        </a:rPr>
                        <a:t>8A</a:t>
                      </a:r>
                      <a:r>
                        <a:rPr lang="zh-CN" altLang="en-US" sz="1000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打嗝（</a:t>
                      </a: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10s</a:t>
                      </a: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/>
                        <a:t>耳机，手表，手环，音响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P14C3M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0000"/>
                          </a:solidFill>
                        </a:rPr>
                        <a:t>DFN1.2*1.6-4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105mohm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rgbClr val="FF0000"/>
                          </a:solidFill>
                        </a:rPr>
                        <a:t>40v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~2A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打嗝（</a:t>
                      </a: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</a:t>
                      </a: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ET9612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P14C2N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DFN2*2-8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170mohm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32v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~1.5A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LP5308</a:t>
                      </a:r>
                      <a:r>
                        <a:rPr lang="zh-CN" altLang="en-US" sz="1000" dirty="0"/>
                        <a:t>，</a:t>
                      </a:r>
                      <a:r>
                        <a:rPr lang="en-US" altLang="zh-CN" sz="1000" dirty="0"/>
                        <a:t>SY5320</a:t>
                      </a:r>
                      <a:r>
                        <a:rPr lang="zh-CN" altLang="en-US" sz="1000" dirty="0"/>
                        <a:t>等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P14C1N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DFN2*2-8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220mohm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32v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~1.2A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P14C1S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SOT23-6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220mohm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32v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~1.2A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LP5300/1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SOT23-3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220mohm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32v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~1.2A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拔插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SA8206D,LP5309</a:t>
                      </a:r>
                      <a:r>
                        <a:rPr lang="zh-CN" altLang="en-US" sz="1000" dirty="0"/>
                        <a:t>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黑体" panose="02010609060101010101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5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P14C10D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/>
                        <a:t>SOT23-3</a:t>
                      </a:r>
                      <a:endParaRPr lang="en-US" altLang="zh-CN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340mohm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/>
                        <a:t>30V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6V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/>
                        <a:t>1.1A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插拔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电子烟，耳机</a:t>
                      </a: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,</a:t>
                      </a:r>
                      <a:r>
                        <a:rPr kumimoji="0" lang="zh-CN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黑体" panose="02010609060101010101" charset="-122"/>
                          <a:cs typeface="+mn-cs"/>
                        </a:rPr>
                        <a:t>手环等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5" name="文本框 144"/>
          <p:cNvSpPr txBox="1"/>
          <p:nvPr/>
        </p:nvSpPr>
        <p:spPr>
          <a:xfrm>
            <a:off x="5689678" y="897969"/>
            <a:ext cx="6094954" cy="2758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最大支持</a:t>
            </a:r>
            <a:r>
              <a:rPr lang="en-US" altLang="zh-CN" sz="1200" dirty="0">
                <a:solidFill>
                  <a:srgbClr val="F06400"/>
                </a:solidFill>
                <a:cs typeface="Arial" panose="020B0604020202020204" pitchFamily="34" charset="0"/>
              </a:rPr>
              <a:t>40V</a:t>
            </a:r>
            <a:r>
              <a:rPr lang="zh-CN" altLang="en-US" sz="1200" dirty="0">
                <a:cs typeface="Arial" panose="020B0604020202020204" pitchFamily="34" charset="0"/>
              </a:rPr>
              <a:t>直流耐压（</a:t>
            </a:r>
            <a:r>
              <a:rPr lang="en-US" altLang="zh-CN" sz="1200" dirty="0">
                <a:cs typeface="Arial" panose="020B0604020202020204" pitchFamily="34" charset="0"/>
              </a:rPr>
              <a:t>P14C3N</a:t>
            </a:r>
            <a:r>
              <a:rPr lang="zh-CN" altLang="en-US" sz="1200" dirty="0">
                <a:cs typeface="Arial" panose="020B0604020202020204" pitchFamily="34" charset="0"/>
              </a:rPr>
              <a:t>系列）</a:t>
            </a:r>
            <a:endParaRPr lang="en-US" altLang="zh-CN" sz="1200" dirty="0"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b="1" dirty="0">
                <a:solidFill>
                  <a:srgbClr val="F06400"/>
                </a:solidFill>
                <a:cs typeface="Arial" panose="020B0604020202020204" pitchFamily="34" charset="0"/>
              </a:rPr>
              <a:t>超小封装</a:t>
            </a:r>
            <a:r>
              <a:rPr lang="en-US" altLang="zh-CN" sz="1200" dirty="0">
                <a:cs typeface="Arial" panose="020B0604020202020204" pitchFamily="34" charset="0"/>
              </a:rPr>
              <a:t>DFN</a:t>
            </a:r>
            <a:r>
              <a:rPr lang="en-US" altLang="zh-CN" sz="1200" dirty="0">
                <a:solidFill>
                  <a:srgbClr val="F06400"/>
                </a:solidFill>
                <a:cs typeface="Arial" panose="020B0604020202020204" pitchFamily="34" charset="0"/>
              </a:rPr>
              <a:t>1.2*1.6</a:t>
            </a:r>
            <a:r>
              <a:rPr lang="zh-CN" altLang="en-US" sz="1200" dirty="0">
                <a:cs typeface="Arial" panose="020B0604020202020204" pitchFamily="34" charset="0"/>
              </a:rPr>
              <a:t>（</a:t>
            </a:r>
            <a:r>
              <a:rPr lang="en-US" altLang="zh-CN" sz="1200" dirty="0">
                <a:cs typeface="Arial" panose="020B0604020202020204" pitchFamily="34" charset="0"/>
              </a:rPr>
              <a:t>P14C1M</a:t>
            </a:r>
            <a:r>
              <a:rPr lang="zh-CN" altLang="en-US" sz="1200" dirty="0">
                <a:cs typeface="Arial" panose="020B0604020202020204" pitchFamily="34" charset="0"/>
              </a:rPr>
              <a:t>）</a:t>
            </a:r>
            <a:endParaRPr lang="en-US" altLang="zh-CN" sz="1200" dirty="0"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多档位</a:t>
            </a:r>
            <a:r>
              <a:rPr lang="en-US" altLang="zh-CN" sz="1200" dirty="0">
                <a:cs typeface="Arial" panose="020B0604020202020204" pitchFamily="34" charset="0"/>
              </a:rPr>
              <a:t>Rdson</a:t>
            </a:r>
            <a:r>
              <a:rPr lang="zh-CN" altLang="en-US" sz="1200" dirty="0">
                <a:cs typeface="Arial" panose="020B0604020202020204" pitchFamily="34" charset="0"/>
              </a:rPr>
              <a:t>可选择：</a:t>
            </a:r>
            <a:r>
              <a:rPr lang="en-US" altLang="zh-CN" sz="1200" dirty="0">
                <a:solidFill>
                  <a:srgbClr val="F06400"/>
                </a:solidFill>
                <a:cs typeface="Arial" panose="020B0604020202020204" pitchFamily="34" charset="0"/>
              </a:rPr>
              <a:t>30~220mohm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过流保护精度</a:t>
            </a:r>
            <a:r>
              <a:rPr lang="en-US" altLang="zh-CN" sz="1200" dirty="0">
                <a:cs typeface="Arial" panose="020B0604020202020204" pitchFamily="34" charset="0"/>
              </a:rPr>
              <a:t>10%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过压保护响应速度</a:t>
            </a:r>
            <a:r>
              <a:rPr lang="en-US" altLang="zh-CN" sz="1200" dirty="0">
                <a:cs typeface="Arial" panose="020B0604020202020204" pitchFamily="34" charset="0"/>
              </a:rPr>
              <a:t>50ns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支持外挂</a:t>
            </a:r>
            <a:r>
              <a:rPr lang="en-US" altLang="zh-CN" sz="1200" dirty="0">
                <a:cs typeface="Arial" panose="020B0604020202020204" pitchFamily="34" charset="0"/>
              </a:rPr>
              <a:t>MOS</a:t>
            </a:r>
            <a:r>
              <a:rPr lang="zh-CN" altLang="en-US" sz="1200" dirty="0">
                <a:cs typeface="Arial" panose="020B0604020202020204" pitchFamily="34" charset="0"/>
              </a:rPr>
              <a:t>方案，电流可扩展</a:t>
            </a:r>
            <a:r>
              <a:rPr lang="en-US" altLang="zh-CN" sz="1200" b="1" dirty="0">
                <a:solidFill>
                  <a:srgbClr val="F29204"/>
                </a:solidFill>
                <a:cs typeface="Arial" panose="020B0604020202020204" pitchFamily="34" charset="0"/>
              </a:rPr>
              <a:t>8A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dirty="0">
                <a:cs typeface="Arial" panose="020B0604020202020204" pitchFamily="34" charset="0"/>
              </a:rPr>
              <a:t>搭配我司</a:t>
            </a:r>
            <a:r>
              <a:rPr lang="en-US" altLang="zh-CN" sz="1200" dirty="0">
                <a:cs typeface="Arial" panose="020B0604020202020204" pitchFamily="34" charset="0"/>
              </a:rPr>
              <a:t>TVS</a:t>
            </a:r>
            <a:r>
              <a:rPr lang="zh-CN" altLang="en-US" sz="1200" dirty="0">
                <a:cs typeface="Arial" panose="020B0604020202020204" pitchFamily="34" charset="0"/>
              </a:rPr>
              <a:t>，可以过</a:t>
            </a:r>
            <a:r>
              <a:rPr lang="en-US" altLang="zh-CN" sz="1200" dirty="0">
                <a:solidFill>
                  <a:srgbClr val="F06400"/>
                </a:solidFill>
                <a:cs typeface="Arial" panose="020B0604020202020204" pitchFamily="34" charset="0"/>
              </a:rPr>
              <a:t>±300V</a:t>
            </a:r>
            <a:r>
              <a:rPr lang="zh-CN" altLang="en-US" sz="1200" dirty="0">
                <a:cs typeface="Arial" panose="020B0604020202020204" pitchFamily="34" charset="0"/>
              </a:rPr>
              <a:t>以上浪涌及</a:t>
            </a:r>
            <a:r>
              <a:rPr lang="en-US" altLang="zh-CN" sz="1200" dirty="0">
                <a:solidFill>
                  <a:srgbClr val="F06400"/>
                </a:solidFill>
                <a:cs typeface="Arial" panose="020B0604020202020204" pitchFamily="34" charset="0"/>
              </a:rPr>
              <a:t>24/28V</a:t>
            </a:r>
            <a:r>
              <a:rPr lang="zh-CN" altLang="en-US" sz="1200" dirty="0">
                <a:solidFill>
                  <a:srgbClr val="F06400"/>
                </a:solidFill>
                <a:cs typeface="Arial" panose="020B0604020202020204" pitchFamily="34" charset="0"/>
              </a:rPr>
              <a:t>热插拔</a:t>
            </a:r>
            <a:endParaRPr lang="en-US" altLang="zh-CN" sz="1200" dirty="0">
              <a:solidFill>
                <a:srgbClr val="F064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200" b="1" dirty="0">
                <a:solidFill>
                  <a:srgbClr val="F06400"/>
                </a:solidFill>
                <a:cs typeface="Arial" panose="020B0604020202020204" pitchFamily="34" charset="0"/>
              </a:rPr>
              <a:t>主要成功案例：</a:t>
            </a:r>
            <a:r>
              <a:rPr lang="en-US" altLang="zh-CN" sz="1200" dirty="0">
                <a:cs typeface="Arial" panose="020B0604020202020204" pitchFamily="34" charset="0"/>
              </a:rPr>
              <a:t>TWS</a:t>
            </a:r>
            <a:r>
              <a:rPr lang="zh-CN" altLang="en-US" sz="1200" dirty="0">
                <a:cs typeface="Arial" panose="020B0604020202020204" pitchFamily="34" charset="0"/>
              </a:rPr>
              <a:t>耳机，电子烟，手表，电动牙刷</a:t>
            </a:r>
            <a:r>
              <a:rPr lang="en-US" altLang="zh-CN" sz="1200" dirty="0">
                <a:cs typeface="Arial" panose="020B0604020202020204" pitchFamily="34" charset="0"/>
              </a:rPr>
              <a:t>,</a:t>
            </a:r>
            <a:r>
              <a:rPr lang="zh-CN" altLang="en-US" sz="1200" dirty="0">
                <a:cs typeface="Arial" panose="020B0604020202020204" pitchFamily="34" charset="0"/>
              </a:rPr>
              <a:t>小音响等</a:t>
            </a:r>
            <a:endParaRPr lang="en-US" altLang="zh-CN" sz="1200" dirty="0">
              <a:cs typeface="Arial" panose="020B0604020202020204" pitchFamily="34" charset="0"/>
            </a:endParaRPr>
          </a:p>
        </p:txBody>
      </p:sp>
      <p:pic>
        <p:nvPicPr>
          <p:cNvPr id="291" name="图片 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903" y="2860332"/>
            <a:ext cx="616386" cy="67727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502825" y="1330017"/>
            <a:ext cx="4769072" cy="1477963"/>
            <a:chOff x="3218038" y="2564855"/>
            <a:chExt cx="4769072" cy="147796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8038" y="2723876"/>
              <a:ext cx="864095" cy="469629"/>
            </a:xfrm>
            <a:prstGeom prst="rect">
              <a:avLst/>
            </a:prstGeom>
          </p:spPr>
        </p:pic>
        <p:grpSp>
          <p:nvGrpSpPr>
            <p:cNvPr id="6" name="Group 26"/>
            <p:cNvGrpSpPr>
              <a:grpSpLocks noChangeAspect="1"/>
            </p:cNvGrpSpPr>
            <p:nvPr/>
          </p:nvGrpSpPr>
          <p:grpSpPr bwMode="auto">
            <a:xfrm>
              <a:off x="4007768" y="2564855"/>
              <a:ext cx="3024188" cy="1477963"/>
              <a:chOff x="2706" y="1832"/>
              <a:chExt cx="1905" cy="931"/>
            </a:xfrm>
          </p:grpSpPr>
          <p:sp>
            <p:nvSpPr>
              <p:cNvPr id="11" name="AutoShape 25"/>
              <p:cNvSpPr>
                <a:spLocks noChangeAspect="1" noChangeArrowheads="1" noTextEdit="1"/>
              </p:cNvSpPr>
              <p:nvPr/>
            </p:nvSpPr>
            <p:spPr bwMode="auto">
              <a:xfrm>
                <a:off x="2873" y="1832"/>
                <a:ext cx="1738" cy="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Rectangle 27"/>
              <p:cNvSpPr>
                <a:spLocks noChangeArrowheads="1"/>
              </p:cNvSpPr>
              <p:nvPr/>
            </p:nvSpPr>
            <p:spPr bwMode="auto">
              <a:xfrm>
                <a:off x="3201" y="1846"/>
                <a:ext cx="1061" cy="908"/>
              </a:xfrm>
              <a:prstGeom prst="rect">
                <a:avLst/>
              </a:prstGeom>
              <a:solidFill>
                <a:srgbClr val="88B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Rectangle 28"/>
              <p:cNvSpPr>
                <a:spLocks noChangeArrowheads="1"/>
              </p:cNvSpPr>
              <p:nvPr/>
            </p:nvSpPr>
            <p:spPr bwMode="auto">
              <a:xfrm>
                <a:off x="3201" y="1846"/>
                <a:ext cx="1061" cy="90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9"/>
              <p:cNvSpPr>
                <a:spLocks noEditPoints="1"/>
              </p:cNvSpPr>
              <p:nvPr/>
            </p:nvSpPr>
            <p:spPr bwMode="auto">
              <a:xfrm>
                <a:off x="3511" y="2110"/>
                <a:ext cx="376" cy="283"/>
              </a:xfrm>
              <a:custGeom>
                <a:avLst/>
                <a:gdLst>
                  <a:gd name="T0" fmla="*/ 258 w 376"/>
                  <a:gd name="T1" fmla="*/ 0 h 283"/>
                  <a:gd name="T2" fmla="*/ 188 w 376"/>
                  <a:gd name="T3" fmla="*/ 0 h 283"/>
                  <a:gd name="T4" fmla="*/ 188 w 376"/>
                  <a:gd name="T5" fmla="*/ 85 h 283"/>
                  <a:gd name="T6" fmla="*/ 188 w 376"/>
                  <a:gd name="T7" fmla="*/ 14 h 283"/>
                  <a:gd name="T8" fmla="*/ 188 w 376"/>
                  <a:gd name="T9" fmla="*/ 86 h 283"/>
                  <a:gd name="T10" fmla="*/ 258 w 376"/>
                  <a:gd name="T11" fmla="*/ 283 h 283"/>
                  <a:gd name="T12" fmla="*/ 258 w 376"/>
                  <a:gd name="T13" fmla="*/ 103 h 283"/>
                  <a:gd name="T14" fmla="*/ 118 w 376"/>
                  <a:gd name="T15" fmla="*/ 103 h 283"/>
                  <a:gd name="T16" fmla="*/ 118 w 376"/>
                  <a:gd name="T17" fmla="*/ 86 h 283"/>
                  <a:gd name="T18" fmla="*/ 118 w 376"/>
                  <a:gd name="T19" fmla="*/ 0 h 283"/>
                  <a:gd name="T20" fmla="*/ 0 w 376"/>
                  <a:gd name="T21" fmla="*/ 0 h 283"/>
                  <a:gd name="T22" fmla="*/ 258 w 376"/>
                  <a:gd name="T23" fmla="*/ 86 h 283"/>
                  <a:gd name="T24" fmla="*/ 258 w 376"/>
                  <a:gd name="T25" fmla="*/ 0 h 283"/>
                  <a:gd name="T26" fmla="*/ 376 w 376"/>
                  <a:gd name="T27" fmla="*/ 0 h 283"/>
                  <a:gd name="T28" fmla="*/ 96 w 376"/>
                  <a:gd name="T29" fmla="*/ 86 h 283"/>
                  <a:gd name="T30" fmla="*/ 139 w 376"/>
                  <a:gd name="T31" fmla="*/ 86 h 283"/>
                  <a:gd name="T32" fmla="*/ 209 w 376"/>
                  <a:gd name="T33" fmla="*/ 86 h 283"/>
                  <a:gd name="T34" fmla="*/ 167 w 376"/>
                  <a:gd name="T35" fmla="*/ 86 h 283"/>
                  <a:gd name="T36" fmla="*/ 280 w 376"/>
                  <a:gd name="T37" fmla="*/ 86 h 283"/>
                  <a:gd name="T38" fmla="*/ 237 w 376"/>
                  <a:gd name="T39" fmla="*/ 8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6" h="283">
                    <a:moveTo>
                      <a:pt x="258" y="0"/>
                    </a:moveTo>
                    <a:lnTo>
                      <a:pt x="188" y="0"/>
                    </a:lnTo>
                    <a:lnTo>
                      <a:pt x="188" y="85"/>
                    </a:lnTo>
                    <a:moveTo>
                      <a:pt x="188" y="14"/>
                    </a:moveTo>
                    <a:lnTo>
                      <a:pt x="188" y="86"/>
                    </a:lnTo>
                    <a:moveTo>
                      <a:pt x="258" y="283"/>
                    </a:moveTo>
                    <a:lnTo>
                      <a:pt x="258" y="103"/>
                    </a:lnTo>
                    <a:lnTo>
                      <a:pt x="118" y="103"/>
                    </a:lnTo>
                    <a:moveTo>
                      <a:pt x="118" y="86"/>
                    </a:moveTo>
                    <a:lnTo>
                      <a:pt x="118" y="0"/>
                    </a:lnTo>
                    <a:lnTo>
                      <a:pt x="0" y="0"/>
                    </a:lnTo>
                    <a:moveTo>
                      <a:pt x="258" y="86"/>
                    </a:moveTo>
                    <a:lnTo>
                      <a:pt x="258" y="0"/>
                    </a:lnTo>
                    <a:lnTo>
                      <a:pt x="376" y="0"/>
                    </a:lnTo>
                    <a:moveTo>
                      <a:pt x="96" y="86"/>
                    </a:moveTo>
                    <a:lnTo>
                      <a:pt x="139" y="86"/>
                    </a:lnTo>
                    <a:moveTo>
                      <a:pt x="209" y="86"/>
                    </a:moveTo>
                    <a:lnTo>
                      <a:pt x="167" y="86"/>
                    </a:lnTo>
                    <a:moveTo>
                      <a:pt x="280" y="86"/>
                    </a:moveTo>
                    <a:lnTo>
                      <a:pt x="237" y="86"/>
                    </a:lnTo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30"/>
              <p:cNvSpPr/>
              <p:nvPr/>
            </p:nvSpPr>
            <p:spPr bwMode="auto">
              <a:xfrm>
                <a:off x="3680" y="2121"/>
                <a:ext cx="38" cy="38"/>
              </a:xfrm>
              <a:custGeom>
                <a:avLst/>
                <a:gdLst>
                  <a:gd name="T0" fmla="*/ 38 w 38"/>
                  <a:gd name="T1" fmla="*/ 0 h 38"/>
                  <a:gd name="T2" fmla="*/ 19 w 38"/>
                  <a:gd name="T3" fmla="*/ 38 h 38"/>
                  <a:gd name="T4" fmla="*/ 0 w 38"/>
                  <a:gd name="T5" fmla="*/ 0 h 38"/>
                  <a:gd name="T6" fmla="*/ 38 w 38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lnTo>
                      <a:pt x="19" y="38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31"/>
              <p:cNvSpPr/>
              <p:nvPr/>
            </p:nvSpPr>
            <p:spPr bwMode="auto">
              <a:xfrm>
                <a:off x="3680" y="2121"/>
                <a:ext cx="38" cy="38"/>
              </a:xfrm>
              <a:custGeom>
                <a:avLst/>
                <a:gdLst>
                  <a:gd name="T0" fmla="*/ 38 w 38"/>
                  <a:gd name="T1" fmla="*/ 0 h 38"/>
                  <a:gd name="T2" fmla="*/ 19 w 38"/>
                  <a:gd name="T3" fmla="*/ 38 h 38"/>
                  <a:gd name="T4" fmla="*/ 0 w 38"/>
                  <a:gd name="T5" fmla="*/ 0 h 38"/>
                  <a:gd name="T6" fmla="*/ 38 w 38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lnTo>
                      <a:pt x="19" y="38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32"/>
              <p:cNvSpPr/>
              <p:nvPr/>
            </p:nvSpPr>
            <p:spPr bwMode="auto">
              <a:xfrm>
                <a:off x="3666" y="2022"/>
                <a:ext cx="41" cy="41"/>
              </a:xfrm>
              <a:custGeom>
                <a:avLst/>
                <a:gdLst>
                  <a:gd name="T0" fmla="*/ 41 w 41"/>
                  <a:gd name="T1" fmla="*/ 0 h 41"/>
                  <a:gd name="T2" fmla="*/ 0 w 41"/>
                  <a:gd name="T3" fmla="*/ 20 h 41"/>
                  <a:gd name="T4" fmla="*/ 41 w 41"/>
                  <a:gd name="T5" fmla="*/ 41 h 41"/>
                  <a:gd name="T6" fmla="*/ 41 w 41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1">
                    <a:moveTo>
                      <a:pt x="41" y="0"/>
                    </a:moveTo>
                    <a:lnTo>
                      <a:pt x="0" y="20"/>
                    </a:lnTo>
                    <a:lnTo>
                      <a:pt x="41" y="4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33"/>
              <p:cNvSpPr>
                <a:spLocks noEditPoints="1"/>
              </p:cNvSpPr>
              <p:nvPr/>
            </p:nvSpPr>
            <p:spPr bwMode="auto">
              <a:xfrm>
                <a:off x="3666" y="2022"/>
                <a:ext cx="41" cy="41"/>
              </a:xfrm>
              <a:custGeom>
                <a:avLst/>
                <a:gdLst>
                  <a:gd name="T0" fmla="*/ 0 w 41"/>
                  <a:gd name="T1" fmla="*/ 41 h 41"/>
                  <a:gd name="T2" fmla="*/ 0 w 41"/>
                  <a:gd name="T3" fmla="*/ 0 h 41"/>
                  <a:gd name="T4" fmla="*/ 41 w 41"/>
                  <a:gd name="T5" fmla="*/ 0 h 41"/>
                  <a:gd name="T6" fmla="*/ 0 w 41"/>
                  <a:gd name="T7" fmla="*/ 20 h 41"/>
                  <a:gd name="T8" fmla="*/ 41 w 41"/>
                  <a:gd name="T9" fmla="*/ 41 h 41"/>
                  <a:gd name="T10" fmla="*/ 41 w 41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lnTo>
                      <a:pt x="0" y="0"/>
                    </a:lnTo>
                    <a:moveTo>
                      <a:pt x="41" y="0"/>
                    </a:moveTo>
                    <a:lnTo>
                      <a:pt x="0" y="20"/>
                    </a:lnTo>
                    <a:lnTo>
                      <a:pt x="41" y="41"/>
                    </a:lnTo>
                    <a:lnTo>
                      <a:pt x="41" y="0"/>
                    </a:lnTo>
                  </a:path>
                </a:pathLst>
              </a:cu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34"/>
              <p:cNvSpPr>
                <a:spLocks noChangeShapeType="1"/>
              </p:cNvSpPr>
              <p:nvPr/>
            </p:nvSpPr>
            <p:spPr bwMode="auto">
              <a:xfrm flipH="1">
                <a:off x="3605" y="2042"/>
                <a:ext cx="163" cy="0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35"/>
              <p:cNvSpPr>
                <a:spLocks noChangeShapeType="1"/>
              </p:cNvSpPr>
              <p:nvPr/>
            </p:nvSpPr>
            <p:spPr bwMode="auto">
              <a:xfrm>
                <a:off x="3605" y="2042"/>
                <a:ext cx="0" cy="68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36"/>
              <p:cNvSpPr>
                <a:spLocks noChangeShapeType="1"/>
              </p:cNvSpPr>
              <p:nvPr/>
            </p:nvSpPr>
            <p:spPr bwMode="auto">
              <a:xfrm>
                <a:off x="3796" y="2042"/>
                <a:ext cx="0" cy="68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Line 37"/>
              <p:cNvSpPr>
                <a:spLocks noChangeShapeType="1"/>
              </p:cNvSpPr>
              <p:nvPr/>
            </p:nvSpPr>
            <p:spPr bwMode="auto">
              <a:xfrm>
                <a:off x="3768" y="2042"/>
                <a:ext cx="28" cy="0"/>
              </a:xfrm>
              <a:prstGeom prst="line">
                <a:avLst/>
              </a:prstGeom>
              <a:noFill/>
              <a:ln w="12700" cap="rnd">
                <a:solidFill>
                  <a:srgbClr val="FF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38"/>
              <p:cNvSpPr>
                <a:spLocks noChangeShapeType="1"/>
              </p:cNvSpPr>
              <p:nvPr/>
            </p:nvSpPr>
            <p:spPr bwMode="auto">
              <a:xfrm flipH="1">
                <a:off x="2706" y="2110"/>
                <a:ext cx="80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39"/>
              <p:cNvSpPr>
                <a:spLocks noChangeShapeType="1"/>
              </p:cNvSpPr>
              <p:nvPr/>
            </p:nvSpPr>
            <p:spPr bwMode="auto">
              <a:xfrm>
                <a:off x="3887" y="2110"/>
                <a:ext cx="71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40"/>
              <p:cNvSpPr/>
              <p:nvPr/>
            </p:nvSpPr>
            <p:spPr bwMode="auto">
              <a:xfrm>
                <a:off x="2909" y="2228"/>
                <a:ext cx="79" cy="78"/>
              </a:xfrm>
              <a:custGeom>
                <a:avLst/>
                <a:gdLst>
                  <a:gd name="T0" fmla="*/ 79 w 79"/>
                  <a:gd name="T1" fmla="*/ 78 h 78"/>
                  <a:gd name="T2" fmla="*/ 40 w 79"/>
                  <a:gd name="T3" fmla="*/ 0 h 78"/>
                  <a:gd name="T4" fmla="*/ 0 w 79"/>
                  <a:gd name="T5" fmla="*/ 78 h 78"/>
                  <a:gd name="T6" fmla="*/ 79 w 79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78">
                    <a:moveTo>
                      <a:pt x="79" y="78"/>
                    </a:moveTo>
                    <a:lnTo>
                      <a:pt x="40" y="0"/>
                    </a:lnTo>
                    <a:lnTo>
                      <a:pt x="0" y="78"/>
                    </a:lnTo>
                    <a:lnTo>
                      <a:pt x="79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1"/>
              <p:cNvSpPr>
                <a:spLocks noEditPoints="1"/>
              </p:cNvSpPr>
              <p:nvPr/>
            </p:nvSpPr>
            <p:spPr bwMode="auto">
              <a:xfrm>
                <a:off x="2909" y="2228"/>
                <a:ext cx="79" cy="78"/>
              </a:xfrm>
              <a:custGeom>
                <a:avLst/>
                <a:gdLst>
                  <a:gd name="T0" fmla="*/ 0 w 79"/>
                  <a:gd name="T1" fmla="*/ 0 h 78"/>
                  <a:gd name="T2" fmla="*/ 79 w 79"/>
                  <a:gd name="T3" fmla="*/ 0 h 78"/>
                  <a:gd name="T4" fmla="*/ 79 w 79"/>
                  <a:gd name="T5" fmla="*/ 78 h 78"/>
                  <a:gd name="T6" fmla="*/ 40 w 79"/>
                  <a:gd name="T7" fmla="*/ 0 h 78"/>
                  <a:gd name="T8" fmla="*/ 0 w 79"/>
                  <a:gd name="T9" fmla="*/ 78 h 78"/>
                  <a:gd name="T10" fmla="*/ 79 w 79"/>
                  <a:gd name="T1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78">
                    <a:moveTo>
                      <a:pt x="0" y="0"/>
                    </a:moveTo>
                    <a:lnTo>
                      <a:pt x="79" y="0"/>
                    </a:lnTo>
                    <a:moveTo>
                      <a:pt x="79" y="78"/>
                    </a:moveTo>
                    <a:lnTo>
                      <a:pt x="40" y="0"/>
                    </a:lnTo>
                    <a:lnTo>
                      <a:pt x="0" y="78"/>
                    </a:lnTo>
                    <a:lnTo>
                      <a:pt x="79" y="78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42"/>
              <p:cNvSpPr>
                <a:spLocks noChangeShapeType="1"/>
              </p:cNvSpPr>
              <p:nvPr/>
            </p:nvSpPr>
            <p:spPr bwMode="auto">
              <a:xfrm flipV="1">
                <a:off x="2949" y="2110"/>
                <a:ext cx="0" cy="31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43"/>
              <p:cNvSpPr>
                <a:spLocks noEditPoints="1"/>
              </p:cNvSpPr>
              <p:nvPr/>
            </p:nvSpPr>
            <p:spPr bwMode="auto">
              <a:xfrm>
                <a:off x="2885" y="2167"/>
                <a:ext cx="126" cy="314"/>
              </a:xfrm>
              <a:custGeom>
                <a:avLst/>
                <a:gdLst>
                  <a:gd name="T0" fmla="*/ 126 w 126"/>
                  <a:gd name="T1" fmla="*/ 251 h 314"/>
                  <a:gd name="T2" fmla="*/ 0 w 126"/>
                  <a:gd name="T3" fmla="*/ 251 h 314"/>
                  <a:gd name="T4" fmla="*/ 63 w 126"/>
                  <a:gd name="T5" fmla="*/ 314 h 314"/>
                  <a:gd name="T6" fmla="*/ 126 w 126"/>
                  <a:gd name="T7" fmla="*/ 251 h 314"/>
                  <a:gd name="T8" fmla="*/ 63 w 126"/>
                  <a:gd name="T9" fmla="*/ 0 h 314"/>
                  <a:gd name="T10" fmla="*/ 63 w 126"/>
                  <a:gd name="T11" fmla="*/ 251 h 314"/>
                  <a:gd name="T12" fmla="*/ 63 w 126"/>
                  <a:gd name="T13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14">
                    <a:moveTo>
                      <a:pt x="126" y="251"/>
                    </a:moveTo>
                    <a:lnTo>
                      <a:pt x="0" y="251"/>
                    </a:lnTo>
                    <a:lnTo>
                      <a:pt x="63" y="314"/>
                    </a:lnTo>
                    <a:lnTo>
                      <a:pt x="126" y="251"/>
                    </a:lnTo>
                    <a:close/>
                    <a:moveTo>
                      <a:pt x="63" y="0"/>
                    </a:moveTo>
                    <a:lnTo>
                      <a:pt x="63" y="251"/>
                    </a:lnTo>
                    <a:lnTo>
                      <a:pt x="63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7051006" y="2632759"/>
              <a:ext cx="936104" cy="7468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Charger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222843" y="3476839"/>
              <a:ext cx="713853" cy="56597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Load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684555" y="3006179"/>
              <a:ext cx="0" cy="7108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84555" y="3717032"/>
              <a:ext cx="5280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图片 29" descr="u=2725280245,1365151432&amp;fm=26&amp;gp=0[1]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1080726">
            <a:off x="3080747" y="2797124"/>
            <a:ext cx="683649" cy="683649"/>
          </a:xfrm>
          <a:prstGeom prst="rect">
            <a:avLst/>
          </a:prstGeom>
        </p:spPr>
      </p:pic>
      <p:pic>
        <p:nvPicPr>
          <p:cNvPr id="288" name="Picture 6" descr="https://cellucity.co.za/wp-content/uploads/2018/12/huawei-smartwatch-watch-gt-sid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30" y="2878533"/>
            <a:ext cx="570934" cy="57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9" name="图片 288" descr="u=1781830351,1622702974&amp;fm=26&amp;gp=0[1]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619" y="2903620"/>
            <a:ext cx="662654" cy="683649"/>
          </a:xfrm>
          <a:prstGeom prst="rect">
            <a:avLst/>
          </a:prstGeom>
        </p:spPr>
      </p:pic>
      <p:pic>
        <p:nvPicPr>
          <p:cNvPr id="290" name="图片 28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41119">
            <a:off x="5232001" y="2298668"/>
            <a:ext cx="386825" cy="124693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8992" y="301026"/>
            <a:ext cx="334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 err="1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Prisemi</a:t>
            </a:r>
            <a:r>
              <a:rPr lang="en-US" altLang="zh-CN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 OVP </a:t>
            </a:r>
            <a:r>
              <a:rPr lang="zh-CN" altLang="en-US" sz="2400" b="1" dirty="0">
                <a:solidFill>
                  <a:srgbClr val="00B050"/>
                </a:solidFill>
                <a:cs typeface="Arial" panose="020B0604020202020204" pitchFamily="34" charset="0"/>
                <a:sym typeface="Times New Roman" panose="02020603050405020304" pitchFamily="18" charset="0"/>
              </a:rPr>
              <a:t>产品介绍</a:t>
            </a:r>
            <a:endParaRPr lang="en-US" altLang="zh-CN" sz="2400" b="1" dirty="0">
              <a:solidFill>
                <a:srgbClr val="00B050"/>
              </a:solidFill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0662" y="836712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▼"/>
            </a:pPr>
            <a:r>
              <a:rPr lang="en-US" altLang="zh-CN" dirty="0">
                <a:solidFill>
                  <a:srgbClr val="FE8F1D"/>
                </a:solidFill>
              </a:rPr>
              <a:t>OVP </a:t>
            </a:r>
            <a:r>
              <a:rPr lang="zh-CN" altLang="en-US" dirty="0">
                <a:solidFill>
                  <a:srgbClr val="FE8F1D"/>
                </a:solidFill>
              </a:rPr>
              <a:t>全系列产品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22935" y="833120"/>
          <a:ext cx="11170285" cy="5316855"/>
        </p:xfrm>
        <a:graphic>
          <a:graphicData uri="http://schemas.openxmlformats.org/drawingml/2006/table">
            <a:tbl>
              <a:tblPr/>
              <a:tblGrid>
                <a:gridCol w="103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6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5474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08355">
                <a:tc rowSpan="2"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Part Number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R</a:t>
                      </a:r>
                      <a:r>
                        <a:rPr lang="en-US" altLang="zh-CN" sz="1200" b="1" baseline="-25000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DS(ON)_Typ.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Operating </a:t>
                      </a: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sz="1200" b="1" baseline="-25000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IN_Min</a:t>
                      </a: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.</a:t>
                      </a:r>
                      <a:endParaRPr lang="en-US" altLang="en-US" sz="1200" b="1" baseline="-25000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Operating </a:t>
                      </a:r>
                      <a:r>
                        <a:rPr lang="en-US" altLang="zh-CN" sz="1200" b="1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altLang="zh-CN" sz="1200" b="1" baseline="-25000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IN_Max</a:t>
                      </a:r>
                      <a:r>
                        <a:rPr lang="en-US" altLang="zh-CN" sz="1200" b="1" baseline="-25000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.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Max Input DC Voltage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Default OVP Threshold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Adjustable OVP Threshold Range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OCP Setting Range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Max </a:t>
                      </a: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Continous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 Current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with Fault Status Ouput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with Gate Control </a:t>
                      </a: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Ouput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Package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mΩ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(Y/N)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(Y/N)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P1405A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3.0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DFN2X2-6L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P14C1N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220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0.1-1.5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P14C1S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200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0.1-1.2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1.2 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P14C13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250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SOT23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P14C10D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  <a:r>
                        <a:rPr lang="en-US" sz="1200" baseline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1.1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1425575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SOT23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P14C2N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170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0.1-1.5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1.2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P14C3M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105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Fixed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 i="0" u="none" kern="1200" baseline="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DFN1.2x1.6-4L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P14C3NT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71755"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P14C3NS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85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P14C3ND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79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4.0-16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0.2-3.0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2.5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7175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P14C5N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55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6.0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6.8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4.5-16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0.3-3.0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3.0 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Y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ea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+mn-ea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143007" y="188640"/>
            <a:ext cx="4051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过压过流保护芯片</a:t>
            </a:r>
          </a:p>
        </p:txBody>
      </p:sp>
      <p:sp>
        <p:nvSpPr>
          <p:cNvPr id="7" name="文本框 6"/>
          <p:cNvSpPr txBox="1"/>
          <p:nvPr/>
        </p:nvSpPr>
        <p:spPr>
          <a:xfrm rot="20635693">
            <a:off x="227211" y="2221267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43197" y="1196752"/>
            <a:ext cx="10753403" cy="4954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98475" y="831215"/>
          <a:ext cx="10997565" cy="5334000"/>
        </p:xfrm>
        <a:graphic>
          <a:graphicData uri="http://schemas.openxmlformats.org/drawingml/2006/table">
            <a:tbl>
              <a:tblPr/>
              <a:tblGrid>
                <a:gridCol w="1209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35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94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093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7406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Part 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Number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Control Topology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Power Path Support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</a:t>
                      </a:r>
                      <a:r>
                        <a:rPr lang="en-US" sz="1200" b="1" baseline="-25000" dirty="0" err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Charge</a:t>
                      </a: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_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Max.</a:t>
                      </a:r>
                      <a:endParaRPr lang="en-US" altLang="en-US" sz="1200" b="1" baseline="-25000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IN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Operating Range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V</a:t>
                      </a: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IN 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Overvoltage Threshold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Absolute V</a:t>
                      </a:r>
                      <a:r>
                        <a:rPr lang="en-US" sz="1200" b="1" baseline="-25000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IN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Battery Charge Voltage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F</a:t>
                      </a:r>
                      <a:r>
                        <a:rPr lang="en-US" sz="1200" b="1" baseline="-25000" dirty="0" err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SW</a:t>
                      </a: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of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 Buck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(Typ.)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Maximum OTG Output Current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CTRL Interface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Package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(Y/N)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(V)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(MHz)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(A)</a:t>
                      </a:r>
                      <a:endParaRPr lang="en-US" altLang="en-US" sz="1200" b="1" dirty="0">
                        <a:solidFill>
                          <a:srgbClr val="FFFFFF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A0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PB15402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0.4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4.4-5.5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0.3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SOP-8L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16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PLC4056E/D</a:t>
                      </a: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1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4.5-6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6.0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30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ESOP-8L/</a:t>
                      </a:r>
                    </a:p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DFN3X3-8L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53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16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PLC40561B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4.35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16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PLC40561C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4.4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0.5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DFN2x2-8L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530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PLC40561T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16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PLC40561TB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4.35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16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PLC40561TC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4.4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36195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PLC40561TD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Linear-Mode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N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0.8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4.55-5.5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5.9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32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3.6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-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Arial" panose="020B0604020202020204" pitchFamily="34" charset="0"/>
                          <a:sym typeface="Calibri" panose="020F0502020204030204" charset="0"/>
                        </a:rPr>
                        <a:t>SOT23-6L</a:t>
                      </a:r>
                      <a:endParaRPr lang="en-US" altLang="en-US" sz="12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cs typeface="Arial" panose="020B0604020202020204" pitchFamily="34" charset="0"/>
                        <a:sym typeface="Calibri" panose="020F0502020204030204" charset="0"/>
                      </a:endParaRPr>
                    </a:p>
                  </a:txBody>
                  <a:tcPr marL="12444" marR="12444" marT="12444" marB="447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143007" y="188640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产品介绍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线性充电芯片</a:t>
            </a:r>
          </a:p>
        </p:txBody>
      </p:sp>
      <p:sp>
        <p:nvSpPr>
          <p:cNvPr id="5" name="文本框 4"/>
          <p:cNvSpPr txBox="1"/>
          <p:nvPr/>
        </p:nvSpPr>
        <p:spPr>
          <a:xfrm rot="20635693">
            <a:off x="227211" y="2221267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3" y="2181909"/>
            <a:ext cx="12192000" cy="4676091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0133" y="-531440"/>
            <a:ext cx="12192000" cy="48052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32000">
                <a:srgbClr val="FDFDFD"/>
              </a:gs>
              <a:gs pos="0">
                <a:schemeClr val="bg1"/>
              </a:gs>
              <a:gs pos="100000">
                <a:schemeClr val="accent1">
                  <a:lumMod val="30000"/>
                  <a:lumOff val="70000"/>
                  <a:alpha val="3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3792" y="-5314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99456" y="1264497"/>
            <a:ext cx="8637595" cy="30895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1415" tIns="85698" rIns="71415" bIns="8569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</a:rPr>
              <a:t>Tel: +86-21-60870158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</a:rPr>
              <a:t>Fax: +86-21-60870156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</a:rPr>
              <a:t>Email: info@prisemi.com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</a:rPr>
              <a:t>Web: </a:t>
            </a: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  <a:hlinkClick r:id="rId3"/>
              </a:rPr>
              <a:t>www.prisemi.com</a:t>
            </a:r>
            <a:endParaRPr lang="en-US" altLang="zh-CN" sz="1600" b="1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+mn-lt"/>
                <a:ea typeface="+mn-ea"/>
                <a:cs typeface="+mn-ea"/>
                <a:sym typeface="+mn-lt"/>
              </a:rPr>
              <a:t>总部地址：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上海市张江集成电路设计产业园盛夏路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565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号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幢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层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+mn-lt"/>
                <a:ea typeface="+mn-ea"/>
                <a:cs typeface="+mn-ea"/>
                <a:sym typeface="+mn-lt"/>
              </a:rPr>
              <a:t>深圳分公司：</a:t>
            </a:r>
            <a:r>
              <a:rPr lang="en-US" altLang="zh-CN" sz="16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深圳市南山区粤兴二道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号香港中文大学深圳研究院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906-908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室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+mn-lt"/>
                <a:ea typeface="+mn-ea"/>
                <a:cs typeface="+mn-ea"/>
                <a:sym typeface="+mn-lt"/>
              </a:rPr>
              <a:t>无锡子公司：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无锡市经济开发区太湖街道震泽路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688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号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号楼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701-702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室</a:t>
            </a:r>
            <a:endParaRPr lang="en-US" altLang="zh-CN" sz="1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3007" y="40466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联系我们</a:t>
            </a:r>
          </a:p>
        </p:txBody>
      </p:sp>
      <p:sp>
        <p:nvSpPr>
          <p:cNvPr id="2" name="文本框 1"/>
          <p:cNvSpPr txBox="1"/>
          <p:nvPr/>
        </p:nvSpPr>
        <p:spPr>
          <a:xfrm rot="20635693">
            <a:off x="227211" y="2221267"/>
            <a:ext cx="12239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>
                    <a:lumMod val="65000"/>
                    <a:alpha val="5000"/>
                  </a:schemeClr>
                </a:solidFill>
              </a:rPr>
              <a:t>Prisemi</a:t>
            </a:r>
            <a:r>
              <a:rPr lang="en-US" altLang="zh-CN" sz="6600" dirty="0">
                <a:solidFill>
                  <a:schemeClr val="bg1">
                    <a:lumMod val="65000"/>
                    <a:alpha val="5000"/>
                  </a:schemeClr>
                </a:solidFill>
              </a:rPr>
              <a:t> Confidential Document</a:t>
            </a:r>
            <a:endParaRPr lang="zh-CN" altLang="en-US" sz="6600" dirty="0">
              <a:solidFill>
                <a:schemeClr val="bg1">
                  <a:lumMod val="65000"/>
                  <a:alpha val="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E2OTBkMjM4MDYwMjI3ZjcyYzU3NmUzYTE4MjAxZj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83v7GZg0C9zOqeDSJ18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83v7GZg0C9zOqeDSJ18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7f8a854-1c25-4e58-a049-2f48ea7114ad}"/>
  <p:tag name="TABLE_ENDDRAG_ORIGIN_RECT" val="752*163"/>
  <p:tag name="TABLE_ENDDRAG_RECT" val="107*222*752*16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68540ec-0f7a-44d3-ad6e-7c44ea3997cc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8997019-5604-4fa0-91b3-bbda1c27c545}"/>
  <p:tag name="TABLE_ENDDRAG_ORIGIN_RECT" val="570*221"/>
  <p:tag name="TABLE_ENDDRAG_RECT" val="36*261*570*22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73*186"/>
  <p:tag name="TABLE_ENDDRAG_RECT" val="19*305*873*18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47*309"/>
  <p:tag name="TABLE_ENDDRAG_RECT" val="158*188*747*30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76652;#76652;#76272;#76272;#76652;#76272;#76272;#115421;#369537;#385150;#88069;#28522;#31123;#372636;#372636;#372636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53404;#20417;#393621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d80dffb-b0d7-4db9-8590-547bb762b54e}"/>
  <p:tag name="TABLE_ENDDRAG_ORIGIN_RECT" val="879*418"/>
  <p:tag name="TABLE_ENDDRAG_RECT" val="49*65*879*41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7828844-0a15-47db-96a4-c7afe072f022}"/>
  <p:tag name="TABLE_ENDDRAG_ORIGIN_RECT" val="865*420"/>
  <p:tag name="TABLE_ENDDRAG_RECT" val="39*65*865*420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xrysyczv">
      <a:majorFont>
        <a:latin typeface="Calibri"/>
        <a:ea typeface="黑体"/>
        <a:cs typeface=""/>
      </a:majorFont>
      <a:minorFont>
        <a:latin typeface="Calibri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2089</Words>
  <Application>Microsoft Office PowerPoint</Application>
  <PresentationFormat>宽屏</PresentationFormat>
  <Paragraphs>975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 Unicode MS</vt:lpstr>
      <vt:lpstr>標楷體</vt:lpstr>
      <vt:lpstr>黑体</vt:lpstr>
      <vt:lpstr>STFangsong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Hua Yang</cp:lastModifiedBy>
  <cp:revision>2409</cp:revision>
  <cp:lastPrinted>2024-05-22T08:25:00Z</cp:lastPrinted>
  <dcterms:created xsi:type="dcterms:W3CDTF">2024-05-22T08:25:00Z</dcterms:created>
  <dcterms:modified xsi:type="dcterms:W3CDTF">2025-01-20T06:50:36Z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963C8E4F03B04E6BB9683DD37822C43B</vt:lpwstr>
  </property>
</Properties>
</file>