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554" r:id="rId2"/>
    <p:sldId id="974" r:id="rId3"/>
    <p:sldId id="1091" r:id="rId4"/>
    <p:sldId id="1086" r:id="rId5"/>
    <p:sldId id="1088" r:id="rId6"/>
    <p:sldId id="1089" r:id="rId7"/>
    <p:sldId id="1090" r:id="rId8"/>
    <p:sldId id="1081" r:id="rId9"/>
    <p:sldId id="750" r:id="rId10"/>
    <p:sldId id="591" r:id="rId11"/>
    <p:sldId id="1092" r:id="rId12"/>
    <p:sldId id="751" r:id="rId13"/>
    <p:sldId id="1082" r:id="rId14"/>
    <p:sldId id="1093" r:id="rId15"/>
    <p:sldId id="562" r:id="rId16"/>
    <p:sldId id="794" r:id="rId17"/>
  </p:sldIdLst>
  <p:sldSz cx="12192000" cy="6858000"/>
  <p:notesSz cx="7104063" cy="10234613"/>
  <p:custDataLst>
    <p:tags r:id="rId1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764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u123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009E6C"/>
    <a:srgbClr val="F6FBB7"/>
    <a:srgbClr val="CFEEB8"/>
    <a:srgbClr val="F29204"/>
    <a:srgbClr val="A7A7A7"/>
    <a:srgbClr val="FFFFFF"/>
    <a:srgbClr val="FE8F1D"/>
    <a:srgbClr val="F29102"/>
    <a:srgbClr val="FCE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9" autoAdjust="0"/>
    <p:restoredTop sz="89617" autoAdjust="0"/>
  </p:normalViewPr>
  <p:slideViewPr>
    <p:cSldViewPr showGuides="1">
      <p:cViewPr varScale="1">
        <p:scale>
          <a:sx n="79" d="100"/>
          <a:sy n="79" d="100"/>
        </p:scale>
        <p:origin x="426" y="27"/>
      </p:cViewPr>
      <p:guideLst>
        <p:guide orient="horz"/>
        <p:guide pos="7649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-13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9B93488-2080-44D9-8213-11C59A501E15}" type="datetimeFigureOut">
              <a:rPr lang="zh-CN" altLang="en-US"/>
              <a:t>2025/3/10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7" tIns="49534" rIns="99067" bIns="4953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67" tIns="49534" rIns="99067" bIns="49534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8D652CC-011D-45CA-BBBB-7280755F4E9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B7730-DEAF-8458-3C4B-043D8760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9DCCB54-9ADE-B41F-E356-9402AD21F5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6278294-ED4D-4D93-8E7D-9D483D4A9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A1EB9B-C559-7668-A61F-C39CD38A1A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087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3E32C-6329-CC50-BB25-B336D488B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E2C9D98-8A71-BD24-2489-AE7EDE0F7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54251EE-200B-6FC0-213B-F1A351700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CB5A6A-5EB4-61BC-D5C5-4CF01834DD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853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77B5E-B677-F073-3BC7-2EFBDFA51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78F5E7C-53DF-3464-EA95-3C05AD1B5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C8CF31F-C38F-CE61-BCF1-CA3E8A51FF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3E8A12-E5BB-F8D6-CD91-49E0EB9F5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110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421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C41C2B-C589-43B9-80D8-74FE65DDBD30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6F6B17-043B-47FB-8E0C-F0F1CFF3E5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EF18EE-2CC7-40E8-8A72-A43B4BBE3F98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66FAF0-8ED5-4CF6-827C-8F4D0452B3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7AC9F3-18E8-4FEA-9A9D-8C9119FC688F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EF2DA23-315A-47E8-977D-852A8199F9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99A7F3-CF8F-4A45-BCCF-227D9483A89D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421B1AE-CBC5-4EDB-A7FB-FCAEA531C4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A56A5F1-E86D-4930-A37F-F65CB378944A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DC06FC-57BC-4495-B2FA-486CDA62BC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74D96C-EECB-4DCC-9DE1-EB6FC6CB911B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7C7723-700C-437F-AAD6-11356BD2DE5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F3DC09F-235A-4C01-B219-9CABB866D730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F4DDDE-080C-4DA8-8C23-4F09EDC8AC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6BF5FB-E711-416C-92FA-FE9B85365566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FD2933-875A-4F59-98A6-E4E8A66A43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F4838-13CE-4794-92C3-7FC5F165A986}" type="datetimeFigureOut">
              <a:rPr lang="zh-CN" altLang="en-US"/>
              <a:t>2025/3/10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3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-1" y="6539310"/>
            <a:ext cx="12191999" cy="346075"/>
          </a:xfrm>
          <a:prstGeom prst="rect">
            <a:avLst/>
          </a:prstGeom>
          <a:solidFill>
            <a:srgbClr val="F4A530"/>
          </a:solidFill>
          <a:ln>
            <a:noFill/>
          </a:ln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9pPr>
          </a:lstStyle>
          <a:p>
            <a:pPr algn="ctr" eaLnBrk="1" hangingPunct="1">
              <a:spcAft>
                <a:spcPct val="50000"/>
              </a:spcAft>
              <a:buClr>
                <a:schemeClr val="tx2"/>
              </a:buClr>
              <a:defRPr/>
            </a:pP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8573621" y="6620014"/>
            <a:ext cx="314336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</a:rPr>
              <a:t>科技创芯 </a:t>
            </a:r>
            <a:r>
              <a:rPr lang="en-US" altLang="zh-CN" sz="1200" b="1" dirty="0">
                <a:solidFill>
                  <a:schemeClr val="bg1"/>
                </a:solidFill>
              </a:rPr>
              <a:t>· </a:t>
            </a:r>
            <a:r>
              <a:rPr lang="zh-CN" altLang="en-US" sz="1200" b="1" dirty="0">
                <a:solidFill>
                  <a:schemeClr val="bg1"/>
                </a:solidFill>
              </a:rPr>
              <a:t>导引未来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5"/>
          <a:stretch>
            <a:fillRect/>
          </a:stretch>
        </p:blipFill>
        <p:spPr>
          <a:xfrm>
            <a:off x="10488488" y="196307"/>
            <a:ext cx="1420519" cy="46905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352842" y="6604625"/>
            <a:ext cx="31433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bg1"/>
                </a:solidFill>
              </a:rPr>
              <a:t>www.prisemi.com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Rectangle 537"/>
          <p:cNvSpPr txBox="1">
            <a:spLocks noChangeArrowheads="1"/>
          </p:cNvSpPr>
          <p:nvPr userDrawn="1"/>
        </p:nvSpPr>
        <p:spPr>
          <a:xfrm>
            <a:off x="11379289" y="6571853"/>
            <a:ext cx="692149" cy="2809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A1DA814-77CB-4311-8E0D-2D18DC341CAA}" type="slidenum">
              <a:rPr lang="zh-CN" altLang="en-US" sz="1200" b="1" smtClean="0">
                <a:solidFill>
                  <a:schemeClr val="bg1"/>
                </a:solidFill>
              </a:rPr>
              <a:t>‹#›</a:t>
            </a:fld>
            <a:endParaRPr lang="en-US" altLang="zh-CN" sz="12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-1" y="779605"/>
            <a:ext cx="12191999" cy="0"/>
          </a:xfrm>
          <a:prstGeom prst="line">
            <a:avLst/>
          </a:prstGeom>
          <a:ln>
            <a:solidFill>
              <a:srgbClr val="F2910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265360"/>
      </p:ext>
    </p:extLst>
  </p:cSld>
  <p:clrMapOvr>
    <a:masterClrMapping/>
  </p:clrMapOvr>
  <p:transition/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16.png"/><Relationship Id="rId5" Type="http://schemas.openxmlformats.org/officeDocument/2006/relationships/hyperlink" Target="https://www.etek.com.cn/" TargetMode="Externa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7035" y="2204720"/>
            <a:ext cx="11416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Prisemi IC</a:t>
            </a:r>
            <a:r>
              <a:rPr lang="zh-CN" altLang="en-US" sz="48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产品培训</a:t>
            </a:r>
            <a:endParaRPr lang="en-US" altLang="zh-CN" sz="2800" b="1" dirty="0">
              <a:solidFill>
                <a:srgbClr val="F2910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84232" y="4689897"/>
            <a:ext cx="3032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科技创</a:t>
            </a:r>
            <a:r>
              <a:rPr lang="zh-CN" altLang="en-US" sz="28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芯</a:t>
            </a:r>
            <a:r>
              <a:rPr lang="en-US" altLang="zh-CN" sz="24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·</a:t>
            </a:r>
            <a:r>
              <a:rPr lang="zh-CN" altLang="en-US" sz="28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导</a:t>
            </a:r>
            <a:r>
              <a:rPr lang="zh-CN" altLang="en-US" sz="24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引未来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-24679" y="3400394"/>
            <a:ext cx="6071284" cy="3484990"/>
            <a:chOff x="-24680" y="3122515"/>
            <a:chExt cx="6680831" cy="3834877"/>
          </a:xfrm>
        </p:grpSpPr>
        <p:sp>
          <p:nvSpPr>
            <p:cNvPr id="58" name="任意多边形 57"/>
            <p:cNvSpPr/>
            <p:nvPr/>
          </p:nvSpPr>
          <p:spPr>
            <a:xfrm>
              <a:off x="1659002" y="3198913"/>
              <a:ext cx="4997149" cy="3758479"/>
            </a:xfrm>
            <a:custGeom>
              <a:avLst/>
              <a:gdLst>
                <a:gd name="connsiteX0" fmla="*/ 941641 w 4997149"/>
                <a:gd name="connsiteY0" fmla="*/ 0 h 3758479"/>
                <a:gd name="connsiteX1" fmla="*/ 4989088 w 4997149"/>
                <a:gd name="connsiteY1" fmla="*/ 3652476 h 3758479"/>
                <a:gd name="connsiteX2" fmla="*/ 4997149 w 4997149"/>
                <a:gd name="connsiteY2" fmla="*/ 3758479 h 3758479"/>
                <a:gd name="connsiteX3" fmla="*/ 3111394 w 4997149"/>
                <a:gd name="connsiteY3" fmla="*/ 3758479 h 3758479"/>
                <a:gd name="connsiteX4" fmla="*/ 2993579 w 4997149"/>
                <a:gd name="connsiteY4" fmla="*/ 3535161 h 3758479"/>
                <a:gd name="connsiteX5" fmla="*/ 2837775 w 4997149"/>
                <a:gd name="connsiteY5" fmla="*/ 3285551 h 3758479"/>
                <a:gd name="connsiteX6" fmla="*/ 2765573 w 4997149"/>
                <a:gd name="connsiteY6" fmla="*/ 3184018 h 3758479"/>
                <a:gd name="connsiteX7" fmla="*/ 2763449 w 4997149"/>
                <a:gd name="connsiteY7" fmla="*/ 3172119 h 3758479"/>
                <a:gd name="connsiteX8" fmla="*/ 176524 w 4997149"/>
                <a:gd name="connsiteY8" fmla="*/ 170475 h 3758479"/>
                <a:gd name="connsiteX9" fmla="*/ 0 w 4997149"/>
                <a:gd name="connsiteY9" fmla="*/ 110746 h 3758479"/>
                <a:gd name="connsiteX10" fmla="*/ 121706 w 4997149"/>
                <a:gd name="connsiteY10" fmla="*/ 82656 h 3758479"/>
                <a:gd name="connsiteX11" fmla="*/ 941641 w 4997149"/>
                <a:gd name="connsiteY11" fmla="*/ 0 h 375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97149" h="3758479">
                  <a:moveTo>
                    <a:pt x="941641" y="0"/>
                  </a:moveTo>
                  <a:cubicBezTo>
                    <a:pt x="3048151" y="0"/>
                    <a:pt x="4780743" y="1600935"/>
                    <a:pt x="4989088" y="3652476"/>
                  </a:cubicBezTo>
                  <a:lnTo>
                    <a:pt x="4997149" y="3758479"/>
                  </a:lnTo>
                  <a:lnTo>
                    <a:pt x="3111394" y="3758479"/>
                  </a:lnTo>
                  <a:lnTo>
                    <a:pt x="2993579" y="3535161"/>
                  </a:lnTo>
                  <a:cubicBezTo>
                    <a:pt x="2944593" y="3449969"/>
                    <a:pt x="2892610" y="3366717"/>
                    <a:pt x="2837775" y="3285551"/>
                  </a:cubicBezTo>
                  <a:lnTo>
                    <a:pt x="2765573" y="3184018"/>
                  </a:lnTo>
                  <a:lnTo>
                    <a:pt x="2763449" y="3172119"/>
                  </a:lnTo>
                  <a:cubicBezTo>
                    <a:pt x="2478923" y="1781675"/>
                    <a:pt x="1485094" y="649606"/>
                    <a:pt x="176524" y="170475"/>
                  </a:cubicBezTo>
                  <a:lnTo>
                    <a:pt x="0" y="110746"/>
                  </a:lnTo>
                  <a:lnTo>
                    <a:pt x="121706" y="82656"/>
                  </a:lnTo>
                  <a:cubicBezTo>
                    <a:pt x="386552" y="28461"/>
                    <a:pt x="660773" y="0"/>
                    <a:pt x="941641" y="0"/>
                  </a:cubicBezTo>
                  <a:close/>
                </a:path>
              </a:pathLst>
            </a:custGeom>
            <a:gradFill flip="none" rotWithShape="1">
              <a:gsLst>
                <a:gs pos="24000">
                  <a:srgbClr val="F5A117"/>
                </a:gs>
                <a:gs pos="0">
                  <a:srgbClr val="F39700"/>
                </a:gs>
                <a:gs pos="100000">
                  <a:srgbClr val="FBE093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30200" dist="38100" dir="18900000" algn="bl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424574" y="6382931"/>
              <a:ext cx="345821" cy="574461"/>
            </a:xfrm>
            <a:custGeom>
              <a:avLst/>
              <a:gdLst>
                <a:gd name="connsiteX0" fmla="*/ 0 w 345821"/>
                <a:gd name="connsiteY0" fmla="*/ 0 h 574461"/>
                <a:gd name="connsiteX1" fmla="*/ 72202 w 345821"/>
                <a:gd name="connsiteY1" fmla="*/ 101533 h 574461"/>
                <a:gd name="connsiteX2" fmla="*/ 228006 w 345821"/>
                <a:gd name="connsiteY2" fmla="*/ 351143 h 574461"/>
                <a:gd name="connsiteX3" fmla="*/ 345821 w 345821"/>
                <a:gd name="connsiteY3" fmla="*/ 574461 h 574461"/>
                <a:gd name="connsiteX4" fmla="*/ 71680 w 345821"/>
                <a:gd name="connsiteY4" fmla="*/ 574461 h 574461"/>
                <a:gd name="connsiteX5" fmla="*/ 68669 w 345821"/>
                <a:gd name="connsiteY5" fmla="*/ 495008 h 574461"/>
                <a:gd name="connsiteX6" fmla="*/ 33654 w 345821"/>
                <a:gd name="connsiteY6" fmla="*/ 188451 h 574461"/>
                <a:gd name="connsiteX7" fmla="*/ 0 w 345821"/>
                <a:gd name="connsiteY7" fmla="*/ 0 h 57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821" h="574461">
                  <a:moveTo>
                    <a:pt x="0" y="0"/>
                  </a:moveTo>
                  <a:lnTo>
                    <a:pt x="72202" y="101533"/>
                  </a:lnTo>
                  <a:cubicBezTo>
                    <a:pt x="127037" y="182699"/>
                    <a:pt x="179020" y="265951"/>
                    <a:pt x="228006" y="351143"/>
                  </a:cubicBezTo>
                  <a:lnTo>
                    <a:pt x="345821" y="574461"/>
                  </a:lnTo>
                  <a:lnTo>
                    <a:pt x="71680" y="574461"/>
                  </a:lnTo>
                  <a:lnTo>
                    <a:pt x="68669" y="495008"/>
                  </a:lnTo>
                  <a:cubicBezTo>
                    <a:pt x="60808" y="391696"/>
                    <a:pt x="49088" y="289462"/>
                    <a:pt x="33654" y="188451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4000">
                  <a:srgbClr val="F9C221"/>
                </a:gs>
                <a:gs pos="0">
                  <a:srgbClr val="FAC322"/>
                </a:gs>
                <a:gs pos="100000">
                  <a:srgbClr val="F8C120"/>
                </a:gs>
              </a:gsLst>
              <a:lin ang="2700000" scaled="1"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24680" y="3122515"/>
              <a:ext cx="1683678" cy="1042356"/>
            </a:xfrm>
            <a:custGeom>
              <a:avLst/>
              <a:gdLst>
                <a:gd name="connsiteX0" fmla="*/ 461334 w 1683678"/>
                <a:gd name="connsiteY0" fmla="*/ 0 h 1042356"/>
                <a:gd name="connsiteX1" fmla="*/ 1671167 w 1683678"/>
                <a:gd name="connsiteY1" fmla="*/ 182910 h 1042356"/>
                <a:gd name="connsiteX2" fmla="*/ 1683678 w 1683678"/>
                <a:gd name="connsiteY2" fmla="*/ 187144 h 1042356"/>
                <a:gd name="connsiteX3" fmla="*/ 1608551 w 1683678"/>
                <a:gd name="connsiteY3" fmla="*/ 204483 h 1042356"/>
                <a:gd name="connsiteX4" fmla="*/ 191101 w 1683678"/>
                <a:gd name="connsiteY4" fmla="*/ 884654 h 1042356"/>
                <a:gd name="connsiteX5" fmla="*/ 0 w 1683678"/>
                <a:gd name="connsiteY5" fmla="*/ 1042356 h 1042356"/>
                <a:gd name="connsiteX6" fmla="*/ 0 w 1683678"/>
                <a:gd name="connsiteY6" fmla="*/ 26769 h 1042356"/>
                <a:gd name="connsiteX7" fmla="*/ 45358 w 1683678"/>
                <a:gd name="connsiteY7" fmla="*/ 21005 h 1042356"/>
                <a:gd name="connsiteX8" fmla="*/ 461334 w 1683678"/>
                <a:gd name="connsiteY8" fmla="*/ 0 h 104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8" h="1042356">
                  <a:moveTo>
                    <a:pt x="461334" y="0"/>
                  </a:moveTo>
                  <a:cubicBezTo>
                    <a:pt x="882636" y="0"/>
                    <a:pt x="1288981" y="64038"/>
                    <a:pt x="1671167" y="182910"/>
                  </a:cubicBezTo>
                  <a:lnTo>
                    <a:pt x="1683678" y="187144"/>
                  </a:lnTo>
                  <a:lnTo>
                    <a:pt x="1608551" y="204483"/>
                  </a:lnTo>
                  <a:cubicBezTo>
                    <a:pt x="1088574" y="338267"/>
                    <a:pt x="608819" y="572262"/>
                    <a:pt x="191101" y="884654"/>
                  </a:cubicBezTo>
                  <a:lnTo>
                    <a:pt x="0" y="1042356"/>
                  </a:lnTo>
                  <a:lnTo>
                    <a:pt x="0" y="26769"/>
                  </a:lnTo>
                  <a:lnTo>
                    <a:pt x="45358" y="21005"/>
                  </a:lnTo>
                  <a:cubicBezTo>
                    <a:pt x="182128" y="7115"/>
                    <a:pt x="320900" y="0"/>
                    <a:pt x="461334" y="0"/>
                  </a:cubicBezTo>
                  <a:close/>
                </a:path>
              </a:pathLst>
            </a:custGeom>
            <a:gradFill>
              <a:gsLst>
                <a:gs pos="16000">
                  <a:srgbClr val="009E6B"/>
                </a:gs>
                <a:gs pos="0">
                  <a:srgbClr val="009E6B"/>
                </a:gs>
                <a:gs pos="100000">
                  <a:srgbClr val="009E6C"/>
                </a:gs>
              </a:gsLst>
              <a:lin ang="2700000" scaled="1"/>
            </a:gradFill>
            <a:ln>
              <a:solidFill>
                <a:srgbClr val="A6CF6F"/>
              </a:solidFill>
            </a:ln>
            <a:effectLst>
              <a:outerShdw blurRad="622300" sx="102000" sy="102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24679" y="3309658"/>
              <a:ext cx="4449253" cy="3073272"/>
            </a:xfrm>
            <a:custGeom>
              <a:avLst/>
              <a:gdLst>
                <a:gd name="connsiteX0" fmla="*/ 1683680 w 4449253"/>
                <a:gd name="connsiteY0" fmla="*/ 0 h 3073272"/>
                <a:gd name="connsiteX1" fmla="*/ 1860204 w 4449253"/>
                <a:gd name="connsiteY1" fmla="*/ 59729 h 3073272"/>
                <a:gd name="connsiteX2" fmla="*/ 4447129 w 4449253"/>
                <a:gd name="connsiteY2" fmla="*/ 3061373 h 3073272"/>
                <a:gd name="connsiteX3" fmla="*/ 4449253 w 4449253"/>
                <a:gd name="connsiteY3" fmla="*/ 3073272 h 3073272"/>
                <a:gd name="connsiteX4" fmla="*/ 4408025 w 4449253"/>
                <a:gd name="connsiteY4" fmla="*/ 3015295 h 3073272"/>
                <a:gd name="connsiteX5" fmla="*/ 1147831 w 4449253"/>
                <a:gd name="connsiteY5" fmla="*/ 1381063 h 3073272"/>
                <a:gd name="connsiteX6" fmla="*/ 131061 w 4449253"/>
                <a:gd name="connsiteY6" fmla="*/ 1509149 h 3073272"/>
                <a:gd name="connsiteX7" fmla="*/ 0 w 4449253"/>
                <a:gd name="connsiteY7" fmla="*/ 1547245 h 3073272"/>
                <a:gd name="connsiteX8" fmla="*/ 0 w 4449253"/>
                <a:gd name="connsiteY8" fmla="*/ 855214 h 3073272"/>
                <a:gd name="connsiteX9" fmla="*/ 191101 w 4449253"/>
                <a:gd name="connsiteY9" fmla="*/ 697512 h 3073272"/>
                <a:gd name="connsiteX10" fmla="*/ 1608551 w 4449253"/>
                <a:gd name="connsiteY10" fmla="*/ 17341 h 3073272"/>
                <a:gd name="connsiteX11" fmla="*/ 1683680 w 4449253"/>
                <a:gd name="connsiteY11" fmla="*/ 1 h 3073272"/>
                <a:gd name="connsiteX12" fmla="*/ 1683678 w 4449253"/>
                <a:gd name="connsiteY12" fmla="*/ 1 h 3073272"/>
                <a:gd name="connsiteX13" fmla="*/ 1683680 w 4449253"/>
                <a:gd name="connsiteY13" fmla="*/ 0 h 307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49253" h="3073272">
                  <a:moveTo>
                    <a:pt x="1683680" y="0"/>
                  </a:moveTo>
                  <a:lnTo>
                    <a:pt x="1860204" y="59729"/>
                  </a:lnTo>
                  <a:cubicBezTo>
                    <a:pt x="3168774" y="538860"/>
                    <a:pt x="4162603" y="1670929"/>
                    <a:pt x="4447129" y="3061373"/>
                  </a:cubicBezTo>
                  <a:lnTo>
                    <a:pt x="4449253" y="3073272"/>
                  </a:lnTo>
                  <a:lnTo>
                    <a:pt x="4408025" y="3015295"/>
                  </a:lnTo>
                  <a:cubicBezTo>
                    <a:pt x="3666095" y="2023216"/>
                    <a:pt x="2481954" y="1381063"/>
                    <a:pt x="1147831" y="1381063"/>
                  </a:cubicBezTo>
                  <a:cubicBezTo>
                    <a:pt x="796746" y="1381063"/>
                    <a:pt x="456048" y="1425534"/>
                    <a:pt x="131061" y="1509149"/>
                  </a:cubicBezTo>
                  <a:lnTo>
                    <a:pt x="0" y="1547245"/>
                  </a:lnTo>
                  <a:lnTo>
                    <a:pt x="0" y="855214"/>
                  </a:lnTo>
                  <a:lnTo>
                    <a:pt x="191101" y="697512"/>
                  </a:lnTo>
                  <a:cubicBezTo>
                    <a:pt x="608819" y="385120"/>
                    <a:pt x="1088574" y="151125"/>
                    <a:pt x="1608551" y="17341"/>
                  </a:cubicBezTo>
                  <a:lnTo>
                    <a:pt x="1683680" y="1"/>
                  </a:lnTo>
                  <a:lnTo>
                    <a:pt x="1683678" y="1"/>
                  </a:lnTo>
                  <a:lnTo>
                    <a:pt x="1683680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rgbClr val="A6CF6F"/>
                </a:gs>
                <a:gs pos="0">
                  <a:srgbClr val="A6CF6F"/>
                </a:gs>
                <a:gs pos="100000">
                  <a:srgbClr val="C8E2A6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24679" y="4690723"/>
              <a:ext cx="4520933" cy="2266669"/>
            </a:xfrm>
            <a:custGeom>
              <a:avLst/>
              <a:gdLst>
                <a:gd name="connsiteX0" fmla="*/ 1147831 w 4520933"/>
                <a:gd name="connsiteY0" fmla="*/ 0 h 2266669"/>
                <a:gd name="connsiteX1" fmla="*/ 4408025 w 4520933"/>
                <a:gd name="connsiteY1" fmla="*/ 1634232 h 2266669"/>
                <a:gd name="connsiteX2" fmla="*/ 4449253 w 4520933"/>
                <a:gd name="connsiteY2" fmla="*/ 1692209 h 2266669"/>
                <a:gd name="connsiteX3" fmla="*/ 4482907 w 4520933"/>
                <a:gd name="connsiteY3" fmla="*/ 1880660 h 2266669"/>
                <a:gd name="connsiteX4" fmla="*/ 4517922 w 4520933"/>
                <a:gd name="connsiteY4" fmla="*/ 2187217 h 2266669"/>
                <a:gd name="connsiteX5" fmla="*/ 4520933 w 4520933"/>
                <a:gd name="connsiteY5" fmla="*/ 2266669 h 2266669"/>
                <a:gd name="connsiteX6" fmla="*/ 0 w 4520933"/>
                <a:gd name="connsiteY6" fmla="*/ 2266669 h 2266669"/>
                <a:gd name="connsiteX7" fmla="*/ 0 w 4520933"/>
                <a:gd name="connsiteY7" fmla="*/ 166182 h 2266669"/>
                <a:gd name="connsiteX8" fmla="*/ 131061 w 4520933"/>
                <a:gd name="connsiteY8" fmla="*/ 128086 h 2266669"/>
                <a:gd name="connsiteX9" fmla="*/ 1147831 w 4520933"/>
                <a:gd name="connsiteY9" fmla="*/ 0 h 226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0933" h="2266669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69"/>
                  </a:lnTo>
                  <a:lnTo>
                    <a:pt x="0" y="2266669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FFEA0E">
                    <a:lumMod val="100000"/>
                  </a:srgbClr>
                </a:gs>
                <a:gs pos="0">
                  <a:srgbClr val="FFE900"/>
                </a:gs>
                <a:gs pos="100000">
                  <a:srgbClr val="FEEF62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24680" y="3309660"/>
              <a:ext cx="1683680" cy="855213"/>
            </a:xfrm>
            <a:custGeom>
              <a:avLst/>
              <a:gdLst>
                <a:gd name="connsiteX0" fmla="*/ 1683678 w 1683680"/>
                <a:gd name="connsiteY0" fmla="*/ 0 h 855213"/>
                <a:gd name="connsiteX1" fmla="*/ 1683680 w 1683680"/>
                <a:gd name="connsiteY1" fmla="*/ 0 h 855213"/>
                <a:gd name="connsiteX2" fmla="*/ 1608551 w 1683680"/>
                <a:gd name="connsiteY2" fmla="*/ 17340 h 855213"/>
                <a:gd name="connsiteX3" fmla="*/ 191101 w 1683680"/>
                <a:gd name="connsiteY3" fmla="*/ 697511 h 855213"/>
                <a:gd name="connsiteX4" fmla="*/ 0 w 1683680"/>
                <a:gd name="connsiteY4" fmla="*/ 855213 h 855213"/>
                <a:gd name="connsiteX5" fmla="*/ 0 w 1683680"/>
                <a:gd name="connsiteY5" fmla="*/ 855212 h 855213"/>
                <a:gd name="connsiteX6" fmla="*/ 191101 w 1683680"/>
                <a:gd name="connsiteY6" fmla="*/ 697510 h 855213"/>
                <a:gd name="connsiteX7" fmla="*/ 1608551 w 1683680"/>
                <a:gd name="connsiteY7" fmla="*/ 17339 h 855213"/>
                <a:gd name="connsiteX8" fmla="*/ 1683678 w 1683680"/>
                <a:gd name="connsiteY8" fmla="*/ 0 h 85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80" h="855213">
                  <a:moveTo>
                    <a:pt x="1683678" y="0"/>
                  </a:moveTo>
                  <a:lnTo>
                    <a:pt x="1683680" y="0"/>
                  </a:lnTo>
                  <a:lnTo>
                    <a:pt x="1608551" y="17340"/>
                  </a:lnTo>
                  <a:cubicBezTo>
                    <a:pt x="1088574" y="151124"/>
                    <a:pt x="608819" y="385119"/>
                    <a:pt x="191101" y="697511"/>
                  </a:cubicBezTo>
                  <a:lnTo>
                    <a:pt x="0" y="855213"/>
                  </a:lnTo>
                  <a:lnTo>
                    <a:pt x="0" y="855212"/>
                  </a:lnTo>
                  <a:lnTo>
                    <a:pt x="191101" y="697510"/>
                  </a:lnTo>
                  <a:cubicBezTo>
                    <a:pt x="608819" y="385118"/>
                    <a:pt x="1088574" y="151123"/>
                    <a:pt x="1608551" y="17339"/>
                  </a:cubicBezTo>
                  <a:lnTo>
                    <a:pt x="1683678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24679" y="4690721"/>
              <a:ext cx="4520933" cy="2266670"/>
            </a:xfrm>
            <a:custGeom>
              <a:avLst/>
              <a:gdLst>
                <a:gd name="connsiteX0" fmla="*/ 1147831 w 4520933"/>
                <a:gd name="connsiteY0" fmla="*/ 0 h 2266670"/>
                <a:gd name="connsiteX1" fmla="*/ 4408025 w 4520933"/>
                <a:gd name="connsiteY1" fmla="*/ 1634232 h 2266670"/>
                <a:gd name="connsiteX2" fmla="*/ 4449253 w 4520933"/>
                <a:gd name="connsiteY2" fmla="*/ 1692209 h 2266670"/>
                <a:gd name="connsiteX3" fmla="*/ 4482907 w 4520933"/>
                <a:gd name="connsiteY3" fmla="*/ 1880660 h 2266670"/>
                <a:gd name="connsiteX4" fmla="*/ 4517922 w 4520933"/>
                <a:gd name="connsiteY4" fmla="*/ 2187217 h 2266670"/>
                <a:gd name="connsiteX5" fmla="*/ 4520933 w 4520933"/>
                <a:gd name="connsiteY5" fmla="*/ 2266670 h 2266670"/>
                <a:gd name="connsiteX6" fmla="*/ 4520933 w 4520933"/>
                <a:gd name="connsiteY6" fmla="*/ 2266670 h 2266670"/>
                <a:gd name="connsiteX7" fmla="*/ 4517922 w 4520933"/>
                <a:gd name="connsiteY7" fmla="*/ 2187218 h 2266670"/>
                <a:gd name="connsiteX8" fmla="*/ 4482907 w 4520933"/>
                <a:gd name="connsiteY8" fmla="*/ 1880661 h 2266670"/>
                <a:gd name="connsiteX9" fmla="*/ 4449253 w 4520933"/>
                <a:gd name="connsiteY9" fmla="*/ 1692210 h 2266670"/>
                <a:gd name="connsiteX10" fmla="*/ 4408025 w 4520933"/>
                <a:gd name="connsiteY10" fmla="*/ 1634233 h 2266670"/>
                <a:gd name="connsiteX11" fmla="*/ 1147831 w 4520933"/>
                <a:gd name="connsiteY11" fmla="*/ 1 h 2266670"/>
                <a:gd name="connsiteX12" fmla="*/ 131061 w 4520933"/>
                <a:gd name="connsiteY12" fmla="*/ 128087 h 2266670"/>
                <a:gd name="connsiteX13" fmla="*/ 0 w 4520933"/>
                <a:gd name="connsiteY13" fmla="*/ 166183 h 2266670"/>
                <a:gd name="connsiteX14" fmla="*/ 0 w 4520933"/>
                <a:gd name="connsiteY14" fmla="*/ 166182 h 2266670"/>
                <a:gd name="connsiteX15" fmla="*/ 131061 w 4520933"/>
                <a:gd name="connsiteY15" fmla="*/ 128086 h 2266670"/>
                <a:gd name="connsiteX16" fmla="*/ 1147831 w 4520933"/>
                <a:gd name="connsiteY16" fmla="*/ 0 h 226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20933" h="2266670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70"/>
                  </a:lnTo>
                  <a:lnTo>
                    <a:pt x="4520933" y="2266670"/>
                  </a:lnTo>
                  <a:lnTo>
                    <a:pt x="4517922" y="2187218"/>
                  </a:lnTo>
                  <a:cubicBezTo>
                    <a:pt x="4510061" y="2083906"/>
                    <a:pt x="4498341" y="1981672"/>
                    <a:pt x="4482907" y="1880661"/>
                  </a:cubicBezTo>
                  <a:lnTo>
                    <a:pt x="4449253" y="1692210"/>
                  </a:lnTo>
                  <a:lnTo>
                    <a:pt x="4408025" y="1634233"/>
                  </a:lnTo>
                  <a:cubicBezTo>
                    <a:pt x="3666095" y="642154"/>
                    <a:pt x="2481954" y="1"/>
                    <a:pt x="1147831" y="1"/>
                  </a:cubicBezTo>
                  <a:cubicBezTo>
                    <a:pt x="796746" y="1"/>
                    <a:pt x="456048" y="44472"/>
                    <a:pt x="131061" y="128087"/>
                  </a:cubicBezTo>
                  <a:lnTo>
                    <a:pt x="0" y="166183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514483"/>
            <a:ext cx="2998150" cy="870226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8184232" y="5307794"/>
            <a:ext cx="3384376" cy="0"/>
          </a:xfrm>
          <a:prstGeom prst="line">
            <a:avLst/>
          </a:prstGeom>
          <a:ln>
            <a:solidFill>
              <a:srgbClr val="F291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8900638" y="5402470"/>
            <a:ext cx="3043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Innovation for Future</a:t>
            </a:r>
            <a:endParaRPr lang="zh-CN" altLang="en-US" sz="2000" i="1" dirty="0">
              <a:solidFill>
                <a:srgbClr val="F397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46352AB-5067-11C7-2EF0-094E77200643}"/>
              </a:ext>
            </a:extLst>
          </p:cNvPr>
          <p:cNvSpPr txBox="1"/>
          <p:nvPr/>
        </p:nvSpPr>
        <p:spPr>
          <a:xfrm>
            <a:off x="6869886" y="3183355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PRISEMI</a:t>
            </a:r>
            <a:r>
              <a:rPr lang="zh-CN" altLang="en-US" b="1" dirty="0"/>
              <a:t>芯导授权代理</a:t>
            </a:r>
            <a:r>
              <a:rPr lang="en-US" altLang="zh-CN" b="1" dirty="0"/>
              <a:t>KOYUELEC</a:t>
            </a:r>
            <a:r>
              <a:rPr lang="zh-CN" altLang="en-US" b="1" dirty="0"/>
              <a:t>光与电子</a:t>
            </a:r>
            <a:endParaRPr lang="en-US" altLang="zh-CN" b="1" dirty="0"/>
          </a:p>
          <a:p>
            <a:r>
              <a:rPr lang="zh-CN" altLang="en-US" b="1" dirty="0"/>
              <a:t>电话</a:t>
            </a:r>
            <a:r>
              <a:rPr lang="en-US" altLang="zh-CN" b="1" dirty="0"/>
              <a:t>0755-82542001</a:t>
            </a:r>
            <a:r>
              <a:rPr lang="zh-CN" altLang="en-US" b="1" dirty="0"/>
              <a:t>，</a:t>
            </a:r>
            <a:r>
              <a:rPr lang="en-US" altLang="zh-CN" b="1" dirty="0"/>
              <a:t>82574660</a:t>
            </a:r>
            <a:r>
              <a:rPr lang="zh-CN" altLang="en-US" b="1" dirty="0"/>
              <a:t>谢谢惠顾</a:t>
            </a:r>
            <a:r>
              <a:rPr lang="en-US" altLang="zh-CN" b="1" dirty="0"/>
              <a:t>~</a:t>
            </a:r>
            <a:endParaRPr lang="zh-CN" altLang="en-US" b="1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225881"/>
              </p:ext>
            </p:extLst>
          </p:nvPr>
        </p:nvGraphicFramePr>
        <p:xfrm>
          <a:off x="334908" y="3717032"/>
          <a:ext cx="11522184" cy="3060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3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7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9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52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80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35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933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11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853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Part No.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Package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Rdson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Max DC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OVP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OCP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OCP</a:t>
                      </a:r>
                      <a:r>
                        <a:rPr lang="zh-CN" altLang="en-US" sz="1200" dirty="0"/>
                        <a:t>恢复</a:t>
                      </a:r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 </a:t>
                      </a:r>
                      <a:r>
                        <a:rPr lang="zh-CN" altLang="en-US" sz="1200" dirty="0"/>
                        <a:t>支持外挂</a:t>
                      </a:r>
                      <a:r>
                        <a:rPr lang="en-US" altLang="zh-CN" sz="1200" dirty="0"/>
                        <a:t>MOS</a:t>
                      </a:r>
                      <a:endParaRPr lang="zh-CN" altLang="en-US" sz="1200" dirty="0"/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bg1"/>
                          </a:solidFill>
                        </a:rPr>
                        <a:t>对标型号</a:t>
                      </a:r>
                    </a:p>
                  </a:txBody>
                  <a:tcPr anchor="ctr">
                    <a:solidFill>
                      <a:srgbClr val="F292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bg1"/>
                          </a:solidFill>
                        </a:rPr>
                        <a:t>主要应用</a:t>
                      </a:r>
                    </a:p>
                  </a:txBody>
                  <a:tcPr anchor="ctr">
                    <a:solidFill>
                      <a:srgbClr val="F292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3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P1405A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DFN2*2-6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30mohm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30V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6V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/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/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/>
                        <a:t>电子烟，音响</a:t>
                      </a:r>
                      <a:endParaRPr lang="en-US" altLang="zh-CN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P14C5N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DFN2*2-8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55mohm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30V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6.8V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（可调）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~3A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/>
                        <a:t>拔插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/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/>
                        <a:t>耳机，手表，手环，音响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P14C3ND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DFN2*2-8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80mohm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40v</a:t>
                      </a:r>
                      <a:endParaRPr lang="zh-CN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（可调）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~2A</a:t>
                      </a:r>
                      <a:r>
                        <a:rPr lang="zh-CN" altLang="en-US" sz="1200" dirty="0"/>
                        <a:t>（</a:t>
                      </a:r>
                      <a:r>
                        <a:rPr lang="zh-CN" altLang="en-US" sz="1200" dirty="0">
                          <a:solidFill>
                            <a:srgbClr val="FF0000"/>
                          </a:solidFill>
                        </a:rPr>
                        <a:t>扩展至</a:t>
                      </a:r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8A</a:t>
                      </a:r>
                      <a:r>
                        <a:rPr lang="zh-CN" altLang="en-US" sz="1200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打嗝（</a:t>
                      </a: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9s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YES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/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dirty="0"/>
                        <a:t>耳机，手表，手环，音响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P14C3M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DFN1.2*1.6-4</a:t>
                      </a:r>
                      <a:endParaRPr lang="zh-CN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105mohm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40v</a:t>
                      </a:r>
                      <a:endParaRPr lang="zh-CN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~2A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打嗝（</a:t>
                      </a: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9s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ET9612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  <a:endParaRPr kumimoji="0" lang="zh-CN" alt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黑体" panose="02010609060101010101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P14C2N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DFN2*2-8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170mohm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32v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~1.5A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拔插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LP5308</a:t>
                      </a:r>
                      <a:r>
                        <a:rPr lang="zh-CN" altLang="en-US" sz="1200" dirty="0"/>
                        <a:t>，</a:t>
                      </a:r>
                      <a:r>
                        <a:rPr lang="en-US" altLang="zh-CN" sz="1200" dirty="0"/>
                        <a:t>SY5320</a:t>
                      </a:r>
                      <a:r>
                        <a:rPr lang="zh-CN" altLang="en-US" sz="1200" dirty="0"/>
                        <a:t>等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  <a:endParaRPr kumimoji="0" lang="zh-CN" alt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黑体" panose="02010609060101010101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P14C1N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DFN2*2-8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220mohm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32v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~1.2A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拔插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P14C1S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SOT23-6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220mohm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32v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~1.2A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拔插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LP5300/1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  <a:endParaRPr kumimoji="0" lang="zh-CN" alt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黑体" panose="02010609060101010101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P14C13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SOT23-3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220mohm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32v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~1.2A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拔插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SA8206D,LP5309</a:t>
                      </a:r>
                      <a:r>
                        <a:rPr lang="zh-CN" altLang="en-US" sz="1200" dirty="0"/>
                        <a:t>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  <a:endParaRPr kumimoji="0" lang="zh-CN" alt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黑体" panose="02010609060101010101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P14C10D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/>
                        <a:t>SOT23-3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340mohm</a:t>
                      </a: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/>
                        <a:t>30V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5.8V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1.1A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插拔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5" name="文本框 144"/>
          <p:cNvSpPr txBox="1"/>
          <p:nvPr/>
        </p:nvSpPr>
        <p:spPr>
          <a:xfrm>
            <a:off x="5689678" y="1052736"/>
            <a:ext cx="6094954" cy="272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 dirty="0">
                <a:cs typeface="Arial" panose="020B0604020202020204" pitchFamily="34" charset="0"/>
              </a:rPr>
              <a:t>最大支持</a:t>
            </a:r>
            <a:r>
              <a:rPr lang="en-US" altLang="zh-CN" sz="1600" dirty="0">
                <a:solidFill>
                  <a:srgbClr val="F06400"/>
                </a:solidFill>
                <a:cs typeface="Arial" panose="020B0604020202020204" pitchFamily="34" charset="0"/>
              </a:rPr>
              <a:t>40V</a:t>
            </a:r>
            <a:r>
              <a:rPr lang="zh-CN" altLang="en-US" sz="1600" dirty="0">
                <a:cs typeface="Arial" panose="020B0604020202020204" pitchFamily="34" charset="0"/>
              </a:rPr>
              <a:t>直流耐压（</a:t>
            </a:r>
            <a:r>
              <a:rPr lang="en-US" altLang="zh-CN" sz="1600" dirty="0">
                <a:cs typeface="Arial" panose="020B0604020202020204" pitchFamily="34" charset="0"/>
              </a:rPr>
              <a:t>P14C3N</a:t>
            </a:r>
            <a:r>
              <a:rPr lang="zh-CN" altLang="en-US" sz="1600" dirty="0">
                <a:cs typeface="Arial" panose="020B0604020202020204" pitchFamily="34" charset="0"/>
              </a:rPr>
              <a:t>系列）</a:t>
            </a:r>
            <a:endParaRPr lang="en-US" altLang="zh-CN" sz="1600" dirty="0">
              <a:cs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 b="1" dirty="0">
                <a:solidFill>
                  <a:srgbClr val="F06400"/>
                </a:solidFill>
                <a:cs typeface="Arial" panose="020B0604020202020204" pitchFamily="34" charset="0"/>
              </a:rPr>
              <a:t>超小封装</a:t>
            </a:r>
            <a:r>
              <a:rPr lang="en-US" altLang="zh-CN" sz="1600" dirty="0">
                <a:cs typeface="Arial" panose="020B0604020202020204" pitchFamily="34" charset="0"/>
              </a:rPr>
              <a:t>DFN</a:t>
            </a:r>
            <a:r>
              <a:rPr lang="en-US" altLang="zh-CN" sz="1600" dirty="0">
                <a:solidFill>
                  <a:srgbClr val="F06400"/>
                </a:solidFill>
                <a:cs typeface="Arial" panose="020B0604020202020204" pitchFamily="34" charset="0"/>
              </a:rPr>
              <a:t>1.2*1.2</a:t>
            </a:r>
            <a:r>
              <a:rPr lang="zh-CN" altLang="en-US" sz="1600" dirty="0">
                <a:cs typeface="Arial" panose="020B0604020202020204" pitchFamily="34" charset="0"/>
              </a:rPr>
              <a:t>（</a:t>
            </a:r>
            <a:r>
              <a:rPr lang="en-US" altLang="zh-CN" sz="1600" dirty="0">
                <a:cs typeface="Arial" panose="020B0604020202020204" pitchFamily="34" charset="0"/>
              </a:rPr>
              <a:t>P14C2ND</a:t>
            </a:r>
            <a:r>
              <a:rPr lang="zh-CN" altLang="en-US" sz="1600" dirty="0">
                <a:cs typeface="Arial" panose="020B0604020202020204" pitchFamily="34" charset="0"/>
              </a:rPr>
              <a:t>）</a:t>
            </a:r>
            <a:endParaRPr lang="en-US" altLang="zh-CN" sz="1600" dirty="0">
              <a:cs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 dirty="0">
                <a:cs typeface="Arial" panose="020B0604020202020204" pitchFamily="34" charset="0"/>
              </a:rPr>
              <a:t>多档位</a:t>
            </a:r>
            <a:r>
              <a:rPr lang="en-US" altLang="zh-CN" sz="1600" dirty="0">
                <a:cs typeface="Arial" panose="020B0604020202020204" pitchFamily="34" charset="0"/>
              </a:rPr>
              <a:t>Rdson</a:t>
            </a:r>
            <a:r>
              <a:rPr lang="zh-CN" altLang="en-US" sz="1600" dirty="0">
                <a:cs typeface="Arial" panose="020B0604020202020204" pitchFamily="34" charset="0"/>
              </a:rPr>
              <a:t>可选择：</a:t>
            </a:r>
            <a:r>
              <a:rPr lang="en-US" altLang="zh-CN" sz="1600" dirty="0">
                <a:solidFill>
                  <a:srgbClr val="F06400"/>
                </a:solidFill>
                <a:cs typeface="Arial" panose="020B0604020202020204" pitchFamily="34" charset="0"/>
              </a:rPr>
              <a:t>30~220mohm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 dirty="0">
                <a:cs typeface="Arial" panose="020B0604020202020204" pitchFamily="34" charset="0"/>
              </a:rPr>
              <a:t>过流保护精度</a:t>
            </a:r>
            <a:r>
              <a:rPr lang="en-US" altLang="zh-CN" sz="1600" dirty="0">
                <a:cs typeface="Arial" panose="020B0604020202020204" pitchFamily="34" charset="0"/>
              </a:rPr>
              <a:t>10%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 dirty="0">
                <a:cs typeface="Arial" panose="020B0604020202020204" pitchFamily="34" charset="0"/>
              </a:rPr>
              <a:t>过压保护响应速度</a:t>
            </a:r>
            <a:r>
              <a:rPr lang="en-US" altLang="zh-CN" sz="1600" dirty="0">
                <a:cs typeface="Arial" panose="020B0604020202020204" pitchFamily="34" charset="0"/>
              </a:rPr>
              <a:t>50ns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 dirty="0">
                <a:cs typeface="Arial" panose="020B0604020202020204" pitchFamily="34" charset="0"/>
              </a:rPr>
              <a:t>支持外挂</a:t>
            </a:r>
            <a:r>
              <a:rPr lang="en-US" altLang="zh-CN" sz="1600" dirty="0">
                <a:cs typeface="Arial" panose="020B0604020202020204" pitchFamily="34" charset="0"/>
              </a:rPr>
              <a:t>MOS</a:t>
            </a:r>
            <a:r>
              <a:rPr lang="zh-CN" altLang="en-US" sz="1600" dirty="0">
                <a:cs typeface="Arial" panose="020B0604020202020204" pitchFamily="34" charset="0"/>
              </a:rPr>
              <a:t>方案，电流可扩展</a:t>
            </a:r>
            <a:r>
              <a:rPr lang="en-US" altLang="zh-CN" sz="1600" b="1" dirty="0">
                <a:solidFill>
                  <a:srgbClr val="F29204"/>
                </a:solidFill>
                <a:cs typeface="Arial" panose="020B0604020202020204" pitchFamily="34" charset="0"/>
              </a:rPr>
              <a:t>8A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 dirty="0">
                <a:cs typeface="Arial" panose="020B0604020202020204" pitchFamily="34" charset="0"/>
              </a:rPr>
              <a:t>搭配我司</a:t>
            </a:r>
            <a:r>
              <a:rPr lang="en-US" altLang="zh-CN" sz="1600" dirty="0">
                <a:cs typeface="Arial" panose="020B0604020202020204" pitchFamily="34" charset="0"/>
              </a:rPr>
              <a:t>TVS</a:t>
            </a:r>
            <a:r>
              <a:rPr lang="zh-CN" altLang="en-US" sz="1600" dirty="0">
                <a:cs typeface="Arial" panose="020B0604020202020204" pitchFamily="34" charset="0"/>
              </a:rPr>
              <a:t>，可以过</a:t>
            </a:r>
            <a:r>
              <a:rPr lang="en-US" altLang="zh-CN" sz="1600" dirty="0">
                <a:solidFill>
                  <a:srgbClr val="F06400"/>
                </a:solidFill>
                <a:cs typeface="Arial" panose="020B0604020202020204" pitchFamily="34" charset="0"/>
              </a:rPr>
              <a:t>±300V</a:t>
            </a:r>
            <a:r>
              <a:rPr lang="zh-CN" altLang="en-US" sz="1600" dirty="0">
                <a:cs typeface="Arial" panose="020B0604020202020204" pitchFamily="34" charset="0"/>
              </a:rPr>
              <a:t>以上浪涌及</a:t>
            </a:r>
            <a:r>
              <a:rPr lang="en-US" altLang="zh-CN" sz="1600" dirty="0">
                <a:solidFill>
                  <a:srgbClr val="F06400"/>
                </a:solidFill>
                <a:cs typeface="Arial" panose="020B0604020202020204" pitchFamily="34" charset="0"/>
              </a:rPr>
              <a:t>24/28V</a:t>
            </a:r>
            <a:r>
              <a:rPr lang="zh-CN" altLang="en-US" sz="1600" dirty="0">
                <a:solidFill>
                  <a:srgbClr val="F06400"/>
                </a:solidFill>
                <a:cs typeface="Arial" panose="020B0604020202020204" pitchFamily="34" charset="0"/>
              </a:rPr>
              <a:t>热插拔</a:t>
            </a:r>
            <a:endParaRPr lang="en-US" altLang="zh-CN" sz="1600" dirty="0">
              <a:solidFill>
                <a:srgbClr val="F06400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 b="1" dirty="0">
                <a:solidFill>
                  <a:srgbClr val="F06400"/>
                </a:solidFill>
                <a:cs typeface="Arial" panose="020B0604020202020204" pitchFamily="34" charset="0"/>
              </a:rPr>
              <a:t>主要成功案例：</a:t>
            </a:r>
            <a:r>
              <a:rPr lang="en-US" altLang="zh-CN" sz="1600" dirty="0">
                <a:cs typeface="Arial" panose="020B0604020202020204" pitchFamily="34" charset="0"/>
              </a:rPr>
              <a:t>TWS</a:t>
            </a:r>
            <a:r>
              <a:rPr lang="zh-CN" altLang="en-US" sz="1600" dirty="0">
                <a:cs typeface="Arial" panose="020B0604020202020204" pitchFamily="34" charset="0"/>
              </a:rPr>
              <a:t>耳机，电子烟，手表，电动牙刷</a:t>
            </a:r>
            <a:r>
              <a:rPr lang="en-US" altLang="zh-CN" sz="1600" dirty="0">
                <a:cs typeface="Arial" panose="020B0604020202020204" pitchFamily="34" charset="0"/>
              </a:rPr>
              <a:t>,</a:t>
            </a:r>
            <a:r>
              <a:rPr lang="zh-CN" altLang="en-US" sz="1600" dirty="0">
                <a:cs typeface="Arial" panose="020B0604020202020204" pitchFamily="34" charset="0"/>
              </a:rPr>
              <a:t>小音响等</a:t>
            </a:r>
            <a:endParaRPr lang="en-US" altLang="zh-CN" sz="1600" dirty="0">
              <a:cs typeface="Arial" panose="020B0604020202020204" pitchFamily="34" charset="0"/>
            </a:endParaRPr>
          </a:p>
        </p:txBody>
      </p:sp>
      <p:pic>
        <p:nvPicPr>
          <p:cNvPr id="291" name="图片 2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743" y="3177024"/>
            <a:ext cx="616386" cy="67727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502825" y="1484784"/>
            <a:ext cx="4769072" cy="1477963"/>
            <a:chOff x="3218038" y="2564855"/>
            <a:chExt cx="4769072" cy="147796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18038" y="2723876"/>
              <a:ext cx="864095" cy="469629"/>
            </a:xfrm>
            <a:prstGeom prst="rect">
              <a:avLst/>
            </a:prstGeom>
          </p:spPr>
        </p:pic>
        <p:grpSp>
          <p:nvGrpSpPr>
            <p:cNvPr id="6" name="Group 26"/>
            <p:cNvGrpSpPr>
              <a:grpSpLocks noChangeAspect="1"/>
            </p:cNvGrpSpPr>
            <p:nvPr/>
          </p:nvGrpSpPr>
          <p:grpSpPr bwMode="auto">
            <a:xfrm>
              <a:off x="4007768" y="2564855"/>
              <a:ext cx="3024188" cy="1477963"/>
              <a:chOff x="2706" y="1832"/>
              <a:chExt cx="1905" cy="931"/>
            </a:xfrm>
          </p:grpSpPr>
          <p:sp>
            <p:nvSpPr>
              <p:cNvPr id="11" name="AutoShape 25"/>
              <p:cNvSpPr>
                <a:spLocks noChangeAspect="1" noChangeArrowheads="1" noTextEdit="1"/>
              </p:cNvSpPr>
              <p:nvPr/>
            </p:nvSpPr>
            <p:spPr bwMode="auto">
              <a:xfrm>
                <a:off x="2873" y="1832"/>
                <a:ext cx="1738" cy="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Rectangle 27"/>
              <p:cNvSpPr>
                <a:spLocks noChangeArrowheads="1"/>
              </p:cNvSpPr>
              <p:nvPr/>
            </p:nvSpPr>
            <p:spPr bwMode="auto">
              <a:xfrm>
                <a:off x="3201" y="1846"/>
                <a:ext cx="1061" cy="908"/>
              </a:xfrm>
              <a:prstGeom prst="rect">
                <a:avLst/>
              </a:prstGeom>
              <a:solidFill>
                <a:srgbClr val="88BF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Rectangle 28"/>
              <p:cNvSpPr>
                <a:spLocks noChangeArrowheads="1"/>
              </p:cNvSpPr>
              <p:nvPr/>
            </p:nvSpPr>
            <p:spPr bwMode="auto">
              <a:xfrm>
                <a:off x="3201" y="1846"/>
                <a:ext cx="1061" cy="90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29"/>
              <p:cNvSpPr>
                <a:spLocks noEditPoints="1"/>
              </p:cNvSpPr>
              <p:nvPr/>
            </p:nvSpPr>
            <p:spPr bwMode="auto">
              <a:xfrm>
                <a:off x="3511" y="2110"/>
                <a:ext cx="376" cy="283"/>
              </a:xfrm>
              <a:custGeom>
                <a:avLst/>
                <a:gdLst>
                  <a:gd name="T0" fmla="*/ 258 w 376"/>
                  <a:gd name="T1" fmla="*/ 0 h 283"/>
                  <a:gd name="T2" fmla="*/ 188 w 376"/>
                  <a:gd name="T3" fmla="*/ 0 h 283"/>
                  <a:gd name="T4" fmla="*/ 188 w 376"/>
                  <a:gd name="T5" fmla="*/ 85 h 283"/>
                  <a:gd name="T6" fmla="*/ 188 w 376"/>
                  <a:gd name="T7" fmla="*/ 14 h 283"/>
                  <a:gd name="T8" fmla="*/ 188 w 376"/>
                  <a:gd name="T9" fmla="*/ 86 h 283"/>
                  <a:gd name="T10" fmla="*/ 258 w 376"/>
                  <a:gd name="T11" fmla="*/ 283 h 283"/>
                  <a:gd name="T12" fmla="*/ 258 w 376"/>
                  <a:gd name="T13" fmla="*/ 103 h 283"/>
                  <a:gd name="T14" fmla="*/ 118 w 376"/>
                  <a:gd name="T15" fmla="*/ 103 h 283"/>
                  <a:gd name="T16" fmla="*/ 118 w 376"/>
                  <a:gd name="T17" fmla="*/ 86 h 283"/>
                  <a:gd name="T18" fmla="*/ 118 w 376"/>
                  <a:gd name="T19" fmla="*/ 0 h 283"/>
                  <a:gd name="T20" fmla="*/ 0 w 376"/>
                  <a:gd name="T21" fmla="*/ 0 h 283"/>
                  <a:gd name="T22" fmla="*/ 258 w 376"/>
                  <a:gd name="T23" fmla="*/ 86 h 283"/>
                  <a:gd name="T24" fmla="*/ 258 w 376"/>
                  <a:gd name="T25" fmla="*/ 0 h 283"/>
                  <a:gd name="T26" fmla="*/ 376 w 376"/>
                  <a:gd name="T27" fmla="*/ 0 h 283"/>
                  <a:gd name="T28" fmla="*/ 96 w 376"/>
                  <a:gd name="T29" fmla="*/ 86 h 283"/>
                  <a:gd name="T30" fmla="*/ 139 w 376"/>
                  <a:gd name="T31" fmla="*/ 86 h 283"/>
                  <a:gd name="T32" fmla="*/ 209 w 376"/>
                  <a:gd name="T33" fmla="*/ 86 h 283"/>
                  <a:gd name="T34" fmla="*/ 167 w 376"/>
                  <a:gd name="T35" fmla="*/ 86 h 283"/>
                  <a:gd name="T36" fmla="*/ 280 w 376"/>
                  <a:gd name="T37" fmla="*/ 86 h 283"/>
                  <a:gd name="T38" fmla="*/ 237 w 376"/>
                  <a:gd name="T39" fmla="*/ 8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6" h="283">
                    <a:moveTo>
                      <a:pt x="258" y="0"/>
                    </a:moveTo>
                    <a:lnTo>
                      <a:pt x="188" y="0"/>
                    </a:lnTo>
                    <a:lnTo>
                      <a:pt x="188" y="85"/>
                    </a:lnTo>
                    <a:moveTo>
                      <a:pt x="188" y="14"/>
                    </a:moveTo>
                    <a:lnTo>
                      <a:pt x="188" y="86"/>
                    </a:lnTo>
                    <a:moveTo>
                      <a:pt x="258" y="283"/>
                    </a:moveTo>
                    <a:lnTo>
                      <a:pt x="258" y="103"/>
                    </a:lnTo>
                    <a:lnTo>
                      <a:pt x="118" y="103"/>
                    </a:lnTo>
                    <a:moveTo>
                      <a:pt x="118" y="86"/>
                    </a:moveTo>
                    <a:lnTo>
                      <a:pt x="118" y="0"/>
                    </a:lnTo>
                    <a:lnTo>
                      <a:pt x="0" y="0"/>
                    </a:lnTo>
                    <a:moveTo>
                      <a:pt x="258" y="86"/>
                    </a:moveTo>
                    <a:lnTo>
                      <a:pt x="258" y="0"/>
                    </a:lnTo>
                    <a:lnTo>
                      <a:pt x="376" y="0"/>
                    </a:lnTo>
                    <a:moveTo>
                      <a:pt x="96" y="86"/>
                    </a:moveTo>
                    <a:lnTo>
                      <a:pt x="139" y="86"/>
                    </a:lnTo>
                    <a:moveTo>
                      <a:pt x="209" y="86"/>
                    </a:moveTo>
                    <a:lnTo>
                      <a:pt x="167" y="86"/>
                    </a:lnTo>
                    <a:moveTo>
                      <a:pt x="280" y="86"/>
                    </a:moveTo>
                    <a:lnTo>
                      <a:pt x="237" y="86"/>
                    </a:lnTo>
                  </a:path>
                </a:pathLst>
              </a:cu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30"/>
              <p:cNvSpPr/>
              <p:nvPr/>
            </p:nvSpPr>
            <p:spPr bwMode="auto">
              <a:xfrm>
                <a:off x="3680" y="2121"/>
                <a:ext cx="38" cy="38"/>
              </a:xfrm>
              <a:custGeom>
                <a:avLst/>
                <a:gdLst>
                  <a:gd name="T0" fmla="*/ 38 w 38"/>
                  <a:gd name="T1" fmla="*/ 0 h 38"/>
                  <a:gd name="T2" fmla="*/ 19 w 38"/>
                  <a:gd name="T3" fmla="*/ 38 h 38"/>
                  <a:gd name="T4" fmla="*/ 0 w 38"/>
                  <a:gd name="T5" fmla="*/ 0 h 38"/>
                  <a:gd name="T6" fmla="*/ 38 w 38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8">
                    <a:moveTo>
                      <a:pt x="38" y="0"/>
                    </a:moveTo>
                    <a:lnTo>
                      <a:pt x="19" y="38"/>
                    </a:lnTo>
                    <a:lnTo>
                      <a:pt x="0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31"/>
              <p:cNvSpPr/>
              <p:nvPr/>
            </p:nvSpPr>
            <p:spPr bwMode="auto">
              <a:xfrm>
                <a:off x="3680" y="2121"/>
                <a:ext cx="38" cy="38"/>
              </a:xfrm>
              <a:custGeom>
                <a:avLst/>
                <a:gdLst>
                  <a:gd name="T0" fmla="*/ 38 w 38"/>
                  <a:gd name="T1" fmla="*/ 0 h 38"/>
                  <a:gd name="T2" fmla="*/ 19 w 38"/>
                  <a:gd name="T3" fmla="*/ 38 h 38"/>
                  <a:gd name="T4" fmla="*/ 0 w 38"/>
                  <a:gd name="T5" fmla="*/ 0 h 38"/>
                  <a:gd name="T6" fmla="*/ 38 w 38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8">
                    <a:moveTo>
                      <a:pt x="38" y="0"/>
                    </a:moveTo>
                    <a:lnTo>
                      <a:pt x="19" y="38"/>
                    </a:lnTo>
                    <a:lnTo>
                      <a:pt x="0" y="0"/>
                    </a:lnTo>
                    <a:lnTo>
                      <a:pt x="38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32"/>
              <p:cNvSpPr/>
              <p:nvPr/>
            </p:nvSpPr>
            <p:spPr bwMode="auto">
              <a:xfrm>
                <a:off x="3666" y="2022"/>
                <a:ext cx="41" cy="41"/>
              </a:xfrm>
              <a:custGeom>
                <a:avLst/>
                <a:gdLst>
                  <a:gd name="T0" fmla="*/ 41 w 41"/>
                  <a:gd name="T1" fmla="*/ 0 h 41"/>
                  <a:gd name="T2" fmla="*/ 0 w 41"/>
                  <a:gd name="T3" fmla="*/ 20 h 41"/>
                  <a:gd name="T4" fmla="*/ 41 w 41"/>
                  <a:gd name="T5" fmla="*/ 41 h 41"/>
                  <a:gd name="T6" fmla="*/ 41 w 41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41">
                    <a:moveTo>
                      <a:pt x="41" y="0"/>
                    </a:moveTo>
                    <a:lnTo>
                      <a:pt x="0" y="20"/>
                    </a:lnTo>
                    <a:lnTo>
                      <a:pt x="41" y="41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33"/>
              <p:cNvSpPr>
                <a:spLocks noEditPoints="1"/>
              </p:cNvSpPr>
              <p:nvPr/>
            </p:nvSpPr>
            <p:spPr bwMode="auto">
              <a:xfrm>
                <a:off x="3666" y="2022"/>
                <a:ext cx="41" cy="41"/>
              </a:xfrm>
              <a:custGeom>
                <a:avLst/>
                <a:gdLst>
                  <a:gd name="T0" fmla="*/ 0 w 41"/>
                  <a:gd name="T1" fmla="*/ 41 h 41"/>
                  <a:gd name="T2" fmla="*/ 0 w 41"/>
                  <a:gd name="T3" fmla="*/ 0 h 41"/>
                  <a:gd name="T4" fmla="*/ 41 w 41"/>
                  <a:gd name="T5" fmla="*/ 0 h 41"/>
                  <a:gd name="T6" fmla="*/ 0 w 41"/>
                  <a:gd name="T7" fmla="*/ 20 h 41"/>
                  <a:gd name="T8" fmla="*/ 41 w 41"/>
                  <a:gd name="T9" fmla="*/ 41 h 41"/>
                  <a:gd name="T10" fmla="*/ 41 w 41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lnTo>
                      <a:pt x="0" y="0"/>
                    </a:lnTo>
                    <a:moveTo>
                      <a:pt x="41" y="0"/>
                    </a:moveTo>
                    <a:lnTo>
                      <a:pt x="0" y="20"/>
                    </a:lnTo>
                    <a:lnTo>
                      <a:pt x="41" y="41"/>
                    </a:lnTo>
                    <a:lnTo>
                      <a:pt x="41" y="0"/>
                    </a:lnTo>
                  </a:path>
                </a:pathLst>
              </a:cu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34"/>
              <p:cNvSpPr>
                <a:spLocks noChangeShapeType="1"/>
              </p:cNvSpPr>
              <p:nvPr/>
            </p:nvSpPr>
            <p:spPr bwMode="auto">
              <a:xfrm flipH="1">
                <a:off x="3605" y="2042"/>
                <a:ext cx="163" cy="0"/>
              </a:xfrm>
              <a:prstGeom prst="line">
                <a:avLst/>
              </a:pr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35"/>
              <p:cNvSpPr>
                <a:spLocks noChangeShapeType="1"/>
              </p:cNvSpPr>
              <p:nvPr/>
            </p:nvSpPr>
            <p:spPr bwMode="auto">
              <a:xfrm>
                <a:off x="3605" y="2042"/>
                <a:ext cx="0" cy="68"/>
              </a:xfrm>
              <a:prstGeom prst="line">
                <a:avLst/>
              </a:pr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Line 36"/>
              <p:cNvSpPr>
                <a:spLocks noChangeShapeType="1"/>
              </p:cNvSpPr>
              <p:nvPr/>
            </p:nvSpPr>
            <p:spPr bwMode="auto">
              <a:xfrm>
                <a:off x="3796" y="2042"/>
                <a:ext cx="0" cy="68"/>
              </a:xfrm>
              <a:prstGeom prst="line">
                <a:avLst/>
              </a:pr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Line 37"/>
              <p:cNvSpPr>
                <a:spLocks noChangeShapeType="1"/>
              </p:cNvSpPr>
              <p:nvPr/>
            </p:nvSpPr>
            <p:spPr bwMode="auto">
              <a:xfrm>
                <a:off x="3768" y="2042"/>
                <a:ext cx="28" cy="0"/>
              </a:xfrm>
              <a:prstGeom prst="line">
                <a:avLst/>
              </a:pr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Line 38"/>
              <p:cNvSpPr>
                <a:spLocks noChangeShapeType="1"/>
              </p:cNvSpPr>
              <p:nvPr/>
            </p:nvSpPr>
            <p:spPr bwMode="auto">
              <a:xfrm flipH="1">
                <a:off x="2706" y="2110"/>
                <a:ext cx="80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39"/>
              <p:cNvSpPr>
                <a:spLocks noChangeShapeType="1"/>
              </p:cNvSpPr>
              <p:nvPr/>
            </p:nvSpPr>
            <p:spPr bwMode="auto">
              <a:xfrm>
                <a:off x="3887" y="2110"/>
                <a:ext cx="71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40"/>
              <p:cNvSpPr/>
              <p:nvPr/>
            </p:nvSpPr>
            <p:spPr bwMode="auto">
              <a:xfrm>
                <a:off x="2909" y="2228"/>
                <a:ext cx="79" cy="78"/>
              </a:xfrm>
              <a:custGeom>
                <a:avLst/>
                <a:gdLst>
                  <a:gd name="T0" fmla="*/ 79 w 79"/>
                  <a:gd name="T1" fmla="*/ 78 h 78"/>
                  <a:gd name="T2" fmla="*/ 40 w 79"/>
                  <a:gd name="T3" fmla="*/ 0 h 78"/>
                  <a:gd name="T4" fmla="*/ 0 w 79"/>
                  <a:gd name="T5" fmla="*/ 78 h 78"/>
                  <a:gd name="T6" fmla="*/ 79 w 79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78">
                    <a:moveTo>
                      <a:pt x="79" y="78"/>
                    </a:moveTo>
                    <a:lnTo>
                      <a:pt x="40" y="0"/>
                    </a:lnTo>
                    <a:lnTo>
                      <a:pt x="0" y="78"/>
                    </a:lnTo>
                    <a:lnTo>
                      <a:pt x="79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41"/>
              <p:cNvSpPr>
                <a:spLocks noEditPoints="1"/>
              </p:cNvSpPr>
              <p:nvPr/>
            </p:nvSpPr>
            <p:spPr bwMode="auto">
              <a:xfrm>
                <a:off x="2909" y="2228"/>
                <a:ext cx="79" cy="78"/>
              </a:xfrm>
              <a:custGeom>
                <a:avLst/>
                <a:gdLst>
                  <a:gd name="T0" fmla="*/ 0 w 79"/>
                  <a:gd name="T1" fmla="*/ 0 h 78"/>
                  <a:gd name="T2" fmla="*/ 79 w 79"/>
                  <a:gd name="T3" fmla="*/ 0 h 78"/>
                  <a:gd name="T4" fmla="*/ 79 w 79"/>
                  <a:gd name="T5" fmla="*/ 78 h 78"/>
                  <a:gd name="T6" fmla="*/ 40 w 79"/>
                  <a:gd name="T7" fmla="*/ 0 h 78"/>
                  <a:gd name="T8" fmla="*/ 0 w 79"/>
                  <a:gd name="T9" fmla="*/ 78 h 78"/>
                  <a:gd name="T10" fmla="*/ 79 w 79"/>
                  <a:gd name="T1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78">
                    <a:moveTo>
                      <a:pt x="0" y="0"/>
                    </a:moveTo>
                    <a:lnTo>
                      <a:pt x="79" y="0"/>
                    </a:lnTo>
                    <a:moveTo>
                      <a:pt x="79" y="78"/>
                    </a:moveTo>
                    <a:lnTo>
                      <a:pt x="40" y="0"/>
                    </a:lnTo>
                    <a:lnTo>
                      <a:pt x="0" y="78"/>
                    </a:lnTo>
                    <a:lnTo>
                      <a:pt x="79" y="78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42"/>
              <p:cNvSpPr>
                <a:spLocks noChangeShapeType="1"/>
              </p:cNvSpPr>
              <p:nvPr/>
            </p:nvSpPr>
            <p:spPr bwMode="auto">
              <a:xfrm flipV="1">
                <a:off x="2949" y="2110"/>
                <a:ext cx="0" cy="31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43"/>
              <p:cNvSpPr>
                <a:spLocks noEditPoints="1"/>
              </p:cNvSpPr>
              <p:nvPr/>
            </p:nvSpPr>
            <p:spPr bwMode="auto">
              <a:xfrm>
                <a:off x="2885" y="2167"/>
                <a:ext cx="126" cy="314"/>
              </a:xfrm>
              <a:custGeom>
                <a:avLst/>
                <a:gdLst>
                  <a:gd name="T0" fmla="*/ 126 w 126"/>
                  <a:gd name="T1" fmla="*/ 251 h 314"/>
                  <a:gd name="T2" fmla="*/ 0 w 126"/>
                  <a:gd name="T3" fmla="*/ 251 h 314"/>
                  <a:gd name="T4" fmla="*/ 63 w 126"/>
                  <a:gd name="T5" fmla="*/ 314 h 314"/>
                  <a:gd name="T6" fmla="*/ 126 w 126"/>
                  <a:gd name="T7" fmla="*/ 251 h 314"/>
                  <a:gd name="T8" fmla="*/ 63 w 126"/>
                  <a:gd name="T9" fmla="*/ 0 h 314"/>
                  <a:gd name="T10" fmla="*/ 63 w 126"/>
                  <a:gd name="T11" fmla="*/ 251 h 314"/>
                  <a:gd name="T12" fmla="*/ 63 w 126"/>
                  <a:gd name="T13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14">
                    <a:moveTo>
                      <a:pt x="126" y="251"/>
                    </a:moveTo>
                    <a:lnTo>
                      <a:pt x="0" y="251"/>
                    </a:lnTo>
                    <a:lnTo>
                      <a:pt x="63" y="314"/>
                    </a:lnTo>
                    <a:lnTo>
                      <a:pt x="126" y="251"/>
                    </a:lnTo>
                    <a:close/>
                    <a:moveTo>
                      <a:pt x="63" y="0"/>
                    </a:moveTo>
                    <a:lnTo>
                      <a:pt x="63" y="251"/>
                    </a:lnTo>
                    <a:lnTo>
                      <a:pt x="63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7051006" y="2632759"/>
              <a:ext cx="936104" cy="7468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Charger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7222843" y="3476839"/>
              <a:ext cx="713853" cy="56597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Load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684555" y="3006179"/>
              <a:ext cx="0" cy="71085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684555" y="3717032"/>
              <a:ext cx="5280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图片 29" descr="u=2725280245,1365151432&amp;fm=26&amp;gp=0[1]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21080726">
            <a:off x="3070587" y="3181761"/>
            <a:ext cx="683649" cy="683649"/>
          </a:xfrm>
          <a:prstGeom prst="rect">
            <a:avLst/>
          </a:prstGeom>
        </p:spPr>
      </p:pic>
      <p:pic>
        <p:nvPicPr>
          <p:cNvPr id="288" name="Picture 6" descr="https://cellucity.co.za/wp-content/uploads/2018/12/huawei-smartwatch-watch-gt-sid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760" y="3323495"/>
            <a:ext cx="570934" cy="57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9" name="图片 288" descr="u=1781830351,1622702974&amp;fm=26&amp;gp=0[1]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74304" y="3307942"/>
            <a:ext cx="662654" cy="683649"/>
          </a:xfrm>
          <a:prstGeom prst="rect">
            <a:avLst/>
          </a:prstGeom>
        </p:spPr>
      </p:pic>
      <p:pic>
        <p:nvPicPr>
          <p:cNvPr id="290" name="图片 28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141119">
            <a:off x="5225016" y="2737915"/>
            <a:ext cx="386825" cy="124693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78992" y="301026"/>
            <a:ext cx="3348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 err="1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</a:t>
            </a: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 OVP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产品介绍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340662" y="991479"/>
            <a:ext cx="3024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▼"/>
            </a:pPr>
            <a:r>
              <a:rPr lang="en-US" altLang="zh-CN" dirty="0">
                <a:solidFill>
                  <a:srgbClr val="FE8F1D"/>
                </a:solidFill>
              </a:rPr>
              <a:t>OVP </a:t>
            </a:r>
            <a:r>
              <a:rPr lang="zh-CN" altLang="en-US" dirty="0">
                <a:solidFill>
                  <a:srgbClr val="FE8F1D"/>
                </a:solidFill>
              </a:rPr>
              <a:t>全系列产品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8992" y="301026"/>
            <a:ext cx="4237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 OVP&amp;OCP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产品系列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表格 18"/>
          <p:cNvGraphicFramePr/>
          <p:nvPr>
            <p:custDataLst>
              <p:tags r:id="rId2"/>
            </p:custDataLst>
          </p:nvPr>
        </p:nvGraphicFramePr>
        <p:xfrm>
          <a:off x="767408" y="980728"/>
          <a:ext cx="10315933" cy="5773807"/>
        </p:xfrm>
        <a:graphic>
          <a:graphicData uri="http://schemas.openxmlformats.org/drawingml/2006/table">
            <a:tbl>
              <a:tblPr/>
              <a:tblGrid>
                <a:gridCol w="843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8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4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49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49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08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30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13516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2598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6493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195" algn="ctr">
                        <a:buNone/>
                      </a:pPr>
                      <a:r>
                        <a:rPr lang="zh-CN" altLang="en-US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型号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baseline="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导通阻抗</a:t>
                      </a:r>
                      <a:endParaRPr lang="en-US" altLang="en-US" sz="1000" b="1" baseline="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baseline="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最低工作电压</a:t>
                      </a:r>
                      <a:endParaRPr lang="en-US" altLang="en-US" sz="1000" b="1" baseline="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最大工作电压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最大输入电压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默认过压点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可调过压范围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过流保护阈值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最大工作电流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是否带状态输出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是否支持外挂</a:t>
                      </a:r>
                      <a:r>
                        <a:rPr lang="en-US" altLang="zh-CN" sz="10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mos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封装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兼容竞品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5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mΩ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6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P1405A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-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DFN2X2-6L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/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220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  <a:endParaRPr lang="en-US" alt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0.1-1.5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LP5308</a:t>
                      </a:r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，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200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0.1-1.2</a:t>
                      </a:r>
                      <a:endParaRPr lang="en-US" alt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1.2 </a:t>
                      </a:r>
                      <a:endParaRPr lang="en-US" alt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SOT23-6L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WP1432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250</a:t>
                      </a:r>
                      <a:endParaRPr lang="en-US" alt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-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LP5309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P14C10C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defTabSz="1425575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</a:rPr>
                        <a:t>SA8206D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P14C10D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defTabSz="1425575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</a:rPr>
                        <a:t>SA8206D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P14C2N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170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0.1-1.5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LP5308</a:t>
                      </a:r>
                      <a:r>
                        <a:rPr lang="zh-CN" alt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，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P14C3M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105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0" i="0" u="non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DFN1.2x1.6-4L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i="0" u="non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ET9612</a:t>
                      </a:r>
                      <a:endParaRPr lang="en-US" sz="900" b="0" i="0" u="non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P14C3NT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SOT23-6L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WP1432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1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P14C3NS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-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SOT23-6L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ETA7014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P14C3NP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79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SY5320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P14C3ND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79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SY5321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6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1755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P14C5N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55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6.8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4.5-16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0.3-3.0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3.0 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SY5321</a:t>
                      </a:r>
                      <a:endParaRPr lang="en-US" alt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6021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P14C8NE</a:t>
                      </a:r>
                      <a:endParaRPr 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110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YHM2018,</a:t>
                      </a:r>
                      <a:r>
                        <a:rPr lang="en-US" altLang="zh-CN" sz="9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</a:rPr>
                        <a:t>SY5323</a:t>
                      </a:r>
                      <a:endParaRPr lang="en-US" altLang="en-US" sz="9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6021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P14C8N</a:t>
                      </a:r>
                      <a:endParaRPr 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110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3.5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6.1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0.1-2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N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DFN2x2-8L</a:t>
                      </a:r>
                      <a:endParaRPr lang="en-US" altLang="en-U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YHM2018,</a:t>
                      </a:r>
                      <a:r>
                        <a:rPr lang="en-US" altLang="zh-CN" sz="9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+mn-ea"/>
                        </a:rPr>
                        <a:t> SY5323</a:t>
                      </a:r>
                      <a:endParaRPr lang="en-US" altLang="en-US" sz="9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  <a:cs typeface="+mn-ea"/>
                        <a:sym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B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16394-0371-7F3C-B422-FA08762C1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5F596844-14BF-6E34-BA6E-1D8054771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44" y="1275025"/>
            <a:ext cx="7064993" cy="3781264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0F3024E-9666-F766-70DD-C40841691821}"/>
              </a:ext>
            </a:extLst>
          </p:cNvPr>
          <p:cNvSpPr/>
          <p:nvPr/>
        </p:nvSpPr>
        <p:spPr>
          <a:xfrm>
            <a:off x="578992" y="301026"/>
            <a:ext cx="3348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 err="1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</a:t>
            </a: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 OVP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产品介绍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1AFAC80-4679-4495-91FE-B3778CDED134}"/>
              </a:ext>
            </a:extLst>
          </p:cNvPr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E5174419-4C7C-2843-47E6-25127EE0EE9D}"/>
              </a:ext>
            </a:extLst>
          </p:cNvPr>
          <p:cNvSpPr txBox="1"/>
          <p:nvPr/>
        </p:nvSpPr>
        <p:spPr>
          <a:xfrm>
            <a:off x="375751" y="1029666"/>
            <a:ext cx="3024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▼"/>
            </a:pPr>
            <a:r>
              <a:rPr lang="en-US" altLang="zh-CN" dirty="0">
                <a:solidFill>
                  <a:srgbClr val="FE8F1D"/>
                </a:solidFill>
              </a:rPr>
              <a:t>P14C3ND</a:t>
            </a:r>
            <a:r>
              <a:rPr lang="zh-CN" altLang="en-US" dirty="0">
                <a:solidFill>
                  <a:srgbClr val="FE8F1D"/>
                </a:solidFill>
              </a:rPr>
              <a:t>的大电流应用</a:t>
            </a:r>
            <a:r>
              <a:rPr lang="en-US" altLang="zh-CN" dirty="0">
                <a:solidFill>
                  <a:srgbClr val="FE8F1D"/>
                </a:solidFill>
              </a:rPr>
              <a:t> </a:t>
            </a:r>
            <a:endParaRPr lang="zh-CN" altLang="en-US" dirty="0">
              <a:solidFill>
                <a:srgbClr val="FE8F1D"/>
              </a:solidFill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E5998CAC-DEE6-C3FD-1635-B1F283DED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17" y="5236552"/>
            <a:ext cx="10945216" cy="1586011"/>
          </a:xfrm>
          <a:prstGeom prst="rect">
            <a:avLst/>
          </a:prstGeom>
        </p:spPr>
      </p:pic>
      <p:graphicFrame>
        <p:nvGraphicFramePr>
          <p:cNvPr id="60" name="表格 59">
            <a:extLst>
              <a:ext uri="{FF2B5EF4-FFF2-40B4-BE49-F238E27FC236}">
                <a16:creationId xmlns:a16="http://schemas.microsoft.com/office/drawing/2014/main" id="{9ED588AB-A133-6B97-658A-36C845AC96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622258"/>
              </p:ext>
            </p:extLst>
          </p:nvPr>
        </p:nvGraphicFramePr>
        <p:xfrm>
          <a:off x="7256337" y="1727690"/>
          <a:ext cx="4415896" cy="2870658"/>
        </p:xfrm>
        <a:graphic>
          <a:graphicData uri="http://schemas.openxmlformats.org/drawingml/2006/table">
            <a:tbl>
              <a:tblPr/>
              <a:tblGrid>
                <a:gridCol w="1763491">
                  <a:extLst>
                    <a:ext uri="{9D8B030D-6E8A-4147-A177-3AD203B41FA5}">
                      <a16:colId xmlns:a16="http://schemas.microsoft.com/office/drawing/2014/main" val="2564033301"/>
                    </a:ext>
                  </a:extLst>
                </a:gridCol>
                <a:gridCol w="2652405">
                  <a:extLst>
                    <a:ext uri="{9D8B030D-6E8A-4147-A177-3AD203B41FA5}">
                      <a16:colId xmlns:a16="http://schemas.microsoft.com/office/drawing/2014/main" val="2555992266"/>
                    </a:ext>
                  </a:extLst>
                </a:gridCol>
              </a:tblGrid>
              <a:tr h="87087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P14C3ND+NMOS</a:t>
                      </a:r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应用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794518"/>
                  </a:ext>
                </a:extLst>
              </a:tr>
              <a:tr h="49994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工作电流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外搭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949851"/>
                  </a:ext>
                </a:extLst>
              </a:tr>
              <a:tr h="4999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&lt;2.5A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不加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582506"/>
                  </a:ext>
                </a:extLst>
              </a:tr>
              <a:tr h="4999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2.5-4A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PNMT30V6A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808555"/>
                  </a:ext>
                </a:extLst>
              </a:tr>
              <a:tr h="4999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4-8A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PNM6N30V15A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12884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5116549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0BEA979E-5D6C-F45C-CA15-21E976E2D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4272" y="846757"/>
            <a:ext cx="2886928" cy="257721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78992" y="301026"/>
            <a:ext cx="3100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P14C8N/NE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主要特点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图片 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32" y="924969"/>
            <a:ext cx="6528048" cy="2585254"/>
          </a:xfrm>
          <a:prstGeom prst="rect">
            <a:avLst/>
          </a:prstGeom>
        </p:spPr>
      </p:pic>
      <p:sp>
        <p:nvSpPr>
          <p:cNvPr id="84" name="文本框 83"/>
          <p:cNvSpPr txBox="1"/>
          <p:nvPr/>
        </p:nvSpPr>
        <p:spPr>
          <a:xfrm>
            <a:off x="1473236" y="3434023"/>
            <a:ext cx="7840088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FF0000"/>
                </a:solidFill>
              </a:rPr>
              <a:t>两种封装</a:t>
            </a:r>
            <a:r>
              <a:rPr lang="zh-CN" altLang="en-US" dirty="0"/>
              <a:t>，灵活兼容原有的</a:t>
            </a:r>
            <a:r>
              <a:rPr lang="en-US" altLang="zh-CN" dirty="0"/>
              <a:t>DFN2*2</a:t>
            </a:r>
            <a:r>
              <a:rPr lang="zh-CN" altLang="en-US" dirty="0"/>
              <a:t>规格方案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FF0000"/>
                </a:solidFill>
              </a:rPr>
              <a:t>电源正负反接保护</a:t>
            </a:r>
            <a:r>
              <a:rPr lang="zh-CN" altLang="en-US" b="1" dirty="0"/>
              <a:t>，以及</a:t>
            </a:r>
            <a:r>
              <a:rPr lang="zh-CN" altLang="en-US" dirty="0"/>
              <a:t>完善的过压，过流，欠压，短路，过温保护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直流导通阻抗 </a:t>
            </a:r>
            <a:r>
              <a:rPr lang="en-US" altLang="zh-CN" dirty="0"/>
              <a:t>110mohm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输入直流耐压</a:t>
            </a:r>
            <a:r>
              <a:rPr lang="en-US" altLang="zh-CN" dirty="0"/>
              <a:t>+30V</a:t>
            </a:r>
            <a:r>
              <a:rPr lang="zh-CN" altLang="en-US" dirty="0"/>
              <a:t>，</a:t>
            </a:r>
            <a:r>
              <a:rPr lang="en-US" altLang="zh-CN" b="1" dirty="0">
                <a:solidFill>
                  <a:srgbClr val="FF0000"/>
                </a:solidFill>
              </a:rPr>
              <a:t>-10V</a:t>
            </a:r>
            <a:r>
              <a:rPr lang="zh-CN" altLang="en-US" b="1" dirty="0">
                <a:solidFill>
                  <a:srgbClr val="FF0000"/>
                </a:solidFill>
              </a:rPr>
              <a:t>（实测</a:t>
            </a:r>
            <a:r>
              <a:rPr lang="en-US" altLang="zh-CN" b="1" dirty="0">
                <a:solidFill>
                  <a:srgbClr val="FF0000"/>
                </a:solidFill>
              </a:rPr>
              <a:t>-20V</a:t>
            </a:r>
            <a:r>
              <a:rPr lang="zh-CN" altLang="en-US" b="1" dirty="0">
                <a:solidFill>
                  <a:srgbClr val="FF0000"/>
                </a:solidFill>
              </a:rPr>
              <a:t>不坏</a:t>
            </a:r>
            <a:r>
              <a:rPr lang="zh-CN" altLang="en-US" dirty="0"/>
              <a:t>）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/>
              <a:t>6.1V</a:t>
            </a:r>
            <a:r>
              <a:rPr lang="zh-CN" altLang="en-US" dirty="0"/>
              <a:t>过压保护，以及</a:t>
            </a:r>
            <a:r>
              <a:rPr lang="en-US" altLang="zh-CN" dirty="0"/>
              <a:t>50ns</a:t>
            </a:r>
            <a:r>
              <a:rPr lang="zh-CN" altLang="en-US" dirty="0"/>
              <a:t>过压保护响应时间。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支持</a:t>
            </a:r>
            <a:r>
              <a:rPr lang="en-US" altLang="zh-CN" dirty="0"/>
              <a:t>2A</a:t>
            </a:r>
            <a:r>
              <a:rPr lang="zh-CN" altLang="en-US" dirty="0"/>
              <a:t>以内电流应用（</a:t>
            </a:r>
            <a:r>
              <a:rPr lang="en-US" altLang="zh-CN" dirty="0"/>
              <a:t>1.5A</a:t>
            </a:r>
            <a:r>
              <a:rPr lang="zh-CN" altLang="en-US" dirty="0"/>
              <a:t>温升</a:t>
            </a:r>
            <a:r>
              <a:rPr lang="en-US" altLang="zh-CN" dirty="0"/>
              <a:t>60</a:t>
            </a:r>
            <a:r>
              <a:rPr lang="zh-CN" altLang="en-US" dirty="0"/>
              <a:t>℃，</a:t>
            </a:r>
            <a:r>
              <a:rPr lang="en-US" altLang="zh-CN" dirty="0"/>
              <a:t>2A</a:t>
            </a:r>
            <a:r>
              <a:rPr lang="zh-CN" altLang="en-US" dirty="0"/>
              <a:t>温升</a:t>
            </a:r>
            <a:r>
              <a:rPr lang="en-US" altLang="zh-CN" dirty="0"/>
              <a:t>90</a:t>
            </a:r>
            <a:r>
              <a:rPr lang="zh-CN" altLang="en-US" dirty="0"/>
              <a:t>℃）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过流自恢复时间</a:t>
            </a:r>
            <a:r>
              <a:rPr lang="en-US" altLang="zh-CN" dirty="0"/>
              <a:t>3.4S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支持</a:t>
            </a:r>
            <a:r>
              <a:rPr lang="en-US" altLang="zh-CN" dirty="0"/>
              <a:t>NTC</a:t>
            </a:r>
            <a:r>
              <a:rPr lang="zh-CN" altLang="en-US" dirty="0"/>
              <a:t>功能</a:t>
            </a:r>
            <a:endParaRPr lang="en-US" altLang="zh-CN" dirty="0"/>
          </a:p>
        </p:txBody>
      </p:sp>
      <p:sp>
        <p:nvSpPr>
          <p:cNvPr id="4" name="箭头: 右 3">
            <a:extLst>
              <a:ext uri="{FF2B5EF4-FFF2-40B4-BE49-F238E27FC236}">
                <a16:creationId xmlns:a16="http://schemas.microsoft.com/office/drawing/2014/main" id="{B1F8C461-5776-AE80-55CA-483E6AAAC1A3}"/>
              </a:ext>
            </a:extLst>
          </p:cNvPr>
          <p:cNvSpPr/>
          <p:nvPr/>
        </p:nvSpPr>
        <p:spPr>
          <a:xfrm>
            <a:off x="7576197" y="1840024"/>
            <a:ext cx="1112091" cy="427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39898F4-5709-4027-06C7-268A8B1A7051}"/>
              </a:ext>
            </a:extLst>
          </p:cNvPr>
          <p:cNvSpPr txBox="1"/>
          <p:nvPr/>
        </p:nvSpPr>
        <p:spPr>
          <a:xfrm>
            <a:off x="7640914" y="1558736"/>
            <a:ext cx="1112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更换为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72048-5DEE-2513-B0AD-C8323F799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97597AE-745D-B79C-95E6-FDDF86F38B66}"/>
              </a:ext>
            </a:extLst>
          </p:cNvPr>
          <p:cNvSpPr/>
          <p:nvPr/>
        </p:nvSpPr>
        <p:spPr>
          <a:xfrm>
            <a:off x="578992" y="301026"/>
            <a:ext cx="3348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 err="1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</a:t>
            </a: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 OVP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产品介绍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1939659-D07D-2C73-923E-A6AA0CD33521}"/>
              </a:ext>
            </a:extLst>
          </p:cNvPr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BAF6CA92-C05D-B672-4E65-A00CD1082B3D}"/>
              </a:ext>
            </a:extLst>
          </p:cNvPr>
          <p:cNvSpPr txBox="1"/>
          <p:nvPr/>
        </p:nvSpPr>
        <p:spPr>
          <a:xfrm>
            <a:off x="375751" y="1029666"/>
            <a:ext cx="3024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▼"/>
            </a:pPr>
            <a:r>
              <a:rPr lang="en-US" altLang="zh-CN" dirty="0">
                <a:solidFill>
                  <a:srgbClr val="FE8F1D"/>
                </a:solidFill>
              </a:rPr>
              <a:t>OVP</a:t>
            </a:r>
            <a:r>
              <a:rPr lang="zh-CN" altLang="en-US" dirty="0">
                <a:solidFill>
                  <a:srgbClr val="FE8F1D"/>
                </a:solidFill>
              </a:rPr>
              <a:t>的部分功能介绍</a:t>
            </a:r>
            <a:r>
              <a:rPr lang="en-US" altLang="zh-CN" dirty="0">
                <a:solidFill>
                  <a:srgbClr val="FE8F1D"/>
                </a:solidFill>
              </a:rPr>
              <a:t> </a:t>
            </a:r>
            <a:endParaRPr lang="zh-CN" altLang="en-US" dirty="0">
              <a:solidFill>
                <a:srgbClr val="FE8F1D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A3D6CF7-4488-D0DF-A038-58456D002F0C}"/>
              </a:ext>
            </a:extLst>
          </p:cNvPr>
          <p:cNvSpPr txBox="1"/>
          <p:nvPr/>
        </p:nvSpPr>
        <p:spPr>
          <a:xfrm>
            <a:off x="479376" y="1402627"/>
            <a:ext cx="10657184" cy="869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/>
              <a:t>P14C8N/ P14C8N E(3.4s)</a:t>
            </a:r>
            <a:r>
              <a:rPr lang="zh-CN" altLang="en-US" dirty="0"/>
              <a:t>、</a:t>
            </a:r>
            <a:r>
              <a:rPr lang="en-US" altLang="zh-CN" dirty="0"/>
              <a:t>P14C3N(9s)</a:t>
            </a:r>
            <a:r>
              <a:rPr lang="zh-CN" altLang="en-US" dirty="0"/>
              <a:t>支持</a:t>
            </a:r>
            <a:r>
              <a:rPr lang="en-US" altLang="zh-CN" dirty="0"/>
              <a:t>OCP</a:t>
            </a:r>
            <a:r>
              <a:rPr lang="zh-CN" altLang="en-US" dirty="0"/>
              <a:t>恢复，其他</a:t>
            </a:r>
            <a:r>
              <a:rPr lang="en-US" altLang="zh-CN" dirty="0"/>
              <a:t>OVP</a:t>
            </a:r>
            <a:r>
              <a:rPr lang="zh-CN" altLang="en-US" dirty="0"/>
              <a:t>均不支持自动恢复，需要重新插拔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/>
              <a:t>P14C8N/ P14C8NE</a:t>
            </a:r>
            <a:r>
              <a:rPr lang="zh-CN" altLang="en-US" dirty="0"/>
              <a:t>支持</a:t>
            </a:r>
            <a:r>
              <a:rPr lang="zh-CN" altLang="en-US" b="1" dirty="0"/>
              <a:t>防倒灌</a:t>
            </a:r>
            <a:r>
              <a:rPr lang="en-US" altLang="zh-CN" dirty="0"/>
              <a:t>,</a:t>
            </a:r>
            <a:r>
              <a:rPr lang="zh-CN" altLang="en-US" dirty="0"/>
              <a:t>其他</a:t>
            </a:r>
            <a:r>
              <a:rPr lang="en-US" altLang="zh-CN" dirty="0"/>
              <a:t>OVP</a:t>
            </a:r>
            <a:r>
              <a:rPr lang="zh-CN" altLang="en-US" dirty="0"/>
              <a:t>支持双向输出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1AD566D-CF61-4889-2EBD-224B7CBDCE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0349"/>
            <a:ext cx="6921524" cy="4310984"/>
          </a:xfrm>
          <a:prstGeom prst="rect">
            <a:avLst/>
          </a:prstGeom>
        </p:spPr>
      </p:pic>
      <p:sp>
        <p:nvSpPr>
          <p:cNvPr id="9" name="箭头: 下 8">
            <a:extLst>
              <a:ext uri="{FF2B5EF4-FFF2-40B4-BE49-F238E27FC236}">
                <a16:creationId xmlns:a16="http://schemas.microsoft.com/office/drawing/2014/main" id="{E7CE2211-B841-522A-A3B8-B8911F145620}"/>
              </a:ext>
            </a:extLst>
          </p:cNvPr>
          <p:cNvSpPr/>
          <p:nvPr/>
        </p:nvSpPr>
        <p:spPr>
          <a:xfrm>
            <a:off x="3545303" y="2272160"/>
            <a:ext cx="381913" cy="36277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486374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64AE2-A2AB-0C8A-15C4-F6AB514A5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48E7272-964D-0A5E-B5F0-746D15D0CEFF}"/>
              </a:ext>
            </a:extLst>
          </p:cNvPr>
          <p:cNvSpPr/>
          <p:nvPr/>
        </p:nvSpPr>
        <p:spPr>
          <a:xfrm>
            <a:off x="578992" y="301026"/>
            <a:ext cx="3348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 err="1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</a:t>
            </a: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 OVP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产品介绍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7E4B7F6A-E264-8261-3632-4BC0F4CE43FD}"/>
              </a:ext>
            </a:extLst>
          </p:cNvPr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F29BBF25-B981-AF2B-6EFE-E40D19039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912" y="1157252"/>
            <a:ext cx="5619750" cy="2744666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7BACC63-C717-CC62-C537-CE83B1B8B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03061"/>
              </p:ext>
            </p:extLst>
          </p:nvPr>
        </p:nvGraphicFramePr>
        <p:xfrm>
          <a:off x="365448" y="1484784"/>
          <a:ext cx="4680520" cy="4160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795">
                  <a:extLst>
                    <a:ext uri="{9D8B030D-6E8A-4147-A177-3AD203B41FA5}">
                      <a16:colId xmlns:a16="http://schemas.microsoft.com/office/drawing/2014/main" val="781811276"/>
                    </a:ext>
                  </a:extLst>
                </a:gridCol>
                <a:gridCol w="1653325">
                  <a:extLst>
                    <a:ext uri="{9D8B030D-6E8A-4147-A177-3AD203B41FA5}">
                      <a16:colId xmlns:a16="http://schemas.microsoft.com/office/drawing/2014/main" val="2912533878"/>
                    </a:ext>
                  </a:extLst>
                </a:gridCol>
                <a:gridCol w="1657400">
                  <a:extLst>
                    <a:ext uri="{9D8B030D-6E8A-4147-A177-3AD203B41FA5}">
                      <a16:colId xmlns:a16="http://schemas.microsoft.com/office/drawing/2014/main" val="364349882"/>
                    </a:ext>
                  </a:extLst>
                </a:gridCol>
              </a:tblGrid>
              <a:tr h="654051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P14C2ND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力芯微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ET9612Y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7196"/>
                  </a:ext>
                </a:extLst>
              </a:tr>
              <a:tr h="467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封装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DFN1.2x1.2-4L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DFN1.2x1.2-4L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8664578"/>
                  </a:ext>
                </a:extLst>
              </a:tr>
              <a:tr h="333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输入耐压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30V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+36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0359018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是否兼容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Pin-to-pin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Pin-to-pin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994833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过压响应时间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50ns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50ns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7977997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导通阻抗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170mΩ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100m</a:t>
                      </a:r>
                      <a:r>
                        <a:rPr lang="el-GR" altLang="zh-CN" sz="1600" dirty="0"/>
                        <a:t>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1038079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过流保护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F49304"/>
                          </a:solidFill>
                        </a:rPr>
                        <a:t>100mA-1.8</a:t>
                      </a:r>
                      <a:r>
                        <a:rPr lang="zh-CN" altLang="en-US" sz="1400" dirty="0">
                          <a:solidFill>
                            <a:srgbClr val="F49304"/>
                          </a:solidFill>
                        </a:rPr>
                        <a:t>可调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1.1A</a:t>
                      </a:r>
                      <a:r>
                        <a:rPr lang="zh-CN" altLang="en-US" sz="1600" dirty="0"/>
                        <a:t>锁定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0910584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NTC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1608857"/>
                  </a:ext>
                </a:extLst>
              </a:tr>
            </a:tbl>
          </a:graphicData>
        </a:graphic>
      </p:graphicFrame>
      <p:pic>
        <p:nvPicPr>
          <p:cNvPr id="13" name="图片 12">
            <a:extLst>
              <a:ext uri="{FF2B5EF4-FFF2-40B4-BE49-F238E27FC236}">
                <a16:creationId xmlns:a16="http://schemas.microsoft.com/office/drawing/2014/main" id="{11630972-1A9A-5B92-6455-EE5A8A2675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5968" y="3933567"/>
            <a:ext cx="5934075" cy="23907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221157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图片 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883" y="3059924"/>
            <a:ext cx="3703697" cy="2072646"/>
          </a:xfrm>
          <a:prstGeom prst="rect">
            <a:avLst/>
          </a:prstGeom>
          <a:ln w="127000" cap="rnd">
            <a:solidFill>
              <a:schemeClr val="bg1">
                <a:lumMod val="95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3" name="直接连接符 2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75751" y="1029666"/>
            <a:ext cx="3024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▼"/>
            </a:pPr>
            <a:r>
              <a:rPr lang="zh-CN" altLang="en-US" b="1" dirty="0">
                <a:solidFill>
                  <a:srgbClr val="FE8F1D"/>
                </a:solidFill>
              </a:rPr>
              <a:t>为什么需要充电</a:t>
            </a:r>
            <a:r>
              <a:rPr lang="en-US" altLang="zh-CN" b="1" dirty="0">
                <a:solidFill>
                  <a:srgbClr val="FE8F1D"/>
                </a:solidFill>
              </a:rPr>
              <a:t>IC </a:t>
            </a:r>
            <a:endParaRPr lang="zh-CN" altLang="en-US" b="1" dirty="0">
              <a:solidFill>
                <a:srgbClr val="FE8F1D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8992" y="301026"/>
            <a:ext cx="3323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充电产品介绍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304493" y="5382021"/>
            <a:ext cx="3348372" cy="1112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充电</a:t>
            </a:r>
            <a:r>
              <a:rPr lang="zh-CN" altLang="en-US" b="1" dirty="0">
                <a:solidFill>
                  <a:srgbClr val="FE8F1D"/>
                </a:solidFill>
              </a:rPr>
              <a:t>电流</a:t>
            </a:r>
            <a:r>
              <a:rPr lang="zh-CN" altLang="en-US" b="1" dirty="0"/>
              <a:t>管理：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/>
              <a:t>在不同的电池电压阶段以及不同的环境温度下配置相应的电流大小</a:t>
            </a:r>
            <a:endParaRPr lang="en-US" altLang="zh-CN" sz="1400" dirty="0"/>
          </a:p>
        </p:txBody>
      </p:sp>
      <p:sp>
        <p:nvSpPr>
          <p:cNvPr id="56" name="文本框 55"/>
          <p:cNvSpPr txBox="1"/>
          <p:nvPr/>
        </p:nvSpPr>
        <p:spPr>
          <a:xfrm>
            <a:off x="911424" y="5449545"/>
            <a:ext cx="3289896" cy="1112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充电</a:t>
            </a:r>
            <a:r>
              <a:rPr lang="zh-CN" altLang="en-US" b="1" dirty="0">
                <a:solidFill>
                  <a:srgbClr val="FE8F1D"/>
                </a:solidFill>
              </a:rPr>
              <a:t>电压</a:t>
            </a:r>
            <a:r>
              <a:rPr lang="zh-CN" altLang="en-US" b="1" dirty="0"/>
              <a:t>管理：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/>
              <a:t>根据不同标称电压的电池来配置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相应的满电截止电压</a:t>
            </a:r>
            <a:endParaRPr lang="en-US" altLang="zh-CN" sz="1400" dirty="0"/>
          </a:p>
        </p:txBody>
      </p:sp>
      <p:cxnSp>
        <p:nvCxnSpPr>
          <p:cNvPr id="60" name="直接箭头连接符 59"/>
          <p:cNvCxnSpPr/>
          <p:nvPr/>
        </p:nvCxnSpPr>
        <p:spPr>
          <a:xfrm flipV="1">
            <a:off x="2785141" y="4941168"/>
            <a:ext cx="829149" cy="508377"/>
          </a:xfrm>
          <a:prstGeom prst="straightConnector1">
            <a:avLst/>
          </a:prstGeom>
          <a:ln w="28575">
            <a:solidFill>
              <a:srgbClr val="FE8F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/>
          <p:nvPr/>
        </p:nvCxnSpPr>
        <p:spPr>
          <a:xfrm flipH="1" flipV="1">
            <a:off x="7464152" y="4792830"/>
            <a:ext cx="648072" cy="553765"/>
          </a:xfrm>
          <a:prstGeom prst="straightConnector1">
            <a:avLst/>
          </a:prstGeom>
          <a:ln w="28575">
            <a:solidFill>
              <a:srgbClr val="FE8F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图片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225" y="1466409"/>
            <a:ext cx="2625065" cy="1444233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4493" y="1457127"/>
            <a:ext cx="2520280" cy="1602797"/>
          </a:xfrm>
          <a:prstGeom prst="rect">
            <a:avLst/>
          </a:prstGeom>
        </p:spPr>
      </p:pic>
      <p:sp>
        <p:nvSpPr>
          <p:cNvPr id="86" name="文本框 85"/>
          <p:cNvSpPr txBox="1"/>
          <p:nvPr/>
        </p:nvSpPr>
        <p:spPr>
          <a:xfrm>
            <a:off x="814902" y="3136612"/>
            <a:ext cx="2973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E8F1D"/>
                </a:solidFill>
              </a:rPr>
              <a:t>充电截止电压越高，循环充电后的容量下降越快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7325403" y="3123383"/>
            <a:ext cx="2973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E8F1D"/>
                </a:solidFill>
              </a:rPr>
              <a:t>充电倍率越高，循环充电后的容量下降越快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43197" y="1196752"/>
            <a:ext cx="10753403" cy="4954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5745368"/>
              </p:ext>
            </p:extLst>
          </p:nvPr>
        </p:nvGraphicFramePr>
        <p:xfrm>
          <a:off x="575283" y="980728"/>
          <a:ext cx="11041433" cy="5256581"/>
        </p:xfrm>
        <a:graphic>
          <a:graphicData uri="http://schemas.openxmlformats.org/drawingml/2006/table">
            <a:tbl>
              <a:tblPr/>
              <a:tblGrid>
                <a:gridCol w="1213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5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6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5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66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23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618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050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1140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831593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 </a:t>
                      </a:r>
                    </a:p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Number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Control Topology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Power Path Support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1000" b="1" baseline="-25000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1000" b="1" baseline="-2500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1000" b="1" baseline="-2500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1000" b="1" baseline="-25000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1000" b="1" baseline="-2500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</a:p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1000" b="1" baseline="-2500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1000" b="1" baseline="-2500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</a:t>
                      </a:r>
                      <a:r>
                        <a:rPr lang="en-US" sz="1000" b="1" baseline="-25000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</a:t>
                      </a: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of</a:t>
                      </a: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Buck</a:t>
                      </a:r>
                    </a:p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(Typ.)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1000" b="1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51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1000" b="1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1000" b="1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(MHz)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2C99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01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PSC5415E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1.75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 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1.5/2.0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354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PSC5425E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2.25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1.5/2.0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015">
                <a:tc>
                  <a:txBody>
                    <a:bodyPr/>
                    <a:lstStyle/>
                    <a:p>
                      <a:pPr marL="36195"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PB15206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4.3-5.5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3.6-4.43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QFN3x3-20L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01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1.5/2.0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01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PB15303D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1.0/1.5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1000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301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2.0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4.3-5.5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3.6-4.43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QFN3x3-20L</a:t>
                      </a:r>
                      <a:endParaRPr lang="en-US" altLang="en-US" sz="1000" u="none" strike="noStrik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301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PSC2965/L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3.98-4.46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301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3.98-4.48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301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5.0 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75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黑体" panose="02010609060101010101" pitchFamily="49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143007" y="188640"/>
            <a:ext cx="3741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开关式充电芯片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1588B84-2656-08CB-7180-A3BD5B2FBDF5}"/>
              </a:ext>
            </a:extLst>
          </p:cNvPr>
          <p:cNvSpPr/>
          <p:nvPr/>
        </p:nvSpPr>
        <p:spPr>
          <a:xfrm>
            <a:off x="263352" y="188640"/>
            <a:ext cx="61574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PSC5425E-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竞品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>
              <a:defRPr/>
            </a:pP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83CE035C-3FEF-00D2-C290-AD3BCDC8526D}"/>
              </a:ext>
            </a:extLst>
          </p:cNvPr>
          <p:cNvGraphicFramePr>
            <a:graphicFrameLocks noGrp="1"/>
          </p:cNvGraphicFramePr>
          <p:nvPr/>
        </p:nvGraphicFramePr>
        <p:xfrm>
          <a:off x="623392" y="1196752"/>
          <a:ext cx="10753403" cy="3673747"/>
        </p:xfrm>
        <a:graphic>
          <a:graphicData uri="http://schemas.openxmlformats.org/drawingml/2006/table">
            <a:tbl>
              <a:tblPr/>
              <a:tblGrid>
                <a:gridCol w="1182176">
                  <a:extLst>
                    <a:ext uri="{9D8B030D-6E8A-4147-A177-3AD203B41FA5}">
                      <a16:colId xmlns:a16="http://schemas.microsoft.com/office/drawing/2014/main" val="2598319402"/>
                    </a:ext>
                  </a:extLst>
                </a:gridCol>
                <a:gridCol w="690032">
                  <a:extLst>
                    <a:ext uri="{9D8B030D-6E8A-4147-A177-3AD203B41FA5}">
                      <a16:colId xmlns:a16="http://schemas.microsoft.com/office/drawing/2014/main" val="4074601055"/>
                    </a:ext>
                  </a:extLst>
                </a:gridCol>
                <a:gridCol w="957719">
                  <a:extLst>
                    <a:ext uri="{9D8B030D-6E8A-4147-A177-3AD203B41FA5}">
                      <a16:colId xmlns:a16="http://schemas.microsoft.com/office/drawing/2014/main" val="219991627"/>
                    </a:ext>
                  </a:extLst>
                </a:gridCol>
                <a:gridCol w="726082">
                  <a:extLst>
                    <a:ext uri="{9D8B030D-6E8A-4147-A177-3AD203B41FA5}">
                      <a16:colId xmlns:a16="http://schemas.microsoft.com/office/drawing/2014/main" val="1706124507"/>
                    </a:ext>
                  </a:extLst>
                </a:gridCol>
                <a:gridCol w="892856">
                  <a:extLst>
                    <a:ext uri="{9D8B030D-6E8A-4147-A177-3AD203B41FA5}">
                      <a16:colId xmlns:a16="http://schemas.microsoft.com/office/drawing/2014/main" val="1067650787"/>
                    </a:ext>
                  </a:extLst>
                </a:gridCol>
                <a:gridCol w="1076645">
                  <a:extLst>
                    <a:ext uri="{9D8B030D-6E8A-4147-A177-3AD203B41FA5}">
                      <a16:colId xmlns:a16="http://schemas.microsoft.com/office/drawing/2014/main" val="2433218929"/>
                    </a:ext>
                  </a:extLst>
                </a:gridCol>
                <a:gridCol w="771913">
                  <a:extLst>
                    <a:ext uri="{9D8B030D-6E8A-4147-A177-3AD203B41FA5}">
                      <a16:colId xmlns:a16="http://schemas.microsoft.com/office/drawing/2014/main" val="1008660576"/>
                    </a:ext>
                  </a:extLst>
                </a:gridCol>
                <a:gridCol w="805111">
                  <a:extLst>
                    <a:ext uri="{9D8B030D-6E8A-4147-A177-3AD203B41FA5}">
                      <a16:colId xmlns:a16="http://schemas.microsoft.com/office/drawing/2014/main" val="1359821364"/>
                    </a:ext>
                  </a:extLst>
                </a:gridCol>
                <a:gridCol w="781399">
                  <a:extLst>
                    <a:ext uri="{9D8B030D-6E8A-4147-A177-3AD203B41FA5}">
                      <a16:colId xmlns:a16="http://schemas.microsoft.com/office/drawing/2014/main" val="2876028087"/>
                    </a:ext>
                  </a:extLst>
                </a:gridCol>
                <a:gridCol w="936727">
                  <a:extLst>
                    <a:ext uri="{9D8B030D-6E8A-4147-A177-3AD203B41FA5}">
                      <a16:colId xmlns:a16="http://schemas.microsoft.com/office/drawing/2014/main" val="3399988591"/>
                    </a:ext>
                  </a:extLst>
                </a:gridCol>
                <a:gridCol w="756404">
                  <a:extLst>
                    <a:ext uri="{9D8B030D-6E8A-4147-A177-3AD203B41FA5}">
                      <a16:colId xmlns:a16="http://schemas.microsoft.com/office/drawing/2014/main" val="3563685108"/>
                    </a:ext>
                  </a:extLst>
                </a:gridCol>
                <a:gridCol w="1176339">
                  <a:extLst>
                    <a:ext uri="{9D8B030D-6E8A-4147-A177-3AD203B41FA5}">
                      <a16:colId xmlns:a16="http://schemas.microsoft.com/office/drawing/2014/main" val="3004882181"/>
                    </a:ext>
                  </a:extLst>
                </a:gridCol>
              </a:tblGrid>
              <a:tr h="79741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品牌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型号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对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外部电感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292392"/>
                  </a:ext>
                </a:extLst>
              </a:tr>
              <a:tr h="28270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570470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PSC5415E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06850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PSC5425E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827575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TI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BQ24157S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3.5-4.44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14215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希荻微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HL7007/5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？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2.5A/1.5A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2.5-4.5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00299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广芯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BCT24157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4.3-6.2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136163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安森美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FAN5401X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1.45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585708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E9CEBEDD-3C2B-28E1-E496-68C46E2C43FA}"/>
              </a:ext>
            </a:extLst>
          </p:cNvPr>
          <p:cNvSpPr txBox="1"/>
          <p:nvPr/>
        </p:nvSpPr>
        <p:spPr>
          <a:xfrm>
            <a:off x="479376" y="525924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推广领域：手机，平板</a:t>
            </a:r>
          </a:p>
        </p:txBody>
      </p:sp>
    </p:spTree>
    <p:extLst>
      <p:ext uri="{BB962C8B-B14F-4D97-AF65-F5344CB8AC3E}">
        <p14:creationId xmlns:p14="http://schemas.microsoft.com/office/powerpoint/2010/main" val="222682305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CC12567-68F1-4EDD-8268-0557F3D608D7}"/>
              </a:ext>
            </a:extLst>
          </p:cNvPr>
          <p:cNvGraphicFramePr>
            <a:graphicFrameLocks noGrp="1"/>
          </p:cNvGraphicFramePr>
          <p:nvPr/>
        </p:nvGraphicFramePr>
        <p:xfrm>
          <a:off x="839416" y="1198567"/>
          <a:ext cx="10225136" cy="4320479"/>
        </p:xfrm>
        <a:graphic>
          <a:graphicData uri="http://schemas.openxmlformats.org/drawingml/2006/table">
            <a:tbl>
              <a:tblPr/>
              <a:tblGrid>
                <a:gridCol w="874371">
                  <a:extLst>
                    <a:ext uri="{9D8B030D-6E8A-4147-A177-3AD203B41FA5}">
                      <a16:colId xmlns:a16="http://schemas.microsoft.com/office/drawing/2014/main" val="3579335427"/>
                    </a:ext>
                  </a:extLst>
                </a:gridCol>
                <a:gridCol w="947235">
                  <a:extLst>
                    <a:ext uri="{9D8B030D-6E8A-4147-A177-3AD203B41FA5}">
                      <a16:colId xmlns:a16="http://schemas.microsoft.com/office/drawing/2014/main" val="3379506819"/>
                    </a:ext>
                  </a:extLst>
                </a:gridCol>
                <a:gridCol w="692459">
                  <a:extLst>
                    <a:ext uri="{9D8B030D-6E8A-4147-A177-3AD203B41FA5}">
                      <a16:colId xmlns:a16="http://schemas.microsoft.com/office/drawing/2014/main" val="649507594"/>
                    </a:ext>
                  </a:extLst>
                </a:gridCol>
                <a:gridCol w="645040">
                  <a:extLst>
                    <a:ext uri="{9D8B030D-6E8A-4147-A177-3AD203B41FA5}">
                      <a16:colId xmlns:a16="http://schemas.microsoft.com/office/drawing/2014/main" val="2460601284"/>
                    </a:ext>
                  </a:extLst>
                </a:gridCol>
                <a:gridCol w="793199">
                  <a:extLst>
                    <a:ext uri="{9D8B030D-6E8A-4147-A177-3AD203B41FA5}">
                      <a16:colId xmlns:a16="http://schemas.microsoft.com/office/drawing/2014/main" val="2463785593"/>
                    </a:ext>
                  </a:extLst>
                </a:gridCol>
                <a:gridCol w="881073">
                  <a:extLst>
                    <a:ext uri="{9D8B030D-6E8A-4147-A177-3AD203B41FA5}">
                      <a16:colId xmlns:a16="http://schemas.microsoft.com/office/drawing/2014/main" val="1755299482"/>
                    </a:ext>
                  </a:extLst>
                </a:gridCol>
                <a:gridCol w="761158">
                  <a:extLst>
                    <a:ext uri="{9D8B030D-6E8A-4147-A177-3AD203B41FA5}">
                      <a16:colId xmlns:a16="http://schemas.microsoft.com/office/drawing/2014/main" val="1493081741"/>
                    </a:ext>
                  </a:extLst>
                </a:gridCol>
                <a:gridCol w="715248">
                  <a:extLst>
                    <a:ext uri="{9D8B030D-6E8A-4147-A177-3AD203B41FA5}">
                      <a16:colId xmlns:a16="http://schemas.microsoft.com/office/drawing/2014/main" val="2138354911"/>
                    </a:ext>
                  </a:extLst>
                </a:gridCol>
                <a:gridCol w="694182">
                  <a:extLst>
                    <a:ext uri="{9D8B030D-6E8A-4147-A177-3AD203B41FA5}">
                      <a16:colId xmlns:a16="http://schemas.microsoft.com/office/drawing/2014/main" val="2952077802"/>
                    </a:ext>
                  </a:extLst>
                </a:gridCol>
                <a:gridCol w="832174">
                  <a:extLst>
                    <a:ext uri="{9D8B030D-6E8A-4147-A177-3AD203B41FA5}">
                      <a16:colId xmlns:a16="http://schemas.microsoft.com/office/drawing/2014/main" val="3715581517"/>
                    </a:ext>
                  </a:extLst>
                </a:gridCol>
                <a:gridCol w="671978">
                  <a:extLst>
                    <a:ext uri="{9D8B030D-6E8A-4147-A177-3AD203B41FA5}">
                      <a16:colId xmlns:a16="http://schemas.microsoft.com/office/drawing/2014/main" val="3220625567"/>
                    </a:ext>
                  </a:extLst>
                </a:gridCol>
                <a:gridCol w="671978">
                  <a:extLst>
                    <a:ext uri="{9D8B030D-6E8A-4147-A177-3AD203B41FA5}">
                      <a16:colId xmlns:a16="http://schemas.microsoft.com/office/drawing/2014/main" val="4198280727"/>
                    </a:ext>
                  </a:extLst>
                </a:gridCol>
                <a:gridCol w="1045041">
                  <a:extLst>
                    <a:ext uri="{9D8B030D-6E8A-4147-A177-3AD203B41FA5}">
                      <a16:colId xmlns:a16="http://schemas.microsoft.com/office/drawing/2014/main" val="1417313326"/>
                    </a:ext>
                  </a:extLst>
                </a:gridCol>
              </a:tblGrid>
              <a:tr h="99677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品牌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型号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对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外部电感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最低待机</a:t>
                      </a:r>
                      <a:b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</a:b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（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ua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）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395067"/>
                  </a:ext>
                </a:extLst>
              </a:tr>
              <a:tr h="27805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970096"/>
                  </a:ext>
                </a:extLst>
              </a:tr>
              <a:tr h="436686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PSC2965/L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Tpy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284595"/>
                  </a:ext>
                </a:extLst>
              </a:tr>
              <a:tr h="422859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Tpy</a:t>
                      </a:r>
                      <a:r>
                        <a:rPr lang="en-US" altLang="zh-CN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=</a:t>
                      </a: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953806"/>
                  </a:ext>
                </a:extLst>
              </a:tr>
              <a:tr h="422859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TI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BQ25601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6.1~14.85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13357"/>
                  </a:ext>
                </a:extLst>
              </a:tr>
              <a:tr h="494704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钰泰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ETA6953/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63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  <a:endParaRPr lang="en-US" altLang="en-US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911994"/>
                  </a:ext>
                </a:extLst>
              </a:tr>
              <a:tr h="490281">
                <a:tc>
                  <a:txBody>
                    <a:bodyPr/>
                    <a:lstStyle/>
                    <a:p>
                      <a:pPr marL="36195" algn="ctr" defTabSz="914400" rtl="0" eaLnBrk="1" latinLnBrk="0" hangingPunct="1">
                        <a:buNone/>
                      </a:pPr>
                      <a:r>
                        <a:rPr lang="zh-CN" altLang="en-US" sz="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</a:rPr>
                        <a:t>矽力杰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SY6974QCC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71134"/>
                  </a:ext>
                </a:extLst>
              </a:tr>
              <a:tr h="403612">
                <a:tc>
                  <a:txBody>
                    <a:bodyPr/>
                    <a:lstStyle/>
                    <a:p>
                      <a:pPr marL="36195" algn="ctr" defTabSz="914400" rtl="0" eaLnBrk="1" latinLnBrk="0" hangingPunct="1">
                        <a:buNone/>
                      </a:pPr>
                      <a:r>
                        <a:rPr lang="zh-CN" altLang="en-US" sz="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</a:rPr>
                        <a:t>圣邦微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SGM41542/41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Tpy</a:t>
                      </a: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=0.1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975756"/>
                  </a:ext>
                </a:extLst>
              </a:tr>
              <a:tr h="37464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辰芯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CX25601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382048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9DC900D9-A067-8BCA-BFD0-3D01417E421B}"/>
              </a:ext>
            </a:extLst>
          </p:cNvPr>
          <p:cNvSpPr txBox="1"/>
          <p:nvPr/>
        </p:nvSpPr>
        <p:spPr>
          <a:xfrm>
            <a:off x="551384" y="33265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PSC2966-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竞品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AE52F6-A772-51E0-6B46-78F7FD122537}"/>
              </a:ext>
            </a:extLst>
          </p:cNvPr>
          <p:cNvSpPr txBox="1"/>
          <p:nvPr/>
        </p:nvSpPr>
        <p:spPr>
          <a:xfrm>
            <a:off x="2855640" y="5923292"/>
            <a:ext cx="6506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推广领域：手机、平板，鼠标键盘，音响，</a:t>
            </a:r>
            <a:r>
              <a:rPr lang="en-US" altLang="zh-CN" dirty="0"/>
              <a:t>VR</a:t>
            </a:r>
            <a:r>
              <a:rPr lang="zh-CN" altLang="en-US" dirty="0"/>
              <a:t>眼镜，按摩仪等</a:t>
            </a:r>
          </a:p>
        </p:txBody>
      </p:sp>
    </p:spTree>
    <p:extLst>
      <p:ext uri="{BB962C8B-B14F-4D97-AF65-F5344CB8AC3E}">
        <p14:creationId xmlns:p14="http://schemas.microsoft.com/office/powerpoint/2010/main" val="110006486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24A5B82-A6DF-CF5A-FB99-83C4876002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160324"/>
              </p:ext>
            </p:extLst>
          </p:nvPr>
        </p:nvGraphicFramePr>
        <p:xfrm>
          <a:off x="1127448" y="1016731"/>
          <a:ext cx="9649072" cy="4824537"/>
        </p:xfrm>
        <a:graphic>
          <a:graphicData uri="http://schemas.openxmlformats.org/drawingml/2006/table">
            <a:tbl>
              <a:tblPr/>
              <a:tblGrid>
                <a:gridCol w="1068805">
                  <a:extLst>
                    <a:ext uri="{9D8B030D-6E8A-4147-A177-3AD203B41FA5}">
                      <a16:colId xmlns:a16="http://schemas.microsoft.com/office/drawing/2014/main" val="4255278593"/>
                    </a:ext>
                  </a:extLst>
                </a:gridCol>
                <a:gridCol w="710869">
                  <a:extLst>
                    <a:ext uri="{9D8B030D-6E8A-4147-A177-3AD203B41FA5}">
                      <a16:colId xmlns:a16="http://schemas.microsoft.com/office/drawing/2014/main" val="3014070779"/>
                    </a:ext>
                  </a:extLst>
                </a:gridCol>
                <a:gridCol w="755252">
                  <a:extLst>
                    <a:ext uri="{9D8B030D-6E8A-4147-A177-3AD203B41FA5}">
                      <a16:colId xmlns:a16="http://schemas.microsoft.com/office/drawing/2014/main" val="2055790210"/>
                    </a:ext>
                  </a:extLst>
                </a:gridCol>
                <a:gridCol w="794685">
                  <a:extLst>
                    <a:ext uri="{9D8B030D-6E8A-4147-A177-3AD203B41FA5}">
                      <a16:colId xmlns:a16="http://schemas.microsoft.com/office/drawing/2014/main" val="2885946118"/>
                    </a:ext>
                  </a:extLst>
                </a:gridCol>
                <a:gridCol w="840752">
                  <a:extLst>
                    <a:ext uri="{9D8B030D-6E8A-4147-A177-3AD203B41FA5}">
                      <a16:colId xmlns:a16="http://schemas.microsoft.com/office/drawing/2014/main" val="429833360"/>
                    </a:ext>
                  </a:extLst>
                </a:gridCol>
                <a:gridCol w="993931">
                  <a:extLst>
                    <a:ext uri="{9D8B030D-6E8A-4147-A177-3AD203B41FA5}">
                      <a16:colId xmlns:a16="http://schemas.microsoft.com/office/drawing/2014/main" val="4032449120"/>
                    </a:ext>
                  </a:extLst>
                </a:gridCol>
                <a:gridCol w="883366">
                  <a:extLst>
                    <a:ext uri="{9D8B030D-6E8A-4147-A177-3AD203B41FA5}">
                      <a16:colId xmlns:a16="http://schemas.microsoft.com/office/drawing/2014/main" val="1170141396"/>
                    </a:ext>
                  </a:extLst>
                </a:gridCol>
                <a:gridCol w="747463">
                  <a:extLst>
                    <a:ext uri="{9D8B030D-6E8A-4147-A177-3AD203B41FA5}">
                      <a16:colId xmlns:a16="http://schemas.microsoft.com/office/drawing/2014/main" val="376441480"/>
                    </a:ext>
                  </a:extLst>
                </a:gridCol>
                <a:gridCol w="747463">
                  <a:extLst>
                    <a:ext uri="{9D8B030D-6E8A-4147-A177-3AD203B41FA5}">
                      <a16:colId xmlns:a16="http://schemas.microsoft.com/office/drawing/2014/main" val="227269749"/>
                    </a:ext>
                  </a:extLst>
                </a:gridCol>
                <a:gridCol w="815414">
                  <a:extLst>
                    <a:ext uri="{9D8B030D-6E8A-4147-A177-3AD203B41FA5}">
                      <a16:colId xmlns:a16="http://schemas.microsoft.com/office/drawing/2014/main" val="1410954951"/>
                    </a:ext>
                  </a:extLst>
                </a:gridCol>
                <a:gridCol w="543610">
                  <a:extLst>
                    <a:ext uri="{9D8B030D-6E8A-4147-A177-3AD203B41FA5}">
                      <a16:colId xmlns:a16="http://schemas.microsoft.com/office/drawing/2014/main" val="2533486311"/>
                    </a:ext>
                  </a:extLst>
                </a:gridCol>
                <a:gridCol w="747462">
                  <a:extLst>
                    <a:ext uri="{9D8B030D-6E8A-4147-A177-3AD203B41FA5}">
                      <a16:colId xmlns:a16="http://schemas.microsoft.com/office/drawing/2014/main" val="291727597"/>
                    </a:ext>
                  </a:extLst>
                </a:gridCol>
              </a:tblGrid>
              <a:tr h="1119427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品牌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型号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对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电池耐压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外部电感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是否有电流采样电阻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735789"/>
                  </a:ext>
                </a:extLst>
              </a:tr>
              <a:tr h="31226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698226"/>
                  </a:ext>
                </a:extLst>
              </a:tr>
              <a:tr h="490419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609574"/>
                  </a:ext>
                </a:extLst>
              </a:tr>
              <a:tr h="474891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PB15303D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02135"/>
                  </a:ext>
                </a:extLst>
              </a:tr>
              <a:tr h="474891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帝奥微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DIO59020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4.2-4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499810"/>
                  </a:ext>
                </a:extLst>
              </a:tr>
              <a:tr h="474380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微源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LP4020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472825"/>
                  </a:ext>
                </a:extLst>
              </a:tr>
              <a:tr h="474380">
                <a:tc>
                  <a:txBody>
                    <a:bodyPr/>
                    <a:lstStyle/>
                    <a:p>
                      <a:pPr marL="3619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微源</a:t>
                      </a:r>
                      <a:endParaRPr lang="en-US" altLang="zh-CN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</a:rPr>
                        <a:t>LP4030</a:t>
                      </a:r>
                      <a:endParaRPr lang="zh-CN" altLang="zh-CN" sz="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DFN-10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25258"/>
                  </a:ext>
                </a:extLst>
              </a:tr>
              <a:tr h="529502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英集芯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QP2332N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3.65-4.5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DFN8L-2X3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111863"/>
                  </a:ext>
                </a:extLst>
              </a:tr>
              <a:tr h="474380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钰泰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仿宋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ETA6098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797998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E284E938-8D17-2C15-BE35-FB962B4EE445}"/>
              </a:ext>
            </a:extLst>
          </p:cNvPr>
          <p:cNvSpPr txBox="1"/>
          <p:nvPr/>
        </p:nvSpPr>
        <p:spPr>
          <a:xfrm>
            <a:off x="551384" y="33265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PB15303D-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竞品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55AC5B7-6BC6-50DC-08A0-DD1BB5CBC441}"/>
              </a:ext>
            </a:extLst>
          </p:cNvPr>
          <p:cNvSpPr txBox="1"/>
          <p:nvPr/>
        </p:nvSpPr>
        <p:spPr>
          <a:xfrm>
            <a:off x="983432" y="5949280"/>
            <a:ext cx="10384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推广领域：手机、平板，鼠标键盘，音响，</a:t>
            </a:r>
            <a:r>
              <a:rPr lang="en-US" altLang="zh-CN" dirty="0"/>
              <a:t>VR</a:t>
            </a:r>
            <a:r>
              <a:rPr lang="zh-CN" altLang="en-US" dirty="0"/>
              <a:t>眼镜，按摩仪，电子烟，电动牙刷，对讲机，美容仪等</a:t>
            </a:r>
          </a:p>
        </p:txBody>
      </p:sp>
    </p:spTree>
    <p:extLst>
      <p:ext uri="{BB962C8B-B14F-4D97-AF65-F5344CB8AC3E}">
        <p14:creationId xmlns:p14="http://schemas.microsoft.com/office/powerpoint/2010/main" val="36897878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78992" y="301026"/>
            <a:ext cx="3323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充电产品介绍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340662" y="991479"/>
            <a:ext cx="2082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▼"/>
            </a:pPr>
            <a:r>
              <a:rPr lang="zh-CN" altLang="en-US" b="1" dirty="0">
                <a:solidFill>
                  <a:srgbClr val="FE8F1D"/>
                </a:solidFill>
              </a:rPr>
              <a:t>路径管理</a:t>
            </a:r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60714003-5884-DEBE-6F58-685221DA4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532430"/>
            <a:ext cx="6186192" cy="4692986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:a16="http://schemas.microsoft.com/office/drawing/2014/main" id="{9258DA37-B65A-D698-9B5E-93AB00819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684" y="1917855"/>
            <a:ext cx="5238824" cy="3888432"/>
          </a:xfrm>
          <a:prstGeom prst="rect">
            <a:avLst/>
          </a:prstGeom>
        </p:spPr>
      </p:pic>
      <p:sp>
        <p:nvSpPr>
          <p:cNvPr id="94" name="文本框 93">
            <a:extLst>
              <a:ext uri="{FF2B5EF4-FFF2-40B4-BE49-F238E27FC236}">
                <a16:creationId xmlns:a16="http://schemas.microsoft.com/office/drawing/2014/main" id="{67918E0C-5464-E2E3-C22C-B9A16E6F24EE}"/>
              </a:ext>
            </a:extLst>
          </p:cNvPr>
          <p:cNvSpPr txBox="1"/>
          <p:nvPr/>
        </p:nvSpPr>
        <p:spPr>
          <a:xfrm>
            <a:off x="2423592" y="6329908"/>
            <a:ext cx="2544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dirty="0">
                <a:cs typeface="Arial" panose="020B0604020202020204" pitchFamily="34" charset="0"/>
              </a:rPr>
              <a:t>带路径管理</a:t>
            </a:r>
            <a:endParaRPr lang="en-US" altLang="zh-CN" dirty="0">
              <a:cs typeface="Arial" panose="020B0604020202020204" pitchFamily="34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7B4C1254-2F8E-80CE-7F83-C521734F83E5}"/>
              </a:ext>
            </a:extLst>
          </p:cNvPr>
          <p:cNvSpPr txBox="1"/>
          <p:nvPr/>
        </p:nvSpPr>
        <p:spPr>
          <a:xfrm>
            <a:off x="7916938" y="6329908"/>
            <a:ext cx="2544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dirty="0">
                <a:cs typeface="Arial" panose="020B0604020202020204" pitchFamily="34" charset="0"/>
              </a:rPr>
              <a:t>不带路径管理</a:t>
            </a:r>
            <a:endParaRPr lang="en-US" altLang="zh-CN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44E4D-82EC-04C5-2AC3-146F213C0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B1F25FEF-9BA3-214E-13FA-CA1D2BFE53CF}"/>
              </a:ext>
            </a:extLst>
          </p:cNvPr>
          <p:cNvSpPr/>
          <p:nvPr/>
        </p:nvSpPr>
        <p:spPr>
          <a:xfrm>
            <a:off x="578992" y="301026"/>
            <a:ext cx="3323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充电产品介绍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FB5BD11D-FFDD-4273-9497-D21096BB4523}"/>
              </a:ext>
            </a:extLst>
          </p:cNvPr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DBB361F5-FDFD-733F-DAD0-DAB26805DE51}"/>
              </a:ext>
            </a:extLst>
          </p:cNvPr>
          <p:cNvSpPr txBox="1"/>
          <p:nvPr/>
        </p:nvSpPr>
        <p:spPr>
          <a:xfrm>
            <a:off x="340662" y="991479"/>
            <a:ext cx="3451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▼"/>
            </a:pPr>
            <a:r>
              <a:rPr lang="en-US" altLang="zh-CN" b="1" dirty="0">
                <a:solidFill>
                  <a:srgbClr val="FE8F1D"/>
                </a:solidFill>
              </a:rPr>
              <a:t>PSC2965</a:t>
            </a:r>
            <a:r>
              <a:rPr lang="zh-CN" altLang="en-US" b="1" dirty="0">
                <a:solidFill>
                  <a:srgbClr val="FE8F1D"/>
                </a:solidFill>
              </a:rPr>
              <a:t>和</a:t>
            </a:r>
            <a:r>
              <a:rPr lang="en-US" altLang="zh-CN" b="1" dirty="0">
                <a:solidFill>
                  <a:srgbClr val="FE8F1D"/>
                </a:solidFill>
              </a:rPr>
              <a:t>PSC2966</a:t>
            </a:r>
            <a:r>
              <a:rPr lang="zh-CN" altLang="en-US" b="1" dirty="0">
                <a:solidFill>
                  <a:srgbClr val="FE8F1D"/>
                </a:solidFill>
              </a:rPr>
              <a:t>区别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8B8A2A65-1971-C0EF-570A-9C2CEC12A95C}"/>
              </a:ext>
            </a:extLst>
          </p:cNvPr>
          <p:cNvSpPr txBox="1"/>
          <p:nvPr/>
        </p:nvSpPr>
        <p:spPr>
          <a:xfrm>
            <a:off x="6061696" y="5746577"/>
            <a:ext cx="4824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dirty="0">
                <a:cs typeface="Arial" panose="020B0604020202020204" pitchFamily="34" charset="0"/>
              </a:rPr>
              <a:t>带</a:t>
            </a:r>
            <a:r>
              <a:rPr lang="en-US" altLang="zh-CN" dirty="0">
                <a:cs typeface="Arial" panose="020B0604020202020204" pitchFamily="34" charset="0"/>
              </a:rPr>
              <a:t>BC1.2</a:t>
            </a:r>
            <a:r>
              <a:rPr lang="zh-CN" altLang="en-US" dirty="0">
                <a:cs typeface="Arial" panose="020B0604020202020204" pitchFamily="34" charset="0"/>
              </a:rPr>
              <a:t>协议</a:t>
            </a:r>
            <a:r>
              <a:rPr lang="en-US" altLang="zh-CN" dirty="0">
                <a:cs typeface="Arial" panose="020B0604020202020204" pitchFamily="34" charset="0"/>
              </a:rPr>
              <a:t>——</a:t>
            </a:r>
            <a:r>
              <a:rPr lang="zh-CN" altLang="en-US" dirty="0">
                <a:cs typeface="Arial" panose="020B0604020202020204" pitchFamily="34" charset="0"/>
              </a:rPr>
              <a:t>简单理解：充电器类型识别</a:t>
            </a:r>
            <a:endParaRPr lang="en-US" altLang="zh-CN" dirty="0"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497444-C22E-F9E0-F13B-95737A945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296" y="1360811"/>
            <a:ext cx="4039096" cy="4163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FD80102-9ACB-D29D-EBCE-4D71AE3FA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811" y="1515578"/>
            <a:ext cx="4039096" cy="36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4877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圆角矩形 1"/>
          <p:cNvSpPr/>
          <p:nvPr/>
        </p:nvSpPr>
        <p:spPr>
          <a:xfrm>
            <a:off x="3609754" y="1700808"/>
            <a:ext cx="1949648" cy="1368152"/>
          </a:xfrm>
          <a:prstGeom prst="roundRect">
            <a:avLst>
              <a:gd name="adj" fmla="val 8106"/>
            </a:avLst>
          </a:prstGeom>
          <a:gradFill flip="none" rotWithShape="1">
            <a:gsLst>
              <a:gs pos="0">
                <a:srgbClr val="A2C990"/>
              </a:gs>
              <a:gs pos="50000">
                <a:srgbClr val="78B15F"/>
              </a:gs>
              <a:gs pos="100000">
                <a:srgbClr val="009E6C"/>
              </a:gs>
            </a:gsLst>
            <a:lin ang="5400000" scaled="1"/>
            <a:tileRect/>
          </a:gradFill>
          <a:ln w="19050">
            <a:solidFill>
              <a:srgbClr val="88BFB8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多串充电</a:t>
            </a:r>
          </a:p>
        </p:txBody>
      </p:sp>
      <p:sp>
        <p:nvSpPr>
          <p:cNvPr id="25" name="圆角矩形 2"/>
          <p:cNvSpPr/>
          <p:nvPr/>
        </p:nvSpPr>
        <p:spPr>
          <a:xfrm>
            <a:off x="5707211" y="3691917"/>
            <a:ext cx="1949648" cy="1368152"/>
          </a:xfrm>
          <a:prstGeom prst="roundRect">
            <a:avLst>
              <a:gd name="adj" fmla="val 8106"/>
            </a:avLst>
          </a:prstGeom>
          <a:gradFill flip="none" rotWithShape="1">
            <a:gsLst>
              <a:gs pos="0">
                <a:srgbClr val="A2C990"/>
              </a:gs>
              <a:gs pos="50000">
                <a:srgbClr val="78B15F"/>
              </a:gs>
              <a:gs pos="100000">
                <a:srgbClr val="009E6C"/>
              </a:gs>
            </a:gsLst>
            <a:lin ang="5400000" scaled="1"/>
            <a:tileRect/>
          </a:gradFill>
          <a:ln w="19050">
            <a:solidFill>
              <a:srgbClr val="88BFB8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电子烟三合一</a:t>
            </a:r>
            <a:endParaRPr lang="en-US" altLang="zh-CN" sz="2000" b="1" dirty="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27" name="圆角矩形 3"/>
          <p:cNvSpPr/>
          <p:nvPr/>
        </p:nvSpPr>
        <p:spPr>
          <a:xfrm>
            <a:off x="5735960" y="1700808"/>
            <a:ext cx="1949648" cy="1368152"/>
          </a:xfrm>
          <a:prstGeom prst="roundRect">
            <a:avLst>
              <a:gd name="adj" fmla="val 8106"/>
            </a:avLst>
          </a:prstGeom>
          <a:gradFill>
            <a:gsLst>
              <a:gs pos="0">
                <a:srgbClr val="D78103"/>
              </a:gs>
              <a:gs pos="100000">
                <a:srgbClr val="F39304"/>
              </a:gs>
            </a:gsLst>
            <a:lin ang="5400000" scaled="1"/>
          </a:gradFill>
          <a:ln w="19050">
            <a:solidFill>
              <a:srgbClr val="88BFB8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lnSpc>
                <a:spcPct val="150000"/>
              </a:lnSpc>
            </a:pP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rPr>
              <a:t>OVP</a:t>
            </a:r>
            <a:r>
              <a:rPr lang="zh-CN" alt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rPr>
              <a:t>合封</a:t>
            </a: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rPr>
              <a:t>TVS</a:t>
            </a:r>
          </a:p>
        </p:txBody>
      </p:sp>
      <p:sp>
        <p:nvSpPr>
          <p:cNvPr id="31" name="圆角矩形 4"/>
          <p:cNvSpPr/>
          <p:nvPr/>
        </p:nvSpPr>
        <p:spPr>
          <a:xfrm>
            <a:off x="3609754" y="3691804"/>
            <a:ext cx="1949648" cy="1368152"/>
          </a:xfrm>
          <a:prstGeom prst="roundRect">
            <a:avLst>
              <a:gd name="adj" fmla="val 8106"/>
            </a:avLst>
          </a:prstGeom>
          <a:gradFill>
            <a:gsLst>
              <a:gs pos="0">
                <a:srgbClr val="D78103"/>
              </a:gs>
              <a:gs pos="100000">
                <a:srgbClr val="F39304"/>
              </a:gs>
            </a:gsLst>
            <a:lin ang="5400000" scaled="1"/>
          </a:gradFill>
          <a:ln w="19050">
            <a:solidFill>
              <a:srgbClr val="88BFB8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lnSpc>
                <a:spcPct val="150000"/>
              </a:lnSpc>
            </a:pP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rPr>
              <a:t>OVP</a:t>
            </a:r>
            <a:r>
              <a:rPr lang="zh-CN" alt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rPr>
              <a:t>合封</a:t>
            </a: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黑体" panose="02010609060101010101" charset="-122"/>
                <a:sym typeface="Times New Roman" panose="02020603050405020304" pitchFamily="18" charset="0"/>
              </a:rPr>
              <a:t>MOS</a:t>
            </a:r>
            <a:endParaRPr lang="zh-CN" altLang="en-US" sz="2000" b="1" dirty="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cs typeface="黑体" panose="02010609060101010101" charset="-122"/>
              <a:sym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8992" y="301026"/>
            <a:ext cx="23487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其他在研产品</a:t>
            </a: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…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479376" y="817548"/>
            <a:ext cx="9649072" cy="19164"/>
          </a:xfrm>
          <a:prstGeom prst="line">
            <a:avLst/>
          </a:prstGeom>
          <a:ln w="19050">
            <a:solidFill>
              <a:srgbClr val="6FA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33" y="2181909"/>
            <a:ext cx="12192000" cy="4676091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-10133" y="0"/>
            <a:ext cx="12192000" cy="4805222"/>
          </a:xfrm>
          <a:prstGeom prst="roundRect">
            <a:avLst>
              <a:gd name="adj" fmla="val 0"/>
            </a:avLst>
          </a:prstGeom>
          <a:gradFill flip="none" rotWithShape="1">
            <a:gsLst>
              <a:gs pos="32000">
                <a:srgbClr val="FDFDFD"/>
              </a:gs>
              <a:gs pos="0">
                <a:schemeClr val="bg1"/>
              </a:gs>
              <a:gs pos="100000">
                <a:schemeClr val="accent1">
                  <a:lumMod val="30000"/>
                  <a:lumOff val="70000"/>
                  <a:alpha val="3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" panose="020F0502020204030204" pitchFamily="34" charset="0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3007" y="2052335"/>
            <a:ext cx="8637595" cy="15926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1415" tIns="85698" rIns="71415" bIns="85698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总部：上海市浦东新区盛夏路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565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弄集贤天地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D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幢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11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层 </a:t>
            </a:r>
            <a:b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</a:b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西安：陕西省西安市高新区丈八一路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1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号汇鑫中心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C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座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911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室</a:t>
            </a:r>
            <a:b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</a:b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无锡：无锡市经济开发区太湖街道震泽路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688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号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1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号楼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701-702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室</a:t>
            </a:r>
            <a:b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</a:b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深圳：深圳市南山区粤兴二道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10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号香港中文大学李伟波楼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906-908</a:t>
            </a: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室</a:t>
            </a:r>
            <a:endParaRPr lang="en-US" altLang="zh-CN" sz="1600" dirty="0">
              <a:latin typeface="Calibri" panose="020F0502020204030204" pitchFamily="34" charset="0"/>
              <a:ea typeface="黑体" panose="02010609060101010101" pitchFamily="49" charset="-122"/>
              <a:cs typeface="阿里巴巴普惠体" panose="00020600040101010101" pitchFamily="18" charset="-122"/>
              <a:sym typeface="Calibri" panose="020F050202020403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43007" y="497986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Calibri" panose="020F0502020204030204" pitchFamily="34" charset="0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联系我们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27448" y="1264597"/>
            <a:ext cx="3600400" cy="66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网站：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www.prisemi.com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邮箱：</a:t>
            </a:r>
            <a:r>
              <a:rPr lang="en-US" altLang="zh-CN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info@prisemi.com</a:t>
            </a:r>
            <a:endParaRPr lang="zh-CN" altLang="en-US" sz="1600" dirty="0">
              <a:latin typeface="Calibri" panose="020F0502020204030204" pitchFamily="34" charset="0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509120"/>
            <a:ext cx="1412324" cy="141232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840416" y="5990224"/>
            <a:ext cx="1412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Calibri" panose="020F0502020204030204" pitchFamily="34" charset="0"/>
                <a:ea typeface="黑体" panose="02010609060101010101" pitchFamily="49" charset="-122"/>
                <a:sym typeface="Calibri" panose="020F0502020204030204" pitchFamily="34" charset="0"/>
              </a:rPr>
              <a:t>微信公众平台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fdd56a9-6b7a-4f45-8c43-cf7c04acb9d8"/>
  <p:tag name="COMMONDATA" val="eyJoZGlkIjoiY2I0OWNjNjIxZjA0YjBjYWUwNGNlMmQzNzM4ZmQxNT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m83v7GZg0C9zOqeDSJ18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d737a30-f4e5-44b4-b9a9-b427e950226a}"/>
  <p:tag name="TABLE_ENDDRAG_ORIGIN_RECT" val="471*359"/>
  <p:tag name="TABLE_ENDDRAG_RECT" val="651*80*471*35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8563972-4378-4ab1-bc3e-a91da8c01558}"/>
  <p:tag name="TABLE_ENDDRAG_ORIGIN_RECT" val="476*548"/>
  <p:tag name="TABLE_ENDDRAG_RECT" val="63*78*476*548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xrysyczv">
      <a:majorFont>
        <a:latin typeface="Calibri"/>
        <a:ea typeface="黑体"/>
        <a:cs typeface=""/>
      </a:majorFont>
      <a:minorFont>
        <a:latin typeface="Calibri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1751</Words>
  <Application>Microsoft Office PowerPoint</Application>
  <PresentationFormat>宽屏</PresentationFormat>
  <Paragraphs>856</Paragraphs>
  <Slides>16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微软雅黑</vt:lpstr>
      <vt:lpstr>Arial</vt:lpstr>
      <vt:lpstr>Calibri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Hua Yang</cp:lastModifiedBy>
  <cp:revision>2760</cp:revision>
  <cp:lastPrinted>2020-09-01T01:29:00Z</cp:lastPrinted>
  <dcterms:created xsi:type="dcterms:W3CDTF">2011-07-02T08:30:00Z</dcterms:created>
  <dcterms:modified xsi:type="dcterms:W3CDTF">2025-03-10T03:53:17Z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02E8FB3D313D4FAD8E8F3FEBF10739A0_13</vt:lpwstr>
  </property>
</Properties>
</file>