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3299" r:id="rId1"/>
    <p:sldMasterId id="2147493336" r:id="rId2"/>
  </p:sldMasterIdLst>
  <p:notesMasterIdLst>
    <p:notesMasterId r:id="rId3"/>
  </p:notesMasterIdLst>
  <p:sldIdLst>
    <p:sldId id="4797" r:id="rId4"/>
    <p:sldId id="4802" r:id="rId5"/>
    <p:sldId id="4807" r:id="rId6"/>
    <p:sldId id="4812" r:id="rId7"/>
    <p:sldId id="4819" r:id="rId9"/>
    <p:sldId id="4822" r:id="rId10"/>
    <p:sldId id="4825" r:id="rId11"/>
    <p:sldId id="4828" r:id="rId12"/>
    <p:sldId id="4832" r:id="rId13"/>
    <p:sldId id="4839" r:id="rId15"/>
    <p:sldId id="4842" r:id="rId16"/>
    <p:sldId id="4845" r:id="rId17"/>
    <p:sldId id="4848" r:id="rId18"/>
    <p:sldId id="4852" r:id="rId19"/>
    <p:sldId id="4859" r:id="rId21"/>
    <p:sldId id="4862" r:id="rId22"/>
    <p:sldId id="4865" r:id="rId23"/>
    <p:sldId id="4868" r:id="rId24"/>
    <p:sldId id="4872" r:id="rId25"/>
    <p:sldId id="4879" r:id="rId27"/>
    <p:sldId id="4882" r:id="rId28"/>
    <p:sldId id="4885" r:id="rId29"/>
    <p:sldId id="4888" r:id="rId30"/>
    <p:sldId id="4892" r:id="rId31"/>
    <p:sldId id="4899" r:id="rId33"/>
    <p:sldId id="4902" r:id="rId34"/>
    <p:sldId id="4905" r:id="rId35"/>
    <p:sldId id="4908" r:id="rId36"/>
    <p:sldId id="4912" r:id="rId37"/>
    <p:sldId id="4919" r:id="rId39"/>
    <p:sldId id="4922" r:id="rId40"/>
    <p:sldId id="4925" r:id="rId41"/>
    <p:sldId id="4928" r:id="rId42"/>
    <p:sldId id="4932" r:id="rId4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43" Type="http://schemas.openxmlformats.org/officeDocument/2006/relationships/slide" Target="slides/slide34.xml"/><Relationship Id="rId44" Type="http://schemas.openxmlformats.org/officeDocument/2006/relationships/tableStyles" Target="tableStyles.xml"/><Relationship Id="rId45" Type="http://schemas.openxmlformats.org/officeDocument/2006/relationships/presProps" Target="presProps.xml"/><Relationship Id="rId46" Type="http://schemas.openxmlformats.org/officeDocument/2006/relationships/viewProps" Target="viewProps.xml"/><Relationship Id="rId4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slide" Target="../slides/slide3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300" r:id="rId1"/>
    <p:sldLayoutId id="2147493301" r:id="rId2"/>
    <p:sldLayoutId id="2147493302" r:id="rId3"/>
    <p:sldLayoutId id="2147493303" r:id="rId4"/>
    <p:sldLayoutId id="2147493304" r:id="rId5"/>
    <p:sldLayoutId id="2147493305" r:id="rId6"/>
    <p:sldLayoutId id="2147493306" r:id="rId7"/>
    <p:sldLayoutId id="2147493307" r:id="rId8"/>
    <p:sldLayoutId id="2147493308" r:id="rId9"/>
    <p:sldLayoutId id="2147493309" r:id="rId10"/>
    <p:sldLayoutId id="214749331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3337" r:id="rId1"/>
    <p:sldLayoutId id="2147493338" r:id="rId2"/>
    <p:sldLayoutId id="2147493339" r:id="rId3"/>
    <p:sldLayoutId id="2147493340" r:id="rId4"/>
    <p:sldLayoutId id="2147493341" r:id="rId5"/>
    <p:sldLayoutId id="2147493342" r:id="rId6"/>
    <p:sldLayoutId id="2147493343" r:id="rId7"/>
    <p:sldLayoutId id="2147493344" r:id="rId8"/>
    <p:sldLayoutId id="2147493345" r:id="rId9"/>
    <p:sldLayoutId id="2147493346" r:id="rId10"/>
    <p:sldLayoutId id="214749334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tags" Target="../tags/tag105.xml"/><Relationship Id="rId19" Type="http://schemas.openxmlformats.org/officeDocument/2006/relationships/tags" Target="../tags/tag106.xml"/><Relationship Id="rId20" Type="http://schemas.openxmlformats.org/officeDocument/2006/relationships/tags" Target="../tags/tag107.xml"/><Relationship Id="rId21" Type="http://schemas.openxmlformats.org/officeDocument/2006/relationships/slideLayout" Target="../slideLayouts/slideLayout14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tags" Target="../tags/tag126.xml"/><Relationship Id="rId14" Type="http://schemas.openxmlformats.org/officeDocument/2006/relationships/tags" Target="../tags/tag127.xml"/><Relationship Id="rId15" Type="http://schemas.openxmlformats.org/officeDocument/2006/relationships/tags" Target="../tags/tag128.xml"/><Relationship Id="rId16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tags" Target="../tags/tag145.xml"/><Relationship Id="rId14" Type="http://schemas.openxmlformats.org/officeDocument/2006/relationships/tags" Target="../tags/tag146.xml"/><Relationship Id="rId15" Type="http://schemas.openxmlformats.org/officeDocument/2006/relationships/tags" Target="../tags/tag147.xml"/><Relationship Id="rId16" Type="http://schemas.openxmlformats.org/officeDocument/2006/relationships/tags" Target="../tags/tag148.xml"/><Relationship Id="rId17" Type="http://schemas.openxmlformats.org/officeDocument/2006/relationships/tags" Target="../tags/tag149.xml"/><Relationship Id="rId18" Type="http://schemas.openxmlformats.org/officeDocument/2006/relationships/tags" Target="../tags/tag150.xml"/><Relationship Id="rId19" Type="http://schemas.openxmlformats.org/officeDocument/2006/relationships/tags" Target="../tags/tag151.xml"/><Relationship Id="rId20" Type="http://schemas.openxmlformats.org/officeDocument/2006/relationships/tags" Target="../tags/tag152.xml"/><Relationship Id="rId21" Type="http://schemas.openxmlformats.org/officeDocument/2006/relationships/tags" Target="../tags/tag153.xml"/><Relationship Id="rId22" Type="http://schemas.openxmlformats.org/officeDocument/2006/relationships/tags" Target="../tags/tag154.xml"/><Relationship Id="rId23" Type="http://schemas.openxmlformats.org/officeDocument/2006/relationships/tags" Target="../tags/tag155.xml"/><Relationship Id="rId24" Type="http://schemas.openxmlformats.org/officeDocument/2006/relationships/tags" Target="../tags/tag156.xml"/><Relationship Id="rId25" Type="http://schemas.openxmlformats.org/officeDocument/2006/relationships/tags" Target="../tags/tag157.xml"/><Relationship Id="rId26" Type="http://schemas.openxmlformats.org/officeDocument/2006/relationships/tags" Target="../tags/tag158.xml"/><Relationship Id="rId27" Type="http://schemas.openxmlformats.org/officeDocument/2006/relationships/tags" Target="../tags/tag159.xml"/><Relationship Id="rId28" Type="http://schemas.openxmlformats.org/officeDocument/2006/relationships/tags" Target="../tags/tag160.xml"/><Relationship Id="rId29" Type="http://schemas.openxmlformats.org/officeDocument/2006/relationships/tags" Target="../tags/tag161.xml"/><Relationship Id="rId30" Type="http://schemas.openxmlformats.org/officeDocument/2006/relationships/tags" Target="../tags/tag162.xml"/><Relationship Id="rId3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tags" Target="../tags/tag190.xml"/><Relationship Id="rId14" Type="http://schemas.openxmlformats.org/officeDocument/2006/relationships/tags" Target="../tags/tag191.xml"/><Relationship Id="rId15" Type="http://schemas.openxmlformats.org/officeDocument/2006/relationships/tags" Target="../tags/tag192.xml"/><Relationship Id="rId16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tags" Target="../tags/tag217.xml"/><Relationship Id="rId14" Type="http://schemas.openxmlformats.org/officeDocument/2006/relationships/tags" Target="../tags/tag218.xml"/><Relationship Id="rId15" Type="http://schemas.openxmlformats.org/officeDocument/2006/relationships/tags" Target="../tags/tag219.xml"/><Relationship Id="rId16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tags" Target="../tags/tag235.xml"/><Relationship Id="rId14" Type="http://schemas.openxmlformats.org/officeDocument/2006/relationships/tags" Target="../tags/tag236.xml"/><Relationship Id="rId15" Type="http://schemas.openxmlformats.org/officeDocument/2006/relationships/tags" Target="../tags/tag237.xml"/><Relationship Id="rId16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tags" Target="../tags/tag262.xml"/><Relationship Id="rId14" Type="http://schemas.openxmlformats.org/officeDocument/2006/relationships/tags" Target="../tags/tag263.xml"/><Relationship Id="rId15" Type="http://schemas.openxmlformats.org/officeDocument/2006/relationships/tags" Target="../tags/tag264.xml"/><Relationship Id="rId16" Type="http://schemas.openxmlformats.org/officeDocument/2006/relationships/tags" Target="../tags/tag265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tags" Target="../tags/tag278.xml"/><Relationship Id="rId14" Type="http://schemas.openxmlformats.org/officeDocument/2006/relationships/tags" Target="../tags/tag279.xml"/><Relationship Id="rId15" Type="http://schemas.openxmlformats.org/officeDocument/2006/relationships/tags" Target="../tags/tag280.xml"/><Relationship Id="rId16" Type="http://schemas.openxmlformats.org/officeDocument/2006/relationships/tags" Target="../tags/tag281.xml"/><Relationship Id="rId17" Type="http://schemas.openxmlformats.org/officeDocument/2006/relationships/tags" Target="../tags/tag282.xml"/><Relationship Id="rId18" Type="http://schemas.openxmlformats.org/officeDocument/2006/relationships/tags" Target="../tags/tag283.xml"/><Relationship Id="rId19" Type="http://schemas.openxmlformats.org/officeDocument/2006/relationships/tags" Target="../tags/tag284.xml"/><Relationship Id="rId20" Type="http://schemas.openxmlformats.org/officeDocument/2006/relationships/tags" Target="../tags/tag285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tags" Target="../tags/tag309.xml"/><Relationship Id="rId6" Type="http://schemas.openxmlformats.org/officeDocument/2006/relationships/tags" Target="../tags/tag310.xml"/><Relationship Id="rId7" Type="http://schemas.openxmlformats.org/officeDocument/2006/relationships/tags" Target="../tags/tag311.xml"/><Relationship Id="rId8" Type="http://schemas.openxmlformats.org/officeDocument/2006/relationships/tags" Target="../tags/tag312.xml"/><Relationship Id="rId9" Type="http://schemas.openxmlformats.org/officeDocument/2006/relationships/tags" Target="../tags/tag313.xml"/><Relationship Id="rId10" Type="http://schemas.openxmlformats.org/officeDocument/2006/relationships/tags" Target="../tags/tag314.xml"/><Relationship Id="rId11" Type="http://schemas.openxmlformats.org/officeDocument/2006/relationships/tags" Target="../tags/tag315.xml"/><Relationship Id="rId12" Type="http://schemas.openxmlformats.org/officeDocument/2006/relationships/tags" Target="../tags/tag316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tags" Target="../tags/tag322.xml"/><Relationship Id="rId7" Type="http://schemas.openxmlformats.org/officeDocument/2006/relationships/tags" Target="../tags/tag323.xml"/><Relationship Id="rId8" Type="http://schemas.openxmlformats.org/officeDocument/2006/relationships/tags" Target="../tags/tag324.xml"/><Relationship Id="rId9" Type="http://schemas.openxmlformats.org/officeDocument/2006/relationships/tags" Target="../tags/tag325.xml"/><Relationship Id="rId10" Type="http://schemas.openxmlformats.org/officeDocument/2006/relationships/tags" Target="../tags/tag326.xml"/><Relationship Id="rId11" Type="http://schemas.openxmlformats.org/officeDocument/2006/relationships/tags" Target="../tags/tag327.xml"/><Relationship Id="rId12" Type="http://schemas.openxmlformats.org/officeDocument/2006/relationships/tags" Target="../tags/tag328.xml"/><Relationship Id="rId13" Type="http://schemas.openxmlformats.org/officeDocument/2006/relationships/tags" Target="../tags/tag329.xml"/><Relationship Id="rId14" Type="http://schemas.openxmlformats.org/officeDocument/2006/relationships/tags" Target="../tags/tag330.xml"/><Relationship Id="rId15" Type="http://schemas.openxmlformats.org/officeDocument/2006/relationships/tags" Target="../tags/tag331.xml"/><Relationship Id="rId16" Type="http://schemas.openxmlformats.org/officeDocument/2006/relationships/tags" Target="../tags/tag332.xml"/><Relationship Id="rId17" Type="http://schemas.openxmlformats.org/officeDocument/2006/relationships/tags" Target="../tags/tag333.xml"/><Relationship Id="rId18" Type="http://schemas.openxmlformats.org/officeDocument/2006/relationships/tags" Target="../tags/tag334.xml"/><Relationship Id="rId19" Type="http://schemas.openxmlformats.org/officeDocument/2006/relationships/tags" Target="../tags/tag335.xml"/><Relationship Id="rId20" Type="http://schemas.openxmlformats.org/officeDocument/2006/relationships/tags" Target="../tags/tag336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tags" Target="../tags/tag344.xml"/><Relationship Id="rId6" Type="http://schemas.openxmlformats.org/officeDocument/2006/relationships/tags" Target="../tags/tag345.xml"/><Relationship Id="rId7" Type="http://schemas.openxmlformats.org/officeDocument/2006/relationships/tags" Target="../tags/tag346.xml"/><Relationship Id="rId8" Type="http://schemas.openxmlformats.org/officeDocument/2006/relationships/tags" Target="../tags/tag347.xml"/><Relationship Id="rId9" Type="http://schemas.openxmlformats.org/officeDocument/2006/relationships/tags" Target="../tags/tag348.xml"/><Relationship Id="rId10" Type="http://schemas.openxmlformats.org/officeDocument/2006/relationships/tags" Target="../tags/tag349.xml"/><Relationship Id="rId11" Type="http://schemas.openxmlformats.org/officeDocument/2006/relationships/tags" Target="../tags/tag350.xml"/><Relationship Id="rId12" Type="http://schemas.openxmlformats.org/officeDocument/2006/relationships/tags" Target="../tags/tag351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tags" Target="../tags/tag356.xml"/><Relationship Id="rId6" Type="http://schemas.openxmlformats.org/officeDocument/2006/relationships/tags" Target="../tags/tag357.xml"/><Relationship Id="rId7" Type="http://schemas.openxmlformats.org/officeDocument/2006/relationships/tags" Target="../tags/tag358.xml"/><Relationship Id="rId8" Type="http://schemas.openxmlformats.org/officeDocument/2006/relationships/tags" Target="../tags/tag359.xml"/><Relationship Id="rId9" Type="http://schemas.openxmlformats.org/officeDocument/2006/relationships/tags" Target="../tags/tag360.xml"/><Relationship Id="rId10" Type="http://schemas.openxmlformats.org/officeDocument/2006/relationships/tags" Target="../tags/tag361.xml"/><Relationship Id="rId11" Type="http://schemas.openxmlformats.org/officeDocument/2006/relationships/tags" Target="../tags/tag362.xml"/><Relationship Id="rId12" Type="http://schemas.openxmlformats.org/officeDocument/2006/relationships/tags" Target="../tags/tag363.xml"/><Relationship Id="rId13" Type="http://schemas.openxmlformats.org/officeDocument/2006/relationships/tags" Target="../tags/tag364.xml"/><Relationship Id="rId14" Type="http://schemas.openxmlformats.org/officeDocument/2006/relationships/tags" Target="../tags/tag365.xml"/><Relationship Id="rId15" Type="http://schemas.openxmlformats.org/officeDocument/2006/relationships/tags" Target="../tags/tag366.xml"/><Relationship Id="rId16" Type="http://schemas.openxmlformats.org/officeDocument/2006/relationships/tags" Target="../tags/tag367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tags" Target="../tags/tag370.xml"/><Relationship Id="rId4" Type="http://schemas.openxmlformats.org/officeDocument/2006/relationships/tags" Target="../tags/tag371.xml"/><Relationship Id="rId5" Type="http://schemas.openxmlformats.org/officeDocument/2006/relationships/tags" Target="../tags/tag372.xml"/><Relationship Id="rId6" Type="http://schemas.openxmlformats.org/officeDocument/2006/relationships/tags" Target="../tags/tag373.xml"/><Relationship Id="rId7" Type="http://schemas.openxmlformats.org/officeDocument/2006/relationships/tags" Target="../tags/tag374.xml"/><Relationship Id="rId8" Type="http://schemas.openxmlformats.org/officeDocument/2006/relationships/tags" Target="../tags/tag375.xml"/><Relationship Id="rId9" Type="http://schemas.openxmlformats.org/officeDocument/2006/relationships/tags" Target="../tags/tag376.xml"/><Relationship Id="rId10" Type="http://schemas.openxmlformats.org/officeDocument/2006/relationships/tags" Target="../tags/tag377.xml"/><Relationship Id="rId11" Type="http://schemas.openxmlformats.org/officeDocument/2006/relationships/tags" Target="../tags/tag378.xml"/><Relationship Id="rId12" Type="http://schemas.openxmlformats.org/officeDocument/2006/relationships/tags" Target="../tags/tag379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0.xml"/><Relationship Id="rId2" Type="http://schemas.openxmlformats.org/officeDocument/2006/relationships/tags" Target="../tags/tag381.xml"/><Relationship Id="rId3" Type="http://schemas.openxmlformats.org/officeDocument/2006/relationships/tags" Target="../tags/tag382.xml"/><Relationship Id="rId4" Type="http://schemas.openxmlformats.org/officeDocument/2006/relationships/tags" Target="../tags/tag383.xml"/><Relationship Id="rId5" Type="http://schemas.openxmlformats.org/officeDocument/2006/relationships/tags" Target="../tags/tag384.xml"/><Relationship Id="rId6" Type="http://schemas.openxmlformats.org/officeDocument/2006/relationships/tags" Target="../tags/tag385.xml"/><Relationship Id="rId7" Type="http://schemas.openxmlformats.org/officeDocument/2006/relationships/tags" Target="../tags/tag386.xml"/><Relationship Id="rId8" Type="http://schemas.openxmlformats.org/officeDocument/2006/relationships/tags" Target="../tags/tag387.xml"/><Relationship Id="rId9" Type="http://schemas.openxmlformats.org/officeDocument/2006/relationships/tags" Target="../tags/tag388.xml"/><Relationship Id="rId10" Type="http://schemas.openxmlformats.org/officeDocument/2006/relationships/tags" Target="../tags/tag389.xml"/><Relationship Id="rId11" Type="http://schemas.openxmlformats.org/officeDocument/2006/relationships/tags" Target="../tags/tag390.xml"/><Relationship Id="rId12" Type="http://schemas.openxmlformats.org/officeDocument/2006/relationships/tags" Target="../tags/tag391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92.xml"/><Relationship Id="rId2" Type="http://schemas.openxmlformats.org/officeDocument/2006/relationships/tags" Target="../tags/tag393.xml"/><Relationship Id="rId3" Type="http://schemas.openxmlformats.org/officeDocument/2006/relationships/tags" Target="../tags/tag39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95.xml"/><Relationship Id="rId2" Type="http://schemas.openxmlformats.org/officeDocument/2006/relationships/tags" Target="../tags/tag396.xml"/><Relationship Id="rId3" Type="http://schemas.openxmlformats.org/officeDocument/2006/relationships/tags" Target="../tags/tag397.xml"/><Relationship Id="rId4" Type="http://schemas.openxmlformats.org/officeDocument/2006/relationships/tags" Target="../tags/tag398.xml"/><Relationship Id="rId5" Type="http://schemas.openxmlformats.org/officeDocument/2006/relationships/tags" Target="../tags/tag399.xml"/><Relationship Id="rId6" Type="http://schemas.openxmlformats.org/officeDocument/2006/relationships/tags" Target="../tags/tag400.xml"/><Relationship Id="rId7" Type="http://schemas.openxmlformats.org/officeDocument/2006/relationships/tags" Target="../tags/tag401.xml"/><Relationship Id="rId8" Type="http://schemas.openxmlformats.org/officeDocument/2006/relationships/tags" Target="../tags/tag402.xml"/><Relationship Id="rId9" Type="http://schemas.openxmlformats.org/officeDocument/2006/relationships/tags" Target="../tags/tag403.xml"/><Relationship Id="rId10" Type="http://schemas.openxmlformats.org/officeDocument/2006/relationships/tags" Target="../tags/tag404.xml"/><Relationship Id="rId11" Type="http://schemas.openxmlformats.org/officeDocument/2006/relationships/tags" Target="../tags/tag405.xml"/><Relationship Id="rId12" Type="http://schemas.openxmlformats.org/officeDocument/2006/relationships/tags" Target="../tags/tag406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07.xml"/><Relationship Id="rId2" Type="http://schemas.openxmlformats.org/officeDocument/2006/relationships/tags" Target="../tags/tag408.xml"/><Relationship Id="rId3" Type="http://schemas.openxmlformats.org/officeDocument/2006/relationships/tags" Target="../tags/tag409.xml"/><Relationship Id="rId4" Type="http://schemas.openxmlformats.org/officeDocument/2006/relationships/tags" Target="../tags/tag410.xml"/><Relationship Id="rId5" Type="http://schemas.openxmlformats.org/officeDocument/2006/relationships/tags" Target="../tags/tag411.xml"/><Relationship Id="rId6" Type="http://schemas.openxmlformats.org/officeDocument/2006/relationships/tags" Target="../tags/tag412.xml"/><Relationship Id="rId7" Type="http://schemas.openxmlformats.org/officeDocument/2006/relationships/tags" Target="../tags/tag413.xml"/><Relationship Id="rId8" Type="http://schemas.openxmlformats.org/officeDocument/2006/relationships/tags" Target="../tags/tag414.xml"/><Relationship Id="rId9" Type="http://schemas.openxmlformats.org/officeDocument/2006/relationships/tags" Target="../tags/tag415.xml"/><Relationship Id="rId10" Type="http://schemas.openxmlformats.org/officeDocument/2006/relationships/tags" Target="../tags/tag416.xml"/><Relationship Id="rId11" Type="http://schemas.openxmlformats.org/officeDocument/2006/relationships/tags" Target="../tags/tag417.xml"/><Relationship Id="rId12" Type="http://schemas.openxmlformats.org/officeDocument/2006/relationships/tags" Target="../tags/tag418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19.xml"/><Relationship Id="rId2" Type="http://schemas.openxmlformats.org/officeDocument/2006/relationships/tags" Target="../tags/tag420.xml"/><Relationship Id="rId3" Type="http://schemas.openxmlformats.org/officeDocument/2006/relationships/tags" Target="../tags/tag421.xml"/><Relationship Id="rId4" Type="http://schemas.openxmlformats.org/officeDocument/2006/relationships/tags" Target="../tags/tag422.xml"/><Relationship Id="rId5" Type="http://schemas.openxmlformats.org/officeDocument/2006/relationships/tags" Target="../tags/tag423.xml"/><Relationship Id="rId6" Type="http://schemas.openxmlformats.org/officeDocument/2006/relationships/tags" Target="../tags/tag424.xml"/><Relationship Id="rId7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25.xml"/><Relationship Id="rId2" Type="http://schemas.openxmlformats.org/officeDocument/2006/relationships/tags" Target="../tags/tag426.xml"/><Relationship Id="rId3" Type="http://schemas.openxmlformats.org/officeDocument/2006/relationships/tags" Target="../tags/tag427.xml"/><Relationship Id="rId4" Type="http://schemas.openxmlformats.org/officeDocument/2006/relationships/tags" Target="../tags/tag428.xml"/><Relationship Id="rId5" Type="http://schemas.openxmlformats.org/officeDocument/2006/relationships/tags" Target="../tags/tag429.xml"/><Relationship Id="rId6" Type="http://schemas.openxmlformats.org/officeDocument/2006/relationships/tags" Target="../tags/tag430.xml"/><Relationship Id="rId7" Type="http://schemas.openxmlformats.org/officeDocument/2006/relationships/tags" Target="../tags/tag431.xml"/><Relationship Id="rId8" Type="http://schemas.openxmlformats.org/officeDocument/2006/relationships/tags" Target="../tags/tag432.xml"/><Relationship Id="rId9" Type="http://schemas.openxmlformats.org/officeDocument/2006/relationships/tags" Target="../tags/tag433.xml"/><Relationship Id="rId10" Type="http://schemas.openxmlformats.org/officeDocument/2006/relationships/tags" Target="../tags/tag434.xml"/><Relationship Id="rId11" Type="http://schemas.openxmlformats.org/officeDocument/2006/relationships/tags" Target="../tags/tag435.xml"/><Relationship Id="rId12" Type="http://schemas.openxmlformats.org/officeDocument/2006/relationships/tags" Target="../tags/tag436.xml"/><Relationship Id="rId13" Type="http://schemas.openxmlformats.org/officeDocument/2006/relationships/slideLayout" Target="../slideLayouts/slideLayout1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437.xml"/><Relationship Id="rId2" Type="http://schemas.openxmlformats.org/officeDocument/2006/relationships/tags" Target="../tags/tag438.xml"/><Relationship Id="rId3" Type="http://schemas.openxmlformats.org/officeDocument/2006/relationships/tags" Target="../tags/tag439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企业管理中的沟通与谈判技巧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9691" y="1844664"/>
            <a:ext cx="549021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462902" y="2562731"/>
            <a:ext cx="535368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264218" y="3259843"/>
            <a:ext cx="504761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94380" y="123825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4018280" y="1265555"/>
            <a:ext cx="7150735" cy="4394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1400" lang="zh-CN">
                <a:effectLst/>
                <a:latin typeface="+mj-ea"/>
                <a:ea typeface="+mj-ea"/>
                <a:cs typeface="MiSans" panose="00000500000000000000" charset="-122"/>
              </a:rPr>
              <a:t>单击此处添加文本</a:t>
            </a:r>
            <a:endParaRPr altLang="en-US" dirty="0" sz="1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785870" y="196088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591050" y="1988185"/>
            <a:ext cx="6578600" cy="4394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1400" lang="zh-CN">
                <a:effectLst/>
                <a:latin typeface="+mj-ea"/>
                <a:ea typeface="+mj-ea"/>
                <a:cs typeface="MiSans" panose="00000500000000000000" charset="-122"/>
              </a:rPr>
              <a:t>沟通技巧在企业管理中的应用</a:t>
            </a:r>
            <a:endParaRPr altLang="en-US" dirty="0" sz="1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368165" y="263969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163185" y="2672080"/>
            <a:ext cx="6005830" cy="4394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1400" lang="zh-CN">
                <a:effectLst/>
                <a:latin typeface="+mj-ea"/>
                <a:ea typeface="+mj-ea"/>
                <a:cs typeface="MiSans" panose="00000500000000000000" charset="-122"/>
              </a:rPr>
              <a:t>谈判技巧在企业管理中的应用</a:t>
            </a:r>
            <a:endParaRPr altLang="en-US" dirty="0" sz="1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432601" y="4007474"/>
            <a:ext cx="548132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155812" y="4725541"/>
            <a:ext cx="533717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4"/>
            </p:custDataLst>
          </p:nvPr>
        </p:nvSpPr>
        <p:spPr>
          <a:xfrm>
            <a:off x="4942840" y="336550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5"/>
            </p:custDataLst>
          </p:nvPr>
        </p:nvSpPr>
        <p:spPr>
          <a:xfrm>
            <a:off x="5666740" y="3392805"/>
            <a:ext cx="5502910" cy="4394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1400" lang="zh-CN">
                <a:effectLst/>
                <a:latin typeface="+mj-ea"/>
                <a:ea typeface="+mj-ea"/>
                <a:cs typeface="MiSans" panose="00000500000000000000" charset="-122"/>
              </a:rPr>
              <a:t>沟通与谈判技巧对企业管理的综合影响</a:t>
            </a:r>
            <a:endParaRPr altLang="en-US" dirty="0" sz="1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6"/>
            </p:custDataLst>
          </p:nvPr>
        </p:nvSpPr>
        <p:spPr>
          <a:xfrm>
            <a:off x="5478780" y="412369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7"/>
            </p:custDataLst>
          </p:nvPr>
        </p:nvSpPr>
        <p:spPr>
          <a:xfrm>
            <a:off x="6283960" y="4150995"/>
            <a:ext cx="4886325" cy="43942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altLang="en-US" dirty="0" sz="1400" lang="zh-CN">
                <a:effectLst/>
                <a:latin typeface="+mj-ea"/>
                <a:ea typeface="+mj-ea"/>
                <a:cs typeface="MiSans" panose="00000500000000000000" charset="-122"/>
              </a:rPr>
              <a:t>案例分析：成功的企业沟通与谈判实践</a:t>
            </a:r>
            <a:endParaRPr altLang="en-US" dirty="0" sz="1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18"/>
            </p:custDataLst>
          </p:nvPr>
        </p:nvSpPr>
        <p:spPr>
          <a:xfrm>
            <a:off x="6061075" y="480250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06.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9"/>
            </p:custDataLst>
          </p:nvPr>
        </p:nvSpPr>
        <p:spPr>
          <a:xfrm>
            <a:off x="6856095" y="4834890"/>
            <a:ext cx="4313555" cy="439420"/>
          </a:xfrm>
          <a:prstGeom prst="rect"/>
          <a:noFill/>
        </p:spPr>
        <p:txBody>
          <a:bodyPr anchor="b" anchorCtr="0" bIns="0" lIns="0" rIns="0" rtlCol="0" tIns="0" wrap="square">
            <a:normAutofit fontScale="68333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未来发展趋势：数字化时代的沟通与谈判技巧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沟通技巧在企业管理中的应用</a:t>
            </a:r>
            <a:endParaRPr altLang="en-US" lang="zh-CN"/>
          </a:p>
        </p:txBody>
      </p:sp>
      <p:sp>
        <p:nvSpPr>
          <p:cNvPr id="104889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内容占位符 1"/>
          <p:cNvSpPr>
            <a:spLocks noGrp="1"/>
          </p:cNvSpPr>
          <p:nvPr>
            <p:ph idx="3"/>
          </p:nvPr>
        </p:nvSpPr>
        <p:spPr/>
        <p:txBody>
          <a:bodyPr>
            <a:normAutofit fontScale="70000"/>
          </a:bodyPr>
          <a:p>
            <a:r>
              <a:rPr altLang="en-US" lang="zh-CN"/>
              <a:t>有效沟通的定义：清晰、准确、及时、有意义的交流</a:t>
            </a:r>
            <a:endParaRPr altLang="en-US" lang="zh-CN"/>
          </a:p>
          <a:p>
            <a:r>
              <a:rPr altLang="en-US" lang="zh-CN"/>
              <a:t>有效沟通的重要性：提高工作效率、减少误解、增强团队协作  我正在写一份主题为“企业管理中的沟通与谈判技巧”的PPT,现在准备介绍“沟通技巧在企业管理中的应用”,请帮我生成“沟通技巧在企业管理中的应用”为标题的内容 沟通技巧在企业管理中的应用</a:t>
            </a:r>
            <a:endParaRPr altLang="en-US" lang="zh-CN"/>
          </a:p>
          <a:p>
            <a:pPr lvl="1"/>
            <a:r>
              <a:rPr altLang="en-US" lang="zh-CN"/>
              <a:t>我正在写一份主题为“企业管理中的沟通与谈判技巧”的PPT,现在准备介绍“沟通技巧在企业管理中的应用”,请帮我生成“沟通技巧在企业管理中的应用”为标题的内容</a:t>
            </a:r>
            <a:endParaRPr altLang="en-US" lang="zh-CN"/>
          </a:p>
          <a:p>
            <a:pPr lvl="1"/>
            <a:r>
              <a:rPr altLang="en-US" lang="zh-CN"/>
              <a:t>沟通技巧在企业管理中的应用</a:t>
            </a:r>
            <a:endParaRPr altLang="en-US" lang="zh-CN"/>
          </a:p>
          <a:p>
            <a:r>
              <a:rPr altLang="en-US" lang="zh-CN"/>
              <a:t>建立良好的沟通机制：制定明确的沟通流程和规范，确保信息畅通</a:t>
            </a:r>
            <a:endParaRPr altLang="en-US" lang="zh-CN"/>
          </a:p>
          <a:p>
            <a:r>
              <a:rPr altLang="en-US" lang="zh-CN"/>
              <a:t>提高沟通技能：掌握有效的沟通技巧和方法，提高沟通效率</a:t>
            </a:r>
            <a:endParaRPr altLang="en-US" lang="zh-CN"/>
          </a:p>
          <a:p>
            <a:r>
              <a:rPr altLang="en-US" lang="zh-CN"/>
              <a:t>倾听与理解：积极倾听他人的意见和建议，理解他人的需求和想法</a:t>
            </a:r>
            <a:endParaRPr altLang="en-US" lang="zh-CN"/>
          </a:p>
          <a:p>
            <a:r>
              <a:rPr altLang="en-US" lang="zh-CN"/>
              <a:t>表达与反馈：清晰表达自己的观点和想法，及时给予他人反馈和建议</a:t>
            </a:r>
            <a:endParaRPr altLang="en-US" lang="zh-CN"/>
          </a:p>
          <a:p>
            <a:r>
              <a:rPr altLang="en-US" lang="zh-CN"/>
              <a:t>情绪管理：控制情绪，保持冷静，避免情绪化决策</a:t>
            </a:r>
            <a:endParaRPr altLang="en-US" lang="zh-CN"/>
          </a:p>
          <a:p>
            <a:r>
              <a:rPr altLang="en-US" lang="zh-CN"/>
              <a:t>建立信任：通过良好的沟通和合作，建立信任关系，促进团队协作</a:t>
            </a:r>
            <a:endParaRPr altLang="en-US" lang="zh-CN"/>
          </a:p>
        </p:txBody>
      </p:sp>
      <p:sp>
        <p:nvSpPr>
          <p:cNvPr id="104895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有效沟通的定义和重要性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沟通障碍及原因分析</a:t>
            </a:r>
            <a:endParaRPr altLang="en-US" lang="zh-CN"/>
          </a:p>
        </p:txBody>
      </p:sp>
      <p:sp>
        <p:nvSpPr>
          <p:cNvPr id="1048994" name="矩形 3"/>
          <p:cNvSpPr/>
          <p:nvPr>
            <p:custDataLst>
              <p:tags r:id="rId1"/>
            </p:custDataLst>
          </p:nvPr>
        </p:nvSpPr>
        <p:spPr>
          <a:xfrm>
            <a:off x="972637" y="1746347"/>
            <a:ext cx="4917998" cy="124156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8996" name="矩形 13"/>
          <p:cNvSpPr/>
          <p:nvPr>
            <p:custDataLst>
              <p:tags r:id="rId2"/>
            </p:custDataLst>
          </p:nvPr>
        </p:nvSpPr>
        <p:spPr>
          <a:xfrm>
            <a:off x="608330" y="1746347"/>
            <a:ext cx="177664" cy="124156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48998" name="文本框 4"/>
          <p:cNvSpPr txBox="1"/>
          <p:nvPr>
            <p:custDataLst>
              <p:tags r:id="rId3"/>
            </p:custDataLst>
          </p:nvPr>
        </p:nvSpPr>
        <p:spPr>
          <a:xfrm>
            <a:off x="1160564" y="1853459"/>
            <a:ext cx="4619499" cy="102708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语言障碍：不同地区、不同文化背景导致的语言差异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矩形 39"/>
          <p:cNvSpPr/>
          <p:nvPr>
            <p:custDataLst>
              <p:tags r:id="rId4"/>
            </p:custDataLst>
          </p:nvPr>
        </p:nvSpPr>
        <p:spPr>
          <a:xfrm>
            <a:off x="972637" y="3220253"/>
            <a:ext cx="4917998" cy="124156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02" name="矩形 5"/>
          <p:cNvSpPr/>
          <p:nvPr>
            <p:custDataLst>
              <p:tags r:id="rId5"/>
            </p:custDataLst>
          </p:nvPr>
        </p:nvSpPr>
        <p:spPr>
          <a:xfrm>
            <a:off x="608330" y="3220253"/>
            <a:ext cx="177664" cy="124156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04" name="文本框 41"/>
          <p:cNvSpPr txBox="1"/>
          <p:nvPr>
            <p:custDataLst>
              <p:tags r:id="rId6"/>
            </p:custDataLst>
          </p:nvPr>
        </p:nvSpPr>
        <p:spPr>
          <a:xfrm>
            <a:off x="1160564" y="3327365"/>
            <a:ext cx="4619499" cy="102708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文化差异：不同文化背景下的价值观、信仰和习惯的差异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矩形 12"/>
          <p:cNvSpPr/>
          <p:nvPr>
            <p:custDataLst>
              <p:tags r:id="rId7"/>
            </p:custDataLst>
          </p:nvPr>
        </p:nvSpPr>
        <p:spPr>
          <a:xfrm>
            <a:off x="972637" y="4694159"/>
            <a:ext cx="4917998" cy="124156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08" name="矩形 17"/>
          <p:cNvSpPr/>
          <p:nvPr>
            <p:custDataLst>
              <p:tags r:id="rId8"/>
            </p:custDataLst>
          </p:nvPr>
        </p:nvSpPr>
        <p:spPr>
          <a:xfrm>
            <a:off x="608330" y="4694159"/>
            <a:ext cx="177664" cy="124156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10" name="文本框 19"/>
          <p:cNvSpPr txBox="1"/>
          <p:nvPr>
            <p:custDataLst>
              <p:tags r:id="rId9"/>
            </p:custDataLst>
          </p:nvPr>
        </p:nvSpPr>
        <p:spPr>
          <a:xfrm>
            <a:off x="1160564" y="4801270"/>
            <a:ext cx="4619499" cy="102708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信息不对称：信息传递过程中出现的信息不完整、不准确等问题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矩形 49"/>
          <p:cNvSpPr/>
          <p:nvPr>
            <p:custDataLst>
              <p:tags r:id="rId10"/>
            </p:custDataLst>
          </p:nvPr>
        </p:nvSpPr>
        <p:spPr>
          <a:xfrm>
            <a:off x="6659169" y="1746347"/>
            <a:ext cx="4917998" cy="124156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14" name="矩形 26"/>
          <p:cNvSpPr/>
          <p:nvPr>
            <p:custDataLst>
              <p:tags r:id="rId11"/>
            </p:custDataLst>
          </p:nvPr>
        </p:nvSpPr>
        <p:spPr>
          <a:xfrm>
            <a:off x="6294862" y="1746347"/>
            <a:ext cx="177664" cy="124156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16" name="文本框 27"/>
          <p:cNvSpPr txBox="1"/>
          <p:nvPr>
            <p:custDataLst>
              <p:tags r:id="rId12"/>
            </p:custDataLst>
          </p:nvPr>
        </p:nvSpPr>
        <p:spPr>
          <a:xfrm>
            <a:off x="6847095" y="1853459"/>
            <a:ext cx="4619499" cy="102708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沟通方式不当：沟通方式不符合对方的文化习惯或沟通技巧不够娴熟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矩形 64"/>
          <p:cNvSpPr/>
          <p:nvPr>
            <p:custDataLst>
              <p:tags r:id="rId13"/>
            </p:custDataLst>
          </p:nvPr>
        </p:nvSpPr>
        <p:spPr>
          <a:xfrm>
            <a:off x="6659169" y="3220253"/>
            <a:ext cx="4917998" cy="1241562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20" name="矩形 65"/>
          <p:cNvSpPr/>
          <p:nvPr>
            <p:custDataLst>
              <p:tags r:id="rId14"/>
            </p:custDataLst>
          </p:nvPr>
        </p:nvSpPr>
        <p:spPr>
          <a:xfrm>
            <a:off x="6294862" y="3220253"/>
            <a:ext cx="177664" cy="1241562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022" name="文本框 66"/>
          <p:cNvSpPr txBox="1"/>
          <p:nvPr>
            <p:custDataLst>
              <p:tags r:id="rId15"/>
            </p:custDataLst>
          </p:nvPr>
        </p:nvSpPr>
        <p:spPr>
          <a:xfrm>
            <a:off x="6847095" y="3327365"/>
            <a:ext cx="4619499" cy="102708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情绪影响：情绪波动或情绪失控导致的沟通障碍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沟通技巧的提升方法</a:t>
            </a:r>
            <a:endParaRPr altLang="en-US" lang="zh-CN"/>
          </a:p>
        </p:txBody>
      </p:sp>
      <p:sp>
        <p:nvSpPr>
          <p:cNvPr id="1049058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倾听技巧：积极倾听，理解对方观点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表达技巧：清晰、简洁、有逻辑地表达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情绪管理技巧：控制情绪，保持冷静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非语言沟通技巧：肢体语言、面部表情等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沟通技巧在企业管理中的具体应用</a:t>
            </a:r>
            <a:endParaRPr altLang="en-US" lang="zh-CN"/>
          </a:p>
        </p:txBody>
      </p:sp>
      <p:sp>
        <p:nvSpPr>
          <p:cNvPr id="1049100" name="椭圆 262"/>
          <p:cNvSpPr/>
          <p:nvPr>
            <p:custDataLst>
              <p:tags r:id="rId1"/>
            </p:custDataLst>
          </p:nvPr>
        </p:nvSpPr>
        <p:spPr>
          <a:xfrm>
            <a:off x="2414057" y="4093381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02" name="椭圆 263"/>
          <p:cNvSpPr/>
          <p:nvPr>
            <p:custDataLst>
              <p:tags r:id="rId2"/>
            </p:custDataLst>
          </p:nvPr>
        </p:nvSpPr>
        <p:spPr>
          <a:xfrm>
            <a:off x="3266271" y="4173766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04" name="椭圆 264"/>
          <p:cNvSpPr/>
          <p:nvPr>
            <p:custDataLst>
              <p:tags r:id="rId3"/>
            </p:custDataLst>
          </p:nvPr>
        </p:nvSpPr>
        <p:spPr>
          <a:xfrm>
            <a:off x="4064242" y="4410347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06" name="椭圆 265"/>
          <p:cNvSpPr/>
          <p:nvPr>
            <p:custDataLst>
              <p:tags r:id="rId4"/>
            </p:custDataLst>
          </p:nvPr>
        </p:nvSpPr>
        <p:spPr>
          <a:xfrm>
            <a:off x="4738693" y="4610330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08" name="椭圆 266"/>
          <p:cNvSpPr/>
          <p:nvPr>
            <p:custDataLst>
              <p:tags r:id="rId5"/>
            </p:custDataLst>
          </p:nvPr>
        </p:nvSpPr>
        <p:spPr>
          <a:xfrm>
            <a:off x="5430137" y="4814887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740384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0" name="椭圆 268"/>
          <p:cNvSpPr/>
          <p:nvPr>
            <p:custDataLst>
              <p:tags r:id="rId7"/>
            </p:custDataLst>
          </p:nvPr>
        </p:nvSpPr>
        <p:spPr>
          <a:xfrm flipV="1">
            <a:off x="2778078" y="4554126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12" name="椭圆 269"/>
          <p:cNvSpPr/>
          <p:nvPr>
            <p:custDataLst>
              <p:tags r:id="rId8"/>
            </p:custDataLst>
          </p:nvPr>
        </p:nvSpPr>
        <p:spPr>
          <a:xfrm flipV="1">
            <a:off x="2819904" y="4596606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14" name="椭圆 270"/>
          <p:cNvSpPr/>
          <p:nvPr>
            <p:custDataLst>
              <p:tags r:id="rId9"/>
            </p:custDataLst>
          </p:nvPr>
        </p:nvSpPr>
        <p:spPr>
          <a:xfrm flipV="1">
            <a:off x="7786797" y="3739817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854839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6" name="椭圆 272"/>
          <p:cNvSpPr/>
          <p:nvPr>
            <p:custDataLst>
              <p:tags r:id="rId11"/>
            </p:custDataLst>
          </p:nvPr>
        </p:nvSpPr>
        <p:spPr>
          <a:xfrm flipV="1">
            <a:off x="4009998" y="3614337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4033909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721518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18" name="椭圆 275"/>
          <p:cNvSpPr/>
          <p:nvPr>
            <p:custDataLst>
              <p:tags r:id="rId14"/>
            </p:custDataLst>
          </p:nvPr>
        </p:nvSpPr>
        <p:spPr>
          <a:xfrm flipV="1">
            <a:off x="7039149" y="3535259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20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77739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22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95969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510992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4" name="椭圆 279"/>
          <p:cNvSpPr/>
          <p:nvPr>
            <p:custDataLst>
              <p:tags r:id="rId18"/>
            </p:custDataLst>
          </p:nvPr>
        </p:nvSpPr>
        <p:spPr>
          <a:xfrm flipV="1">
            <a:off x="8529217" y="4631897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924682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6" name="椭圆 281"/>
          <p:cNvSpPr/>
          <p:nvPr>
            <p:custDataLst>
              <p:tags r:id="rId20"/>
            </p:custDataLst>
          </p:nvPr>
        </p:nvSpPr>
        <p:spPr>
          <a:xfrm flipV="1">
            <a:off x="4949133" y="4943635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322687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8" name="图形 15"/>
          <p:cNvSpPr/>
          <p:nvPr>
            <p:custDataLst>
              <p:tags r:id="rId22"/>
            </p:custDataLst>
          </p:nvPr>
        </p:nvSpPr>
        <p:spPr>
          <a:xfrm>
            <a:off x="5016447" y="5013563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30" name="图形 19"/>
          <p:cNvSpPr/>
          <p:nvPr>
            <p:custDataLst>
              <p:tags r:id="rId23"/>
            </p:custDataLst>
          </p:nvPr>
        </p:nvSpPr>
        <p:spPr>
          <a:xfrm>
            <a:off x="8597185" y="4705746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32" name="图形 27"/>
          <p:cNvSpPr/>
          <p:nvPr>
            <p:custDataLst>
              <p:tags r:id="rId24"/>
            </p:custDataLst>
          </p:nvPr>
        </p:nvSpPr>
        <p:spPr>
          <a:xfrm>
            <a:off x="4113257" y="3738510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34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87534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36" name="正文"/>
          <p:cNvSpPr txBox="1"/>
          <p:nvPr>
            <p:custDataLst>
              <p:tags r:id="rId26"/>
            </p:custDataLst>
          </p:nvPr>
        </p:nvSpPr>
        <p:spPr>
          <a:xfrm>
            <a:off x="608330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倾听技巧：积极倾听，理解对方观点，避免打断或过早表达意见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正文"/>
          <p:cNvSpPr txBox="1"/>
          <p:nvPr>
            <p:custDataLst>
              <p:tags r:id="rId27"/>
            </p:custDataLst>
          </p:nvPr>
        </p:nvSpPr>
        <p:spPr>
          <a:xfrm>
            <a:off x="9419336" y="3760076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反馈技巧：及时给予反馈，让对方了解自己的想法和感受，促进有效沟通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正文"/>
          <p:cNvSpPr txBox="1"/>
          <p:nvPr>
            <p:custDataLst>
              <p:tags r:id="rId28"/>
            </p:custDataLst>
          </p:nvPr>
        </p:nvSpPr>
        <p:spPr>
          <a:xfrm>
            <a:off x="7890056" y="2509204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非语言沟通技巧：通过肢体语言、面部表情等非语言方式传递信息，增强沟通效果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正文"/>
          <p:cNvSpPr txBox="1"/>
          <p:nvPr>
            <p:custDataLst>
              <p:tags r:id="rId29"/>
            </p:custDataLst>
          </p:nvPr>
        </p:nvSpPr>
        <p:spPr>
          <a:xfrm>
            <a:off x="2136303" y="2509204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表达技巧：清晰、简洁、有逻辑地表达自己的想法和需求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正文"/>
          <p:cNvSpPr txBox="1"/>
          <p:nvPr>
            <p:custDataLst>
              <p:tags r:id="rId30"/>
            </p:custDataLst>
          </p:nvPr>
        </p:nvSpPr>
        <p:spPr>
          <a:xfrm>
            <a:off x="5013833" y="1636730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情绪管理技巧：控制情绪，避免情绪失控导致沟通失败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谈判技巧在企业管理中的应用</a:t>
            </a:r>
            <a:endParaRPr altLang="en-US" lang="zh-CN"/>
          </a:p>
        </p:txBody>
      </p:sp>
      <p:sp>
        <p:nvSpPr>
          <p:cNvPr id="104918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谈判的定义和重要性</a:t>
            </a:r>
            <a:endParaRPr altLang="en-US" lang="zh-CN"/>
          </a:p>
        </p:txBody>
      </p:sp>
      <p:sp>
        <p:nvSpPr>
          <p:cNvPr id="1049244" name="圆角矩形 26"/>
          <p:cNvSpPr/>
          <p:nvPr>
            <p:custDataLst>
              <p:tags r:id="rId1"/>
            </p:custDataLst>
          </p:nvPr>
        </p:nvSpPr>
        <p:spPr>
          <a:xfrm>
            <a:off x="60833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46" name="圆角矩形 28"/>
          <p:cNvSpPr/>
          <p:nvPr>
            <p:custDataLst>
              <p:tags r:id="rId2"/>
            </p:custDataLst>
          </p:nvPr>
        </p:nvSpPr>
        <p:spPr>
          <a:xfrm>
            <a:off x="610871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48" name="文本框 31"/>
          <p:cNvSpPr txBox="1"/>
          <p:nvPr>
            <p:custDataLst>
              <p:tags r:id="rId3"/>
            </p:custDataLst>
          </p:nvPr>
        </p:nvSpPr>
        <p:spPr>
          <a:xfrm>
            <a:off x="763306" y="2261504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谈判的定义：谈判是一种通过协商和妥协达成共识的行为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圆角矩形 29"/>
          <p:cNvSpPr/>
          <p:nvPr>
            <p:custDataLst>
              <p:tags r:id="rId4"/>
            </p:custDataLst>
          </p:nvPr>
        </p:nvSpPr>
        <p:spPr>
          <a:xfrm>
            <a:off x="3400437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52" name="圆角矩形 32"/>
          <p:cNvSpPr/>
          <p:nvPr>
            <p:custDataLst>
              <p:tags r:id="rId5"/>
            </p:custDataLst>
          </p:nvPr>
        </p:nvSpPr>
        <p:spPr>
          <a:xfrm>
            <a:off x="3402977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54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261504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谈判的重要性：谈判是企业实现目标、解决问题、维护利益的重要手段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圆角矩形 3"/>
          <p:cNvSpPr/>
          <p:nvPr>
            <p:custDataLst>
              <p:tags r:id="rId7"/>
            </p:custDataLst>
          </p:nvPr>
        </p:nvSpPr>
        <p:spPr>
          <a:xfrm>
            <a:off x="6192543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58" name="圆角矩形 4"/>
          <p:cNvSpPr/>
          <p:nvPr>
            <p:custDataLst>
              <p:tags r:id="rId8"/>
            </p:custDataLst>
          </p:nvPr>
        </p:nvSpPr>
        <p:spPr>
          <a:xfrm>
            <a:off x="6195084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60" name="文本框 5"/>
          <p:cNvSpPr txBox="1"/>
          <p:nvPr>
            <p:custDataLst>
              <p:tags r:id="rId9"/>
            </p:custDataLst>
          </p:nvPr>
        </p:nvSpPr>
        <p:spPr>
          <a:xfrm>
            <a:off x="6349425" y="2261504"/>
            <a:ext cx="2280059" cy="340645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谈判在企业管理中的应用：谈判可以帮助企业与供应商、客户、员工等各方达成合作，提高效率，降低成本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圆角矩形 8"/>
          <p:cNvSpPr/>
          <p:nvPr>
            <p:custDataLst>
              <p:tags r:id="rId10"/>
            </p:custDataLst>
          </p:nvPr>
        </p:nvSpPr>
        <p:spPr>
          <a:xfrm>
            <a:off x="8984650" y="1840402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64" name="圆角矩形 9"/>
          <p:cNvSpPr/>
          <p:nvPr>
            <p:custDataLst>
              <p:tags r:id="rId11"/>
            </p:custDataLst>
          </p:nvPr>
        </p:nvSpPr>
        <p:spPr>
          <a:xfrm>
            <a:off x="8987190" y="1840402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66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261504"/>
            <a:ext cx="2280059" cy="340645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谈判技巧在企业管理中的重要性：掌握谈判技巧可以提高企业的谈判能力和竞争力，实现企业的长期发展目标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谈判的策略和技巧</a:t>
            </a:r>
            <a:endParaRPr altLang="en-US" lang="zh-CN"/>
          </a:p>
        </p:txBody>
      </p:sp>
      <p:sp>
        <p:nvSpPr>
          <p:cNvPr id="1049302" name="圆角矩形 3"/>
          <p:cNvSpPr/>
          <p:nvPr>
            <p:custDataLst>
              <p:tags r:id="rId1"/>
            </p:custDataLst>
          </p:nvPr>
        </p:nvSpPr>
        <p:spPr>
          <a:xfrm rot="16200000">
            <a:off x="5700967" y="-2391517"/>
            <a:ext cx="783715" cy="1046922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圆角矩形 4"/>
          <p:cNvSpPr/>
          <p:nvPr>
            <p:custDataLst>
              <p:tags r:id="rId2"/>
            </p:custDataLst>
          </p:nvPr>
        </p:nvSpPr>
        <p:spPr>
          <a:xfrm rot="16200000">
            <a:off x="536187" y="2773908"/>
            <a:ext cx="782425" cy="13817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06" name="圆角矩形 5"/>
          <p:cNvSpPr/>
          <p:nvPr>
            <p:custDataLst>
              <p:tags r:id="rId3"/>
            </p:custDataLst>
          </p:nvPr>
        </p:nvSpPr>
        <p:spPr>
          <a:xfrm rot="16200000">
            <a:off x="5700967" y="-3389383"/>
            <a:ext cx="783715" cy="104684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圆角矩形 6"/>
          <p:cNvSpPr/>
          <p:nvPr>
            <p:custDataLst>
              <p:tags r:id="rId4"/>
            </p:custDataLst>
          </p:nvPr>
        </p:nvSpPr>
        <p:spPr>
          <a:xfrm rot="16200000">
            <a:off x="536187" y="1775397"/>
            <a:ext cx="782425" cy="13817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10" name="圆角矩形 11"/>
          <p:cNvSpPr/>
          <p:nvPr>
            <p:custDataLst>
              <p:tags r:id="rId5"/>
            </p:custDataLst>
          </p:nvPr>
        </p:nvSpPr>
        <p:spPr>
          <a:xfrm rot="16200000">
            <a:off x="5700967" y="-395140"/>
            <a:ext cx="783715" cy="1046922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圆角矩形 12"/>
          <p:cNvSpPr/>
          <p:nvPr>
            <p:custDataLst>
              <p:tags r:id="rId6"/>
            </p:custDataLst>
          </p:nvPr>
        </p:nvSpPr>
        <p:spPr>
          <a:xfrm rot="16200000">
            <a:off x="536187" y="4770285"/>
            <a:ext cx="782425" cy="13817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14" name="圆角矩形 9"/>
          <p:cNvSpPr/>
          <p:nvPr>
            <p:custDataLst>
              <p:tags r:id="rId7"/>
            </p:custDataLst>
          </p:nvPr>
        </p:nvSpPr>
        <p:spPr>
          <a:xfrm rot="16200000">
            <a:off x="5700967" y="-1393006"/>
            <a:ext cx="783715" cy="104684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圆角矩形 10"/>
          <p:cNvSpPr/>
          <p:nvPr>
            <p:custDataLst>
              <p:tags r:id="rId8"/>
            </p:custDataLst>
          </p:nvPr>
        </p:nvSpPr>
        <p:spPr>
          <a:xfrm rot="16200000">
            <a:off x="536187" y="3771774"/>
            <a:ext cx="782425" cy="13817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18" name="圆角矩形 7"/>
          <p:cNvSpPr/>
          <p:nvPr>
            <p:custDataLst>
              <p:tags r:id="rId9"/>
            </p:custDataLst>
          </p:nvPr>
        </p:nvSpPr>
        <p:spPr>
          <a:xfrm rot="16200000">
            <a:off x="5700967" y="602081"/>
            <a:ext cx="783715" cy="1046922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圆角矩形 8"/>
          <p:cNvSpPr/>
          <p:nvPr>
            <p:custDataLst>
              <p:tags r:id="rId10"/>
            </p:custDataLst>
          </p:nvPr>
        </p:nvSpPr>
        <p:spPr>
          <a:xfrm rot="16200000">
            <a:off x="536187" y="5767506"/>
            <a:ext cx="782425" cy="13817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2" name="文本框 14"/>
          <p:cNvSpPr txBox="1"/>
          <p:nvPr>
            <p:custDataLst>
              <p:tags r:id="rId11"/>
            </p:custDataLst>
          </p:nvPr>
        </p:nvSpPr>
        <p:spPr>
          <a:xfrm>
            <a:off x="1297972" y="5446280"/>
            <a:ext cx="10028898" cy="783070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谈判后的跟进：总结经验教训，为下一次谈判做好准备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324" name="文本框 15"/>
          <p:cNvSpPr txBox="1"/>
          <p:nvPr>
            <p:custDataLst>
              <p:tags r:id="rId12"/>
            </p:custDataLst>
          </p:nvPr>
        </p:nvSpPr>
        <p:spPr>
          <a:xfrm>
            <a:off x="1298617" y="3449257"/>
            <a:ext cx="10028898" cy="783715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谈判中的让步策略：适时让步，以达成双赢的结果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326" name="文本框 16"/>
          <p:cNvSpPr txBox="1"/>
          <p:nvPr>
            <p:custDataLst>
              <p:tags r:id="rId13"/>
            </p:custDataLst>
          </p:nvPr>
        </p:nvSpPr>
        <p:spPr>
          <a:xfrm>
            <a:off x="1297972" y="4448414"/>
            <a:ext cx="10028898" cy="783070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谈判中的僵局处理：采用灵活的策略和技巧，打破僵局，推动谈判进程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328" name="文本框 17"/>
          <p:cNvSpPr txBox="1"/>
          <p:nvPr>
            <p:custDataLst>
              <p:tags r:id="rId14"/>
            </p:custDataLst>
          </p:nvPr>
        </p:nvSpPr>
        <p:spPr>
          <a:xfrm>
            <a:off x="1298617" y="1452880"/>
            <a:ext cx="10028898" cy="783715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谈判前的准备：了解对方的需求和利益，制定谈判策略和计划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330" name="文本框 18"/>
          <p:cNvSpPr txBox="1"/>
          <p:nvPr>
            <p:custDataLst>
              <p:tags r:id="rId15"/>
            </p:custDataLst>
          </p:nvPr>
        </p:nvSpPr>
        <p:spPr>
          <a:xfrm>
            <a:off x="1297972" y="2452036"/>
            <a:ext cx="10028898" cy="783070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谈判中的沟通技巧：倾听、表达、提问、回应等，建立良好的沟通氛围</a:t>
            </a:r>
            <a:endParaRPr altLang="en-US" dirty="0" sz="20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谈判中的心理战术</a:t>
            </a:r>
            <a:endParaRPr altLang="en-US" lang="zh-CN"/>
          </a:p>
        </p:txBody>
      </p:sp>
      <p:sp>
        <p:nvSpPr>
          <p:cNvPr id="104936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建立良好的第一印象：通过言谈举止、着装打扮等外在形象，给对方留下良好的第一印象，增加谈判成功的可能性。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倾听与理解：在谈判中，要认真倾听对方的观点和需求，理解对方的立场和利益，从而更好地制定谈判策略。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运用情感技巧：通过情感表达、情绪控制等手段，影响对方的情绪和态度，使谈判朝着有利于自己的方向发展。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2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掌握语言技巧：运用恰当的语言表达自己的观点和需求，避免使用过于直接或强硬的措辞，以减少对方的反感和抵触情绪。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谈判技巧在企业管理中的具体应用</a:t>
            </a:r>
            <a:endParaRPr altLang="en-US" lang="zh-CN"/>
          </a:p>
        </p:txBody>
      </p:sp>
      <p:sp>
        <p:nvSpPr>
          <p:cNvPr id="1049424" name="矩形 3"/>
          <p:cNvSpPr/>
          <p:nvPr>
            <p:custDataLst>
              <p:tags r:id="rId1"/>
            </p:custDataLst>
          </p:nvPr>
        </p:nvSpPr>
        <p:spPr>
          <a:xfrm>
            <a:off x="972637" y="1746347"/>
            <a:ext cx="4917998" cy="124156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426" name="矩形 13"/>
          <p:cNvSpPr/>
          <p:nvPr>
            <p:custDataLst>
              <p:tags r:id="rId2"/>
            </p:custDataLst>
          </p:nvPr>
        </p:nvSpPr>
        <p:spPr>
          <a:xfrm>
            <a:off x="608330" y="1746347"/>
            <a:ext cx="177664" cy="124156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49428" name="文本框 4"/>
          <p:cNvSpPr txBox="1"/>
          <p:nvPr>
            <p:custDataLst>
              <p:tags r:id="rId3"/>
            </p:custDataLst>
          </p:nvPr>
        </p:nvSpPr>
        <p:spPr>
          <a:xfrm>
            <a:off x="1160564" y="1853459"/>
            <a:ext cx="4619499" cy="102708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建立良好的谈判氛围：通过礼貌、尊重和信任来建立良好的谈判氛围，为后续的谈判打下基础。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矩形 39"/>
          <p:cNvSpPr/>
          <p:nvPr>
            <p:custDataLst>
              <p:tags r:id="rId4"/>
            </p:custDataLst>
          </p:nvPr>
        </p:nvSpPr>
        <p:spPr>
          <a:xfrm>
            <a:off x="972637" y="3220253"/>
            <a:ext cx="4917998" cy="124156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432" name="矩形 5"/>
          <p:cNvSpPr/>
          <p:nvPr>
            <p:custDataLst>
              <p:tags r:id="rId5"/>
            </p:custDataLst>
          </p:nvPr>
        </p:nvSpPr>
        <p:spPr>
          <a:xfrm>
            <a:off x="608330" y="3220253"/>
            <a:ext cx="177664" cy="124156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434" name="文本框 41"/>
          <p:cNvSpPr txBox="1"/>
          <p:nvPr>
            <p:custDataLst>
              <p:tags r:id="rId6"/>
            </p:custDataLst>
          </p:nvPr>
        </p:nvSpPr>
        <p:spPr>
          <a:xfrm>
            <a:off x="1160564" y="3327365"/>
            <a:ext cx="4619499" cy="102708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明确谈判目标：在谈判前要明确自己的目标和底线，以便在谈判中保持清醒和冷静。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矩形 12"/>
          <p:cNvSpPr/>
          <p:nvPr>
            <p:custDataLst>
              <p:tags r:id="rId7"/>
            </p:custDataLst>
          </p:nvPr>
        </p:nvSpPr>
        <p:spPr>
          <a:xfrm>
            <a:off x="972637" y="4694159"/>
            <a:ext cx="4917998" cy="124156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438" name="矩形 17"/>
          <p:cNvSpPr/>
          <p:nvPr>
            <p:custDataLst>
              <p:tags r:id="rId8"/>
            </p:custDataLst>
          </p:nvPr>
        </p:nvSpPr>
        <p:spPr>
          <a:xfrm>
            <a:off x="608330" y="4694159"/>
            <a:ext cx="177664" cy="124156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440" name="文本框 19"/>
          <p:cNvSpPr txBox="1"/>
          <p:nvPr>
            <p:custDataLst>
              <p:tags r:id="rId9"/>
            </p:custDataLst>
          </p:nvPr>
        </p:nvSpPr>
        <p:spPr>
          <a:xfrm>
            <a:off x="1160564" y="4801270"/>
            <a:ext cx="4619499" cy="102708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5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掌握谈判技巧：通过掌握有效的谈判技巧，如倾听、表达、妥协等，来提高谈判的成功率。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矩形 49"/>
          <p:cNvSpPr/>
          <p:nvPr>
            <p:custDataLst>
              <p:tags r:id="rId10"/>
            </p:custDataLst>
          </p:nvPr>
        </p:nvSpPr>
        <p:spPr>
          <a:xfrm>
            <a:off x="6659169" y="1746347"/>
            <a:ext cx="4917998" cy="124156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444" name="矩形 26"/>
          <p:cNvSpPr/>
          <p:nvPr>
            <p:custDataLst>
              <p:tags r:id="rId11"/>
            </p:custDataLst>
          </p:nvPr>
        </p:nvSpPr>
        <p:spPr>
          <a:xfrm>
            <a:off x="6294862" y="1746347"/>
            <a:ext cx="177664" cy="124156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446" name="文本框 27"/>
          <p:cNvSpPr txBox="1"/>
          <p:nvPr>
            <p:custDataLst>
              <p:tags r:id="rId12"/>
            </p:custDataLst>
          </p:nvPr>
        </p:nvSpPr>
        <p:spPr>
          <a:xfrm>
            <a:off x="6847095" y="1853459"/>
            <a:ext cx="4619499" cy="102708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7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灵活运用谈判策略：根据不同的谈判对象和情境，灵活运用不同的谈判策略，以达到最佳的谈判效果。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矩形 64"/>
          <p:cNvSpPr/>
          <p:nvPr>
            <p:custDataLst>
              <p:tags r:id="rId13"/>
            </p:custDataLst>
          </p:nvPr>
        </p:nvSpPr>
        <p:spPr>
          <a:xfrm>
            <a:off x="6659169" y="3220253"/>
            <a:ext cx="4917998" cy="1241562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450" name="矩形 65"/>
          <p:cNvSpPr/>
          <p:nvPr>
            <p:custDataLst>
              <p:tags r:id="rId14"/>
            </p:custDataLst>
          </p:nvPr>
        </p:nvSpPr>
        <p:spPr>
          <a:xfrm>
            <a:off x="6294862" y="3220253"/>
            <a:ext cx="177664" cy="1241562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452" name="文本框 66"/>
          <p:cNvSpPr txBox="1"/>
          <p:nvPr>
            <p:custDataLst>
              <p:tags r:id="rId15"/>
            </p:custDataLst>
          </p:nvPr>
        </p:nvSpPr>
        <p:spPr>
          <a:xfrm>
            <a:off x="6847095" y="3327365"/>
            <a:ext cx="4619499" cy="102708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注重后续跟进：在谈判结束后，要注重后续跟进，确保协议的履行和合作的顺利进行。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沟通与谈判技巧对企业管理的综合影响</a:t>
            </a:r>
            <a:endParaRPr altLang="en-US" lang="zh-CN"/>
          </a:p>
        </p:txBody>
      </p:sp>
      <p:sp>
        <p:nvSpPr>
          <p:cNvPr id="104948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提高企业管理效率</a:t>
            </a:r>
            <a:endParaRPr altLang="en-US" lang="zh-CN"/>
          </a:p>
        </p:txBody>
      </p:sp>
      <p:sp>
        <p:nvSpPr>
          <p:cNvPr id="1049552" name="圆角矩形 26"/>
          <p:cNvSpPr/>
          <p:nvPr>
            <p:custDataLst>
              <p:tags r:id="rId1"/>
            </p:custDataLst>
          </p:nvPr>
        </p:nvSpPr>
        <p:spPr>
          <a:xfrm>
            <a:off x="608330" y="1835073"/>
            <a:ext cx="1993445" cy="40114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54" name="圆角矩形 28"/>
          <p:cNvSpPr/>
          <p:nvPr>
            <p:custDataLst>
              <p:tags r:id="rId2"/>
            </p:custDataLst>
          </p:nvPr>
        </p:nvSpPr>
        <p:spPr>
          <a:xfrm>
            <a:off x="610874" y="1835073"/>
            <a:ext cx="1989238" cy="21315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56" name="文本框 31"/>
          <p:cNvSpPr txBox="1"/>
          <p:nvPr>
            <p:custDataLst>
              <p:tags r:id="rId3"/>
            </p:custDataLst>
          </p:nvPr>
        </p:nvSpPr>
        <p:spPr>
          <a:xfrm>
            <a:off x="692922" y="2256762"/>
            <a:ext cx="1825865" cy="3454917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沟通技巧：清晰、准确、及时地传达信息，避免误解和冲突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圆角矩形 29"/>
          <p:cNvSpPr/>
          <p:nvPr>
            <p:custDataLst>
              <p:tags r:id="rId4"/>
            </p:custDataLst>
          </p:nvPr>
        </p:nvSpPr>
        <p:spPr>
          <a:xfrm>
            <a:off x="2852247" y="1835073"/>
            <a:ext cx="1993445" cy="40114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60" name="圆角矩形 32"/>
          <p:cNvSpPr/>
          <p:nvPr>
            <p:custDataLst>
              <p:tags r:id="rId5"/>
            </p:custDataLst>
          </p:nvPr>
        </p:nvSpPr>
        <p:spPr>
          <a:xfrm>
            <a:off x="2854791" y="1835073"/>
            <a:ext cx="1989238" cy="21315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62" name="文本框 34"/>
          <p:cNvSpPr txBox="1"/>
          <p:nvPr>
            <p:custDataLst>
              <p:tags r:id="rId6"/>
            </p:custDataLst>
          </p:nvPr>
        </p:nvSpPr>
        <p:spPr>
          <a:xfrm>
            <a:off x="2936839" y="2256762"/>
            <a:ext cx="1825865" cy="3456280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谈判技巧：通过协商和妥协达成共识，降低成本和风险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圆角矩形 3"/>
          <p:cNvSpPr/>
          <p:nvPr>
            <p:custDataLst>
              <p:tags r:id="rId7"/>
            </p:custDataLst>
          </p:nvPr>
        </p:nvSpPr>
        <p:spPr>
          <a:xfrm>
            <a:off x="5096165" y="1835073"/>
            <a:ext cx="1993445" cy="40114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66" name="圆角矩形 4"/>
          <p:cNvSpPr/>
          <p:nvPr>
            <p:custDataLst>
              <p:tags r:id="rId8"/>
            </p:custDataLst>
          </p:nvPr>
        </p:nvSpPr>
        <p:spPr>
          <a:xfrm>
            <a:off x="5098073" y="1835073"/>
            <a:ext cx="1989238" cy="21315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68" name="文本框 5"/>
          <p:cNvSpPr txBox="1"/>
          <p:nvPr>
            <p:custDataLst>
              <p:tags r:id="rId9"/>
            </p:custDataLst>
          </p:nvPr>
        </p:nvSpPr>
        <p:spPr>
          <a:xfrm>
            <a:off x="5180121" y="2256762"/>
            <a:ext cx="1825865" cy="3456280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建立信任：通过有效的沟通和谈判建立信任关系，提高员工忠诚度和工作积极性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圆角矩形 8"/>
          <p:cNvSpPr/>
          <p:nvPr>
            <p:custDataLst>
              <p:tags r:id="rId10"/>
            </p:custDataLst>
          </p:nvPr>
        </p:nvSpPr>
        <p:spPr>
          <a:xfrm>
            <a:off x="7340082" y="1835073"/>
            <a:ext cx="1993445" cy="40114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72" name="圆角矩形 9"/>
          <p:cNvSpPr/>
          <p:nvPr>
            <p:custDataLst>
              <p:tags r:id="rId11"/>
            </p:custDataLst>
          </p:nvPr>
        </p:nvSpPr>
        <p:spPr>
          <a:xfrm>
            <a:off x="7341990" y="1835073"/>
            <a:ext cx="1989238" cy="21315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74" name="文本框 10"/>
          <p:cNvSpPr txBox="1"/>
          <p:nvPr>
            <p:custDataLst>
              <p:tags r:id="rId12"/>
            </p:custDataLst>
          </p:nvPr>
        </p:nvSpPr>
        <p:spPr>
          <a:xfrm>
            <a:off x="7424038" y="2256762"/>
            <a:ext cx="1825865" cy="3456280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决策质量：通过充分的信息交流和意见交换，提高决策质量和效率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圆角矩形 6"/>
          <p:cNvSpPr/>
          <p:nvPr>
            <p:custDataLst>
              <p:tags r:id="rId13"/>
            </p:custDataLst>
          </p:nvPr>
        </p:nvSpPr>
        <p:spPr>
          <a:xfrm>
            <a:off x="9583999" y="1836345"/>
            <a:ext cx="1993445" cy="40114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78" name="圆角矩形 7"/>
          <p:cNvSpPr/>
          <p:nvPr>
            <p:custDataLst>
              <p:tags r:id="rId14"/>
            </p:custDataLst>
          </p:nvPr>
        </p:nvSpPr>
        <p:spPr>
          <a:xfrm>
            <a:off x="9585907" y="1836345"/>
            <a:ext cx="1989238" cy="21315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80" name="文本框 11"/>
          <p:cNvSpPr txBox="1"/>
          <p:nvPr>
            <p:custDataLst>
              <p:tags r:id="rId15"/>
            </p:custDataLst>
          </p:nvPr>
        </p:nvSpPr>
        <p:spPr>
          <a:xfrm>
            <a:off x="9667955" y="2258670"/>
            <a:ext cx="1825865" cy="3456280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增强竞争力：通过有效的沟通和谈判，增强企业在市场中的竞争力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增强企业凝聚力</a:t>
            </a:r>
            <a:endParaRPr altLang="en-US" lang="zh-CN"/>
          </a:p>
        </p:txBody>
      </p:sp>
      <p:sp>
        <p:nvSpPr>
          <p:cNvPr id="1049616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8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0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沟通与谈判技巧对企业管理的综合影响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22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4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6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增强企业凝聚力的途径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28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0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2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有效沟通与谈判技巧的重要性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34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6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8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提升企业凝聚力的实践方法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促进企业创新和发展</a:t>
            </a:r>
            <a:endParaRPr altLang="en-US" lang="zh-CN"/>
          </a:p>
        </p:txBody>
      </p:sp>
      <p:sp>
        <p:nvSpPr>
          <p:cNvPr id="1049674" name="矩形: 圆角 44"/>
          <p:cNvSpPr/>
          <p:nvPr>
            <p:custDataLst>
              <p:tags r:id="rId1"/>
            </p:custDataLst>
          </p:nvPr>
        </p:nvSpPr>
        <p:spPr>
          <a:xfrm>
            <a:off x="608330" y="2291729"/>
            <a:ext cx="5339528" cy="1445880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859" name="直接连接符 4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1820257" y="2599954"/>
            <a:ext cx="0" cy="829964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76" name="标题"/>
          <p:cNvSpPr txBox="1"/>
          <p:nvPr>
            <p:custDataLst>
              <p:tags r:id="rId3"/>
            </p:custDataLst>
          </p:nvPr>
        </p:nvSpPr>
        <p:spPr>
          <a:xfrm>
            <a:off x="738611" y="2413113"/>
            <a:ext cx="1081535" cy="120403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678" name="正文"/>
          <p:cNvSpPr txBox="1"/>
          <p:nvPr>
            <p:custDataLst>
              <p:tags r:id="rId4"/>
            </p:custDataLst>
          </p:nvPr>
        </p:nvSpPr>
        <p:spPr>
          <a:xfrm>
            <a:off x="1900968" y="2401038"/>
            <a:ext cx="3954666" cy="122775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激发员工创造力：良好的沟通环境能够激发员工的创新思维，为企业带来新的发展思路。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80" name="矩形: 圆角 48"/>
          <p:cNvSpPr/>
          <p:nvPr>
            <p:custDataLst>
              <p:tags r:id="rId5"/>
            </p:custDataLst>
          </p:nvPr>
        </p:nvSpPr>
        <p:spPr>
          <a:xfrm>
            <a:off x="6237723" y="2291729"/>
            <a:ext cx="5339528" cy="1445880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861" name="直接连接符 49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449650" y="2599954"/>
            <a:ext cx="0" cy="829964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82" name="标题"/>
          <p:cNvSpPr txBox="1"/>
          <p:nvPr>
            <p:custDataLst>
              <p:tags r:id="rId7"/>
            </p:custDataLst>
          </p:nvPr>
        </p:nvSpPr>
        <p:spPr>
          <a:xfrm>
            <a:off x="6368003" y="2413113"/>
            <a:ext cx="1081535" cy="120403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684" name="正文"/>
          <p:cNvSpPr txBox="1"/>
          <p:nvPr>
            <p:custDataLst>
              <p:tags r:id="rId8"/>
            </p:custDataLst>
          </p:nvPr>
        </p:nvSpPr>
        <p:spPr>
          <a:xfrm>
            <a:off x="7529725" y="2401038"/>
            <a:ext cx="3954666" cy="1227753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增强企业凝聚力：有效的谈判技巧能够协调企业内部各方利益，增强企业凝聚力，共同应对外部挑战。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86" name="矩形: 圆角 53"/>
          <p:cNvSpPr/>
          <p:nvPr>
            <p:custDataLst>
              <p:tags r:id="rId9"/>
            </p:custDataLst>
          </p:nvPr>
        </p:nvSpPr>
        <p:spPr>
          <a:xfrm>
            <a:off x="608330" y="3945340"/>
            <a:ext cx="5339528" cy="1445880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863" name="直接连接符 54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820257" y="4253564"/>
            <a:ext cx="0" cy="829964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88" name="标题"/>
          <p:cNvSpPr txBox="1"/>
          <p:nvPr>
            <p:custDataLst>
              <p:tags r:id="rId11"/>
            </p:custDataLst>
          </p:nvPr>
        </p:nvSpPr>
        <p:spPr>
          <a:xfrm>
            <a:off x="738611" y="4066087"/>
            <a:ext cx="1081535" cy="120403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690" name="正文"/>
          <p:cNvSpPr txBox="1"/>
          <p:nvPr>
            <p:custDataLst>
              <p:tags r:id="rId12"/>
            </p:custDataLst>
          </p:nvPr>
        </p:nvSpPr>
        <p:spPr>
          <a:xfrm>
            <a:off x="1900968" y="4054648"/>
            <a:ext cx="3954666" cy="1227753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提升企业竞争力：通过有效的沟通与谈判，企业能够更好地了解客户需求和市场动态，提升产品和服务质量，增强企业竞争力。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92" name="矩形: 圆角 57"/>
          <p:cNvSpPr/>
          <p:nvPr>
            <p:custDataLst>
              <p:tags r:id="rId13"/>
            </p:custDataLst>
          </p:nvPr>
        </p:nvSpPr>
        <p:spPr>
          <a:xfrm>
            <a:off x="6237723" y="3945340"/>
            <a:ext cx="5339528" cy="1445880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865" name="直接连接符 58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7449650" y="4253564"/>
            <a:ext cx="0" cy="829964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94" name="标题"/>
          <p:cNvSpPr txBox="1"/>
          <p:nvPr>
            <p:custDataLst>
              <p:tags r:id="rId15"/>
            </p:custDataLst>
          </p:nvPr>
        </p:nvSpPr>
        <p:spPr>
          <a:xfrm>
            <a:off x="6368003" y="4066087"/>
            <a:ext cx="1081535" cy="1204030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696" name="正文"/>
          <p:cNvSpPr txBox="1"/>
          <p:nvPr>
            <p:custDataLst>
              <p:tags r:id="rId16"/>
            </p:custDataLst>
          </p:nvPr>
        </p:nvSpPr>
        <p:spPr>
          <a:xfrm>
            <a:off x="7529725" y="4054648"/>
            <a:ext cx="3954666" cy="1227753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推动企业可持续发展：良好的沟通与谈判技巧能够帮助企业建立长期稳定的合作关系，实现可持续发展目标。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提升企业形象和品牌价值</a:t>
            </a:r>
            <a:endParaRPr altLang="en-US" lang="zh-CN"/>
          </a:p>
        </p:txBody>
      </p:sp>
      <p:sp>
        <p:nvSpPr>
          <p:cNvPr id="1049732" name="Freeform 27"/>
          <p:cNvSpPr/>
          <p:nvPr>
            <p:custDataLst>
              <p:tags r:id="rId1"/>
            </p:custDataLst>
          </p:nvPr>
        </p:nvSpPr>
        <p:spPr bwMode="auto">
          <a:xfrm>
            <a:off x="671180" y="5966548"/>
            <a:ext cx="187635" cy="172459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734" name="矩形: 圆角 32"/>
          <p:cNvSpPr/>
          <p:nvPr>
            <p:custDataLst>
              <p:tags r:id="rId2"/>
            </p:custDataLst>
          </p:nvPr>
        </p:nvSpPr>
        <p:spPr>
          <a:xfrm flipH="1">
            <a:off x="799703" y="1452880"/>
            <a:ext cx="2216110" cy="4776160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36" name="任意多边形: 形状 33"/>
          <p:cNvSpPr/>
          <p:nvPr>
            <p:custDataLst>
              <p:tags r:id="rId3"/>
            </p:custDataLst>
          </p:nvPr>
        </p:nvSpPr>
        <p:spPr bwMode="auto">
          <a:xfrm>
            <a:off x="671180" y="5164715"/>
            <a:ext cx="2191766" cy="907129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738" name="正文"/>
          <p:cNvSpPr txBox="1"/>
          <p:nvPr>
            <p:custDataLst>
              <p:tags r:id="rId4"/>
            </p:custDataLst>
          </p:nvPr>
        </p:nvSpPr>
        <p:spPr>
          <a:xfrm>
            <a:off x="933342" y="1543038"/>
            <a:ext cx="1949035" cy="3602111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提升企业形象：有效的沟通与谈判技巧能够让企业在与客户、供应商、员工等各方交往中展现出专业、诚信和高效的企业形象，从而赢得更多的信任和尊重。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40" name="标题"/>
          <p:cNvSpPr txBox="1"/>
          <p:nvPr>
            <p:custDataLst>
              <p:tags r:id="rId5"/>
            </p:custDataLst>
          </p:nvPr>
        </p:nvSpPr>
        <p:spPr>
          <a:xfrm>
            <a:off x="740237" y="5213951"/>
            <a:ext cx="2095440" cy="66110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42" name="Freeform 27"/>
          <p:cNvSpPr/>
          <p:nvPr>
            <p:custDataLst>
              <p:tags r:id="rId6"/>
            </p:custDataLst>
          </p:nvPr>
        </p:nvSpPr>
        <p:spPr bwMode="auto">
          <a:xfrm>
            <a:off x="3503812" y="5966548"/>
            <a:ext cx="187635" cy="172459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744" name="矩形: 圆角 38"/>
          <p:cNvSpPr/>
          <p:nvPr>
            <p:custDataLst>
              <p:tags r:id="rId7"/>
            </p:custDataLst>
          </p:nvPr>
        </p:nvSpPr>
        <p:spPr>
          <a:xfrm flipH="1">
            <a:off x="3632336" y="1452880"/>
            <a:ext cx="2216110" cy="4776160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46" name="任意多边形: 形状 39"/>
          <p:cNvSpPr/>
          <p:nvPr>
            <p:custDataLst>
              <p:tags r:id="rId8"/>
            </p:custDataLst>
          </p:nvPr>
        </p:nvSpPr>
        <p:spPr bwMode="auto">
          <a:xfrm>
            <a:off x="3503812" y="5164715"/>
            <a:ext cx="2191766" cy="907129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748" name="正文"/>
          <p:cNvSpPr txBox="1"/>
          <p:nvPr>
            <p:custDataLst>
              <p:tags r:id="rId9"/>
            </p:custDataLst>
          </p:nvPr>
        </p:nvSpPr>
        <p:spPr>
          <a:xfrm>
            <a:off x="3765974" y="1543038"/>
            <a:ext cx="1949035" cy="3602111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增强品牌价值：通过有效的沟通与谈判，企业可以更好地了解客户需求，提高客户满意度，从而增强品牌忠诚度，提升品牌价值。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50" name="标题"/>
          <p:cNvSpPr txBox="1"/>
          <p:nvPr>
            <p:custDataLst>
              <p:tags r:id="rId10"/>
            </p:custDataLst>
          </p:nvPr>
        </p:nvSpPr>
        <p:spPr>
          <a:xfrm>
            <a:off x="3572869" y="5213951"/>
            <a:ext cx="2095440" cy="66110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52" name="Freeform 27"/>
          <p:cNvSpPr/>
          <p:nvPr>
            <p:custDataLst>
              <p:tags r:id="rId11"/>
            </p:custDataLst>
          </p:nvPr>
        </p:nvSpPr>
        <p:spPr bwMode="auto">
          <a:xfrm>
            <a:off x="6336444" y="5966548"/>
            <a:ext cx="187635" cy="172459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754" name="矩形: 圆角 68"/>
          <p:cNvSpPr/>
          <p:nvPr>
            <p:custDataLst>
              <p:tags r:id="rId12"/>
            </p:custDataLst>
          </p:nvPr>
        </p:nvSpPr>
        <p:spPr>
          <a:xfrm flipH="1">
            <a:off x="6464968" y="1452880"/>
            <a:ext cx="2216110" cy="4776160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56" name="任意多边形: 形状 69"/>
          <p:cNvSpPr/>
          <p:nvPr>
            <p:custDataLst>
              <p:tags r:id="rId13"/>
            </p:custDataLst>
          </p:nvPr>
        </p:nvSpPr>
        <p:spPr bwMode="auto">
          <a:xfrm>
            <a:off x="6336444" y="5164715"/>
            <a:ext cx="2191766" cy="907129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758" name="正文"/>
          <p:cNvSpPr txBox="1"/>
          <p:nvPr>
            <p:custDataLst>
              <p:tags r:id="rId14"/>
            </p:custDataLst>
          </p:nvPr>
        </p:nvSpPr>
        <p:spPr>
          <a:xfrm>
            <a:off x="6598607" y="1543038"/>
            <a:ext cx="1949035" cy="3602111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促进业务发展：良好的沟通与谈判技巧能够帮助企业更好地拓展业务，扩大市场份额，提高企业竞争力。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60" name="标题"/>
          <p:cNvSpPr txBox="1"/>
          <p:nvPr>
            <p:custDataLst>
              <p:tags r:id="rId15"/>
            </p:custDataLst>
          </p:nvPr>
        </p:nvSpPr>
        <p:spPr>
          <a:xfrm>
            <a:off x="6405502" y="5213951"/>
            <a:ext cx="2095440" cy="66110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762" name="Freeform 27"/>
          <p:cNvSpPr/>
          <p:nvPr>
            <p:custDataLst>
              <p:tags r:id="rId16"/>
            </p:custDataLst>
          </p:nvPr>
        </p:nvSpPr>
        <p:spPr bwMode="auto">
          <a:xfrm>
            <a:off x="9169076" y="5966548"/>
            <a:ext cx="187635" cy="172459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764" name="矩形: 圆角 74"/>
          <p:cNvSpPr/>
          <p:nvPr>
            <p:custDataLst>
              <p:tags r:id="rId17"/>
            </p:custDataLst>
          </p:nvPr>
        </p:nvSpPr>
        <p:spPr>
          <a:xfrm flipH="1">
            <a:off x="9298239" y="1452880"/>
            <a:ext cx="2216110" cy="4776160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66" name="任意多边形: 形状 75"/>
          <p:cNvSpPr/>
          <p:nvPr>
            <p:custDataLst>
              <p:tags r:id="rId18"/>
            </p:custDataLst>
          </p:nvPr>
        </p:nvSpPr>
        <p:spPr bwMode="auto">
          <a:xfrm>
            <a:off x="9169076" y="5164715"/>
            <a:ext cx="2191766" cy="907129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768" name="正文"/>
          <p:cNvSpPr txBox="1"/>
          <p:nvPr>
            <p:custDataLst>
              <p:tags r:id="rId19"/>
            </p:custDataLst>
          </p:nvPr>
        </p:nvSpPr>
        <p:spPr>
          <a:xfrm>
            <a:off x="9431239" y="1543038"/>
            <a:ext cx="1949035" cy="3602111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降低企业风险：有效的沟通与谈判能够减少误解和冲突，降低企业在运营过程中的风险，保障企业的稳定发展。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70" name="标题"/>
          <p:cNvSpPr txBox="1"/>
          <p:nvPr>
            <p:custDataLst>
              <p:tags r:id="rId20"/>
            </p:custDataLst>
          </p:nvPr>
        </p:nvSpPr>
        <p:spPr>
          <a:xfrm>
            <a:off x="9238773" y="5213951"/>
            <a:ext cx="2095440" cy="66110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案例分析：成功的企业沟通与谈判实践</a:t>
            </a:r>
            <a:endParaRPr altLang="en-US" lang="zh-CN"/>
          </a:p>
        </p:txBody>
      </p:sp>
      <p:sp>
        <p:nvSpPr>
          <p:cNvPr id="104980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案例选择及背景介绍</a:t>
            </a:r>
            <a:endParaRPr altLang="en-US" lang="zh-CN"/>
          </a:p>
        </p:txBody>
      </p:sp>
      <p:sp>
        <p:nvSpPr>
          <p:cNvPr id="1049870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案例名称：华为与谷歌的谈判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4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6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案例背景：华为与谷歌在业务合作中产生分歧，需要进行谈判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0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2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案例分析：双方在谈判中运用了沟通与谈判技巧，最终达成合作协议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6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8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案例启示：沟通与谈判技巧在企业合作中具有重要作用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2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案例中的沟通与谈判技巧分析</a:t>
            </a:r>
            <a:endParaRPr altLang="en-US" lang="zh-CN"/>
          </a:p>
        </p:txBody>
      </p:sp>
      <p:sp>
        <p:nvSpPr>
          <p:cNvPr id="1049928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案例背景介绍：企业沟通与谈判的背景、目的和意义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沟通技巧分析：有效沟通的原则、技巧和方法，以及在案例中的应用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谈判技巧分析：谈判策略、技巧和注意事项，以及在案例中的应用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案例总结与启示：成功的企业沟通与谈判实践的启示和意义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案例的成功因素及启示</a:t>
            </a:r>
            <a:endParaRPr altLang="en-US" lang="zh-CN"/>
          </a:p>
        </p:txBody>
      </p:sp>
      <p:sp>
        <p:nvSpPr>
          <p:cNvPr id="104997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72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4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成功的沟通：清晰、准确、及时、有效的信息传递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7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78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0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成功的谈判：双方互利、达成共识、实现共赢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8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84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成功的因素：双方准备充分、目标明确、策略得当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86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90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2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启示：沟通与谈判是企业管理中的重要技能，需要不断学习和提高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从案例中学到的经验和教训</a:t>
            </a:r>
            <a:endParaRPr altLang="en-US" lang="zh-CN"/>
          </a:p>
        </p:txBody>
      </p:sp>
      <p:sp>
        <p:nvSpPr>
          <p:cNvPr id="105002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2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4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0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2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明确沟通目标，制定沟通策略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保持冷静和理性，避免情绪化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4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2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4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5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0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2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灵活运用谈判技巧，达成双赢结果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倾听对方观点，尊重对方意见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未来发展趋势：数字化时代的沟通与谈判技巧</a:t>
            </a:r>
            <a:endParaRPr altLang="en-US" lang="zh-CN"/>
          </a:p>
        </p:txBody>
      </p:sp>
      <p:sp>
        <p:nvSpPr>
          <p:cNvPr id="105010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数字化时代对沟通与谈判的影响</a:t>
            </a:r>
            <a:endParaRPr altLang="en-US" lang="zh-CN"/>
          </a:p>
        </p:txBody>
      </p:sp>
      <p:sp>
        <p:nvSpPr>
          <p:cNvPr id="1050166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数字化时代改变了沟通方式：数字化时代使得沟通更加便捷，但同时也需要更加注意沟通技巧和方式。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0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2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数字化时代对谈判的影响：数字化时代使得谈判更加复杂，需要更加注重谈判技巧和策略。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6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78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数字化时代对沟通与谈判的挑战：数字化时代带来了更多的信息，但也需要注意信息的真实性和可靠性。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0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2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4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数字化时代对沟通与谈判的机遇：数字化时代为沟通与谈判提供了更多的机会和可能性，需要更加注重创新和变革。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6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88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未来沟通与谈判技巧的发展趋势</a:t>
            </a:r>
            <a:endParaRPr altLang="en-US" lang="zh-CN"/>
          </a:p>
        </p:txBody>
      </p:sp>
      <p:sp>
        <p:nvSpPr>
          <p:cNvPr id="1050224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6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8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0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未来谈判技巧的发展趋势：更加注重利益共赢、灵活运用谈判策略、掌握有效的谈判技巧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2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4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6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8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数字化时代的特点：信息量大、传播速度快、互动性强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0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2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4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6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未来沟通技巧的发展趋势：更加注重倾听、表达清晰、使用有效的沟通工具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8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0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2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4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未来沟通与谈判技巧的挑战与应对：如何应对数字化时代的信息过载、如何提高沟通与谈判的效率和质量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适应数字化时代的沟通与谈判策略</a:t>
            </a:r>
            <a:endParaRPr altLang="en-US" lang="zh-CN"/>
          </a:p>
        </p:txBody>
      </p:sp>
      <p:sp>
        <p:nvSpPr>
          <p:cNvPr id="1050290" name="矩形 5"/>
          <p:cNvSpPr/>
          <p:nvPr>
            <p:custDataLst>
              <p:tags r:id="rId1"/>
            </p:custDataLst>
          </p:nvPr>
        </p:nvSpPr>
        <p:spPr>
          <a:xfrm>
            <a:off x="608330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2" name="矩形 10"/>
          <p:cNvSpPr/>
          <p:nvPr>
            <p:custDataLst>
              <p:tags r:id="rId2"/>
            </p:custDataLst>
          </p:nvPr>
        </p:nvSpPr>
        <p:spPr>
          <a:xfrm>
            <a:off x="962930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4" name="TextBox 2"/>
          <p:cNvSpPr txBox="1"/>
          <p:nvPr>
            <p:custDataLst>
              <p:tags r:id="rId3"/>
            </p:custDataLst>
          </p:nvPr>
        </p:nvSpPr>
        <p:spPr>
          <a:xfrm>
            <a:off x="763308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利用数字化工具提高沟通效率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296" name="矩形 6"/>
          <p:cNvSpPr/>
          <p:nvPr>
            <p:custDataLst>
              <p:tags r:id="rId4"/>
            </p:custDataLst>
          </p:nvPr>
        </p:nvSpPr>
        <p:spPr>
          <a:xfrm>
            <a:off x="3406861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8" name="矩形 11"/>
          <p:cNvSpPr/>
          <p:nvPr>
            <p:custDataLst>
              <p:tags r:id="rId5"/>
            </p:custDataLst>
          </p:nvPr>
        </p:nvSpPr>
        <p:spPr>
          <a:xfrm>
            <a:off x="3780593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0" name="TextBox 2"/>
          <p:cNvSpPr txBox="1"/>
          <p:nvPr>
            <p:custDataLst>
              <p:tags r:id="rId6"/>
            </p:custDataLst>
          </p:nvPr>
        </p:nvSpPr>
        <p:spPr>
          <a:xfrm>
            <a:off x="356120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掌握数字化时代的谈判技巧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302" name="矩形 33"/>
          <p:cNvSpPr/>
          <p:nvPr>
            <p:custDataLst>
              <p:tags r:id="rId7"/>
            </p:custDataLst>
          </p:nvPr>
        </p:nvSpPr>
        <p:spPr>
          <a:xfrm>
            <a:off x="6200927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4" name="矩形 37"/>
          <p:cNvSpPr/>
          <p:nvPr>
            <p:custDataLst>
              <p:tags r:id="rId8"/>
            </p:custDataLst>
          </p:nvPr>
        </p:nvSpPr>
        <p:spPr>
          <a:xfrm>
            <a:off x="6555527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6" name="TextBox 2"/>
          <p:cNvSpPr txBox="1"/>
          <p:nvPr>
            <p:custDataLst>
              <p:tags r:id="rId9"/>
            </p:custDataLst>
          </p:nvPr>
        </p:nvSpPr>
        <p:spPr>
          <a:xfrm>
            <a:off x="6355905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适应数字化时代的沟通与谈判策略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50308" name="矩形 34"/>
          <p:cNvSpPr/>
          <p:nvPr>
            <p:custDataLst>
              <p:tags r:id="rId10"/>
            </p:custDataLst>
          </p:nvPr>
        </p:nvSpPr>
        <p:spPr>
          <a:xfrm>
            <a:off x="8989253" y="2535283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0" name="矩形 38"/>
          <p:cNvSpPr/>
          <p:nvPr>
            <p:custDataLst>
              <p:tags r:id="rId11"/>
            </p:custDataLst>
          </p:nvPr>
        </p:nvSpPr>
        <p:spPr>
          <a:xfrm>
            <a:off x="9362986" y="2529543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12" name="TextBox 2"/>
          <p:cNvSpPr txBox="1"/>
          <p:nvPr>
            <p:custDataLst>
              <p:tags r:id="rId12"/>
            </p:custDataLst>
          </p:nvPr>
        </p:nvSpPr>
        <p:spPr>
          <a:xfrm>
            <a:off x="9144231" y="3108637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未来发展趋势：数字化时代的沟通与谈判技巧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未来发展中需要注意的问题</a:t>
            </a:r>
            <a:endParaRPr altLang="en-US" lang="zh-CN"/>
          </a:p>
        </p:txBody>
      </p:sp>
      <p:sp>
        <p:nvSpPr>
          <p:cNvPr id="1050348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0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52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4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56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8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6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2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64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提高沟通与谈判的效率：数字化时代的信息传播速度非常快，需要提高沟通与谈判的效率，以便更好地把握机会和解决问题。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66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注重跨文化交流：在全球化时代，跨文化交流变得越来越重要，需要注重文化差异，建立良好的沟通关系。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68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适应数字化时代的变化：随着科技的发展，沟通与谈判的方式也在不断变化，需要适应新的沟通工具和方式。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70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注重信息的安全与隐私：在数字化时代，信息的安全与隐私成为了一个重要的问题，需要采取相应的措施来保护企业和个人的信息安全。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  <p:sp>
        <p:nvSpPr>
          <p:cNvPr id="105040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07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总结企业管理中沟通与谈判技巧的重要性</a:t>
            </a:r>
            <a:endParaRPr altLang="en-US" lang="zh-CN"/>
          </a:p>
        </p:txBody>
      </p:sp>
      <p:sp>
        <p:nvSpPr>
          <p:cNvPr id="1050470" name="矩形 15"/>
          <p:cNvSpPr/>
          <p:nvPr>
            <p:custDataLst>
              <p:tags r:id="rId1"/>
            </p:custDataLst>
          </p:nvPr>
        </p:nvSpPr>
        <p:spPr>
          <a:xfrm>
            <a:off x="2409922" y="153397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提升企业管理效率：有效的沟通能够减少误解和冲突，提高决策效率和执行力。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2" name="任意多边形 17"/>
          <p:cNvSpPr/>
          <p:nvPr>
            <p:custDataLst>
              <p:tags r:id="rId2"/>
            </p:custDataLst>
          </p:nvPr>
        </p:nvSpPr>
        <p:spPr>
          <a:xfrm flipV="1">
            <a:off x="2331283" y="145288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74" name="任意多边形 18"/>
          <p:cNvSpPr/>
          <p:nvPr>
            <p:custDataLst>
              <p:tags r:id="rId3"/>
            </p:custDataLst>
          </p:nvPr>
        </p:nvSpPr>
        <p:spPr>
          <a:xfrm flipH="1">
            <a:off x="8537172" y="201563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76" name="矩形 27"/>
          <p:cNvSpPr/>
          <p:nvPr>
            <p:custDataLst>
              <p:tags r:id="rId4"/>
            </p:custDataLst>
          </p:nvPr>
        </p:nvSpPr>
        <p:spPr>
          <a:xfrm>
            <a:off x="2409922" y="285608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增强企业凝聚力：良好的沟通能够增进员工之间的了解和信任，形成团结协作的工作氛围。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8" name="任意多边形 29"/>
          <p:cNvSpPr/>
          <p:nvPr>
            <p:custDataLst>
              <p:tags r:id="rId5"/>
            </p:custDataLst>
          </p:nvPr>
        </p:nvSpPr>
        <p:spPr>
          <a:xfrm flipV="1">
            <a:off x="2331283" y="277499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0" name="任意多边形 30"/>
          <p:cNvSpPr/>
          <p:nvPr>
            <p:custDataLst>
              <p:tags r:id="rId6"/>
            </p:custDataLst>
          </p:nvPr>
        </p:nvSpPr>
        <p:spPr>
          <a:xfrm flipH="1">
            <a:off x="8537172" y="333774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2" name="矩形 5"/>
          <p:cNvSpPr/>
          <p:nvPr>
            <p:custDataLst>
              <p:tags r:id="rId7"/>
            </p:custDataLst>
          </p:nvPr>
        </p:nvSpPr>
        <p:spPr>
          <a:xfrm>
            <a:off x="2409922" y="417819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拓展企业市场：谈判技巧能够帮助企业在市场中争取更多的资源和机会，扩大市场份额。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4" name="任意多边形 7"/>
          <p:cNvSpPr/>
          <p:nvPr>
            <p:custDataLst>
              <p:tags r:id="rId8"/>
            </p:custDataLst>
          </p:nvPr>
        </p:nvSpPr>
        <p:spPr>
          <a:xfrm flipV="1">
            <a:off x="2331283" y="409710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6" name="任意多边形 8"/>
          <p:cNvSpPr/>
          <p:nvPr>
            <p:custDataLst>
              <p:tags r:id="rId9"/>
            </p:custDataLst>
          </p:nvPr>
        </p:nvSpPr>
        <p:spPr>
          <a:xfrm flipH="1">
            <a:off x="8537172" y="4659857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8" name="矩形 10"/>
          <p:cNvSpPr/>
          <p:nvPr>
            <p:custDataLst>
              <p:tags r:id="rId10"/>
            </p:custDataLst>
          </p:nvPr>
        </p:nvSpPr>
        <p:spPr>
          <a:xfrm>
            <a:off x="2409922" y="5500306"/>
            <a:ext cx="7369083" cy="64794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促进企业创新：有效的沟通能够激发员工的创新思维，推动企业不断发展和进步。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0" name="任意多边形 12"/>
          <p:cNvSpPr/>
          <p:nvPr>
            <p:custDataLst>
              <p:tags r:id="rId11"/>
            </p:custDataLst>
          </p:nvPr>
        </p:nvSpPr>
        <p:spPr>
          <a:xfrm flipV="1">
            <a:off x="2331283" y="5419210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92" name="任意多边形 13"/>
          <p:cNvSpPr/>
          <p:nvPr>
            <p:custDataLst>
              <p:tags r:id="rId12"/>
            </p:custDataLst>
          </p:nvPr>
        </p:nvSpPr>
        <p:spPr>
          <a:xfrm flipH="1">
            <a:off x="8537172" y="5981966"/>
            <a:ext cx="1318014" cy="248203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分析当前存在的不足和问题</a:t>
            </a:r>
            <a:endParaRPr altLang="en-US" lang="zh-CN"/>
          </a:p>
        </p:txBody>
      </p:sp>
      <p:sp>
        <p:nvSpPr>
          <p:cNvPr id="105052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3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沟通不畅：缺乏有效的沟通渠道和沟通技巧，导致信息传递不及时、不准确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2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3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3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谈判能力不足：缺乏专业的谈判技巧和策略，无法在谈判中取得优势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38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4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4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缺乏信任：双方缺乏信任，导致合作难以达成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4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4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4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缺乏共同目标：双方缺乏共同的目标和愿景，导致合作难以持久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0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8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提出针对性的改进建议和发展规划</a:t>
            </a:r>
            <a:endParaRPr altLang="en-US" lang="zh-CN"/>
          </a:p>
        </p:txBody>
      </p:sp>
      <p:sp>
        <p:nvSpPr>
          <p:cNvPr id="1050586" name="矩形: 圆角 4"/>
          <p:cNvSpPr/>
          <p:nvPr>
            <p:custDataLst>
              <p:tags r:id="rId1"/>
            </p:custDataLst>
          </p:nvPr>
        </p:nvSpPr>
        <p:spPr>
          <a:xfrm>
            <a:off x="608330" y="3340007"/>
            <a:ext cx="3411282" cy="1001580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588" name="正文"/>
          <p:cNvSpPr txBox="1"/>
          <p:nvPr>
            <p:custDataLst>
              <p:tags r:id="rId2"/>
            </p:custDataLst>
          </p:nvPr>
        </p:nvSpPr>
        <p:spPr>
          <a:xfrm>
            <a:off x="744591" y="3474994"/>
            <a:ext cx="3137818" cy="67302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100" lang="zh-CN" spc="150">
                <a:solidFill>
                  <a:schemeClr val="tx1"/>
                </a:solidFill>
                <a:latin typeface="+mn-ea"/>
              </a:rPr>
              <a:t>针对沟通技巧的改进建议：加强倾听、清晰表达、有效反馈等</a:t>
            </a:r>
            <a:endParaRPr altLang="en-US" dirty="0" sz="11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0590" name="矩形: 圆角 4"/>
          <p:cNvSpPr/>
          <p:nvPr>
            <p:custDataLst>
              <p:tags r:id="rId3"/>
            </p:custDataLst>
          </p:nvPr>
        </p:nvSpPr>
        <p:spPr>
          <a:xfrm>
            <a:off x="8166981" y="3340643"/>
            <a:ext cx="3411282" cy="1001580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592" name="正文"/>
          <p:cNvSpPr txBox="1"/>
          <p:nvPr>
            <p:custDataLst>
              <p:tags r:id="rId4"/>
            </p:custDataLst>
          </p:nvPr>
        </p:nvSpPr>
        <p:spPr>
          <a:xfrm>
            <a:off x="8303242" y="3475631"/>
            <a:ext cx="3137818" cy="673026"/>
          </a:xfrm>
          <a:prstGeom prst="rect"/>
          <a:noFill/>
        </p:spPr>
        <p:txBody>
          <a:bodyPr anchor="t" anchorCtr="0" bIns="0" lIns="0" rIns="0" rtlCol="0" tIns="0" wrap="square">
            <a:normAutofit fontScale="57500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未来发展规划：建立完善的沟通与谈判机制、提高团队成员的沟通与谈判能力、推动企业持续发展等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0594" name="矩形: 圆角 4"/>
          <p:cNvSpPr/>
          <p:nvPr>
            <p:custDataLst>
              <p:tags r:id="rId5"/>
            </p:custDataLst>
          </p:nvPr>
        </p:nvSpPr>
        <p:spPr>
          <a:xfrm>
            <a:off x="4405802" y="3341280"/>
            <a:ext cx="3411282" cy="1001580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50596" name="正文"/>
          <p:cNvSpPr txBox="1"/>
          <p:nvPr>
            <p:custDataLst>
              <p:tags r:id="rId6"/>
            </p:custDataLst>
          </p:nvPr>
        </p:nvSpPr>
        <p:spPr>
          <a:xfrm>
            <a:off x="4542063" y="3476267"/>
            <a:ext cx="3137818" cy="67302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100" lang="zh-CN" spc="150">
                <a:solidFill>
                  <a:schemeClr val="tx1"/>
                </a:solidFill>
                <a:latin typeface="+mn-ea"/>
              </a:rPr>
              <a:t>针对谈判技巧的改进建议：制定策略、掌握技巧、保持冷静等</a:t>
            </a:r>
            <a:endParaRPr altLang="en-US" dirty="0" sz="11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3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对未来发展的展望和期待</a:t>
            </a:r>
            <a:endParaRPr altLang="en-US" lang="zh-CN"/>
          </a:p>
        </p:txBody>
      </p:sp>
      <p:sp>
        <p:nvSpPr>
          <p:cNvPr id="105063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3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企业管理中的沟通与谈判技巧在未来发展中将更加重要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6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3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4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未来将更加注重跨文化交流与合作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2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4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4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未来将更加注重谈判技巧和沟通技巧的运用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8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5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65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未来将更加注重团队建设和个人成长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4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8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69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6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6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6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6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6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6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2"/>
  <p:tag name="KSO_WM_UNIT_TYPE" val="l_h_a"/>
  <p:tag name="KSO_WM_UNIT_ID" val="custom20230231_6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6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6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6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8"/>
  <p:tag name="KSO_WM_UNIT_TYPE" val="l_h_a"/>
  <p:tag name="KSO_WM_UNIT_ID" val="custom20230231_6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6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custom20230231_6*l_h_i*1_6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6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6"/>
  <p:tag name="KSO_WM_UNIT_TYPE" val="l_h_a"/>
  <p:tag name="KSO_WM_UNIT_ID" val="custom20230231_6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6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6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31_6*l_h_i*1_6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231_6*l_h_a*1_6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7.xml><?xml version="1.0" encoding="utf-8"?>
<p:tagLst xmlns:p="http://schemas.openxmlformats.org/presentationml/2006/main">
  <p:tag name="KSO_WM_SLIDE_ID" val="custom2023023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1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4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4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4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4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4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4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4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4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4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4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4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4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4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4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4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4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4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4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4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4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4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4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4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4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4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4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4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4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4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4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4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4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4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4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4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4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4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4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4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4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4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4_4*l_h_f*1_5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4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4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4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6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65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4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4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4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4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4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4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4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4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4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4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4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4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4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4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4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2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222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4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4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4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4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4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4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4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4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4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4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4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4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4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4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4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8_3*l_h_i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8_3*l_h_i*1_1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8_3*l_h_a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8_3*l_h_f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8_3*l_h_i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8_3*l_h_i*1_2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8_3*l_h_a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8_3*l_h_f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8_3*l_h_i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8_3*l_h_i*1_3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8_3*l_h_a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8_3*l_h_f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8_3*l_h_i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8_3*l_h_i*1_4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8_3*l_h_a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8_3*l_h_f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655_3*l_h_i*1_1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5_3*l_h_i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5_3*l_h_i*1_1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5_3*l_h_f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5_3*l_h_a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655_3*l_h_i*1_2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5_3*l_h_i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5_3*l_h_i*1_2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5_3*l_h_f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5_3*l_h_a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655_3*l_h_i*1_3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5_3*l_h_i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5_3*l_h_i*1_3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5_3*l_h_f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5_3*l_h_a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655_3*l_h_i*1_4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5_3*l_h_i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5_3*l_h_i*1_4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5_3*l_h_f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5_3*l_h_a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8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288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3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6"/>
</p:tagLst>
</file>

<file path=ppt/tags/tag339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9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7"/>
</p:tagLst>
</file>

<file path=ppt/tags/tag394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2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2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尽量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2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2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尽量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2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2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尽量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43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439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2023-12-19T10:31:35Z</dcterms:created>
  <dcterms:modified xsi:type="dcterms:W3CDTF">2023-12-19T10:31:35Z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5414e09c584c4a5dacaa6a298d103a91_21</vt:lpwstr>
  </property>
</Properties>
</file>