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104" d="100"/>
          <a:sy n="104" d="100"/>
        </p:scale>
        <p:origin x="-19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556465" y="3402577"/>
            <a:ext cx="3125471" cy="697074"/>
          </a:xfrm>
          <a:prstGeom prst="rect">
            <a:avLst/>
          </a:prstGeom>
          <a:noFill/>
          <a:ln w="19050">
            <a:solidFill>
              <a:schemeClr val="accent3">
                <a:alpha val="100000"/>
              </a:schemeClr>
            </a:solidFill>
            <a:prstDash val="solid"/>
          </a:ln>
        </p:spPr>
      </p:sp>
      <p:sp>
        <p:nvSpPr>
          <p:cNvPr id="3" name="TextBox 3"/>
          <p:cNvSpPr txBox="1"/>
          <p:nvPr/>
        </p:nvSpPr>
        <p:spPr>
          <a:xfrm>
            <a:off x="3556465" y="3538707"/>
            <a:ext cx="3125471" cy="424815"/>
          </a:xfrm>
          <a:prstGeom prst="rect">
            <a:avLst/>
          </a:prstGeom>
          <a:ln/>
        </p:spPr>
        <p:txBody>
          <a:bodyPr vert="horz" wrap="square" lIns="91440" tIns="45720" rIns="91440" bIns="45720" rtlCol="0" anchor="ctr" anchorCtr="0">
            <a:normAutofit/>
          </a:bodyPr>
          <a:lstStyle/>
          <a:p>
            <a:pPr algn="ctr">
              <a:lnSpc>
                <a:spcPct val="100000"/>
              </a:lnSpc>
              <a:spcBef>
                <a:spcPts val="375"/>
              </a:spcBef>
            </a:pPr>
            <a:r>
              <a:rPr lang="en-US" sz="1950">
                <a:solidFill>
                  <a:schemeClr val="accent3">
                    <a:alpha val="100000"/>
                  </a:schemeClr>
                </a:solidFill>
                <a:latin typeface="Microsoft Yahei"/>
                <a:ea typeface="Microsoft Yahei"/>
                <a:cs typeface="Microsoft Yahei"/>
              </a:rPr>
              <a:t>汇报人：文小库</a:t>
            </a:r>
          </a:p>
        </p:txBody>
      </p:sp>
      <p:sp>
        <p:nvSpPr>
          <p:cNvPr id="4" name="TextBox 4"/>
          <p:cNvSpPr txBox="1"/>
          <p:nvPr/>
        </p:nvSpPr>
        <p:spPr>
          <a:xfrm>
            <a:off x="912132" y="755795"/>
            <a:ext cx="8414137" cy="2284780"/>
          </a:xfrm>
          <a:prstGeom prst="rect">
            <a:avLst/>
          </a:prstGeom>
          <a:ln/>
        </p:spPr>
        <p:txBody>
          <a:bodyPr vert="horz" wrap="square" lIns="91440" tIns="45720" rIns="91440" bIns="45720" rtlCol="0" anchor="ctr" anchorCtr="0">
            <a:normAutofit/>
          </a:bodyPr>
          <a:lstStyle/>
          <a:p>
            <a:pPr algn="ctr">
              <a:lnSpc>
                <a:spcPct val="120000"/>
              </a:lnSpc>
              <a:spcBef>
                <a:spcPts val="375"/>
              </a:spcBef>
            </a:pPr>
            <a:r>
              <a:rPr lang="en-US" sz="5400" b="1" dirty="0">
                <a:solidFill>
                  <a:schemeClr val="accent3">
                    <a:alpha val="100000"/>
                  </a:schemeClr>
                </a:solidFill>
                <a:latin typeface="Microsoft Yahei"/>
                <a:ea typeface="Microsoft Yahei"/>
                <a:cs typeface="Microsoft Yahei"/>
              </a:rPr>
              <a:t>《慢性病学杂志</a:t>
            </a:r>
            <a:r>
              <a:rPr lang="en-US" sz="5400" b="1" dirty="0" smtClean="0">
                <a:solidFill>
                  <a:schemeClr val="accent3">
                    <a:alpha val="100000"/>
                  </a:schemeClr>
                </a:solidFill>
                <a:latin typeface="Microsoft Yahei"/>
                <a:ea typeface="Microsoft Yahei"/>
                <a:cs typeface="Microsoft Yahei"/>
              </a:rPr>
              <a:t>》</a:t>
            </a:r>
            <a:r>
              <a:rPr lang="zh-CN" altLang="en-US" sz="5400" b="1" dirty="0" smtClean="0">
                <a:solidFill>
                  <a:schemeClr val="accent3">
                    <a:alpha val="100000"/>
                  </a:schemeClr>
                </a:solidFill>
                <a:latin typeface="Microsoft Yahei"/>
                <a:ea typeface="Microsoft Yahei"/>
                <a:cs typeface="Microsoft Yahei"/>
              </a:rPr>
              <a:t>投稿须知</a:t>
            </a:r>
            <a:endParaRPr lang="en-US" sz="5400" b="1" dirty="0">
              <a:solidFill>
                <a:schemeClr val="accent3">
                  <a:alpha val="100000"/>
                </a:schemeClr>
              </a:solidFill>
              <a:latin typeface="Microsoft Yahei"/>
              <a:ea typeface="Microsoft Yahei"/>
              <a:cs typeface="Microsoft Yahei"/>
            </a:endParaRPr>
          </a:p>
        </p:txBody>
      </p:sp>
      <p:sp>
        <p:nvSpPr>
          <p:cNvPr id="5" name="AutoShape 5"/>
          <p:cNvSpPr/>
          <p:nvPr/>
        </p:nvSpPr>
        <p:spPr>
          <a:xfrm>
            <a:off x="3556465" y="4303782"/>
            <a:ext cx="3125471" cy="697074"/>
          </a:xfrm>
          <a:prstGeom prst="rect">
            <a:avLst/>
          </a:prstGeom>
          <a:noFill/>
          <a:ln w="19050">
            <a:solidFill>
              <a:schemeClr val="accent3">
                <a:alpha val="100000"/>
              </a:schemeClr>
            </a:solidFill>
            <a:prstDash val="solid"/>
          </a:ln>
        </p:spPr>
      </p:sp>
      <p:sp>
        <p:nvSpPr>
          <p:cNvPr id="6" name="TextBox 6"/>
          <p:cNvSpPr txBox="1"/>
          <p:nvPr/>
        </p:nvSpPr>
        <p:spPr>
          <a:xfrm>
            <a:off x="3556465" y="4439912"/>
            <a:ext cx="3125471" cy="424815"/>
          </a:xfrm>
          <a:prstGeom prst="rect">
            <a:avLst/>
          </a:prstGeom>
          <a:ln/>
        </p:spPr>
        <p:txBody>
          <a:bodyPr vert="horz" wrap="square" lIns="91440" tIns="45720" rIns="91440" bIns="45720" rtlCol="0" anchor="ctr" anchorCtr="0">
            <a:normAutofit/>
          </a:bodyPr>
          <a:lstStyle/>
          <a:p>
            <a:pPr algn="ctr">
              <a:lnSpc>
                <a:spcPct val="100000"/>
              </a:lnSpc>
              <a:spcBef>
                <a:spcPts val="375"/>
              </a:spcBef>
            </a:pPr>
            <a:r>
              <a:rPr lang="en-US" sz="1950">
                <a:solidFill>
                  <a:schemeClr val="accent3">
                    <a:alpha val="100000"/>
                  </a:schemeClr>
                </a:solidFill>
                <a:latin typeface="Microsoft Yahei"/>
                <a:ea typeface="Microsoft Yahei"/>
                <a:cs typeface="Microsoft Yahei"/>
              </a:rPr>
              <a:t>2025-03-04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793684" y="2559207"/>
            <a:ext cx="6318985" cy="701040"/>
          </a:xfrm>
          <a:prstGeom prst="rect">
            <a:avLst/>
          </a:prstGeom>
          <a:ln/>
        </p:spPr>
        <p:txBody>
          <a:bodyPr vert="horz" wrap="square" lIns="91440" tIns="45720" rIns="91440" bIns="45720" rtlCol="0" anchor="t" anchorCtr="0">
            <a:spAutoFit/>
          </a:bodyPr>
          <a:lstStyle/>
          <a:p>
            <a:pPr algn="ctr">
              <a:lnSpc>
                <a:spcPct val="100000"/>
              </a:lnSpc>
              <a:spcBef>
                <a:spcPts val="375"/>
              </a:spcBef>
            </a:pPr>
            <a:r>
              <a:rPr lang="en-US" sz="3600" b="1">
                <a:solidFill>
                  <a:srgbClr val="000000">
                    <a:alpha val="100000"/>
                  </a:srgbClr>
                </a:solidFill>
                <a:latin typeface="Microsoft Yahei"/>
                <a:ea typeface="Microsoft Yahei"/>
                <a:cs typeface="Microsoft Yahei"/>
              </a:rPr>
              <a:t>未找到bdjson</a:t>
            </a:r>
          </a:p>
        </p:txBody>
      </p:sp>
      <p:pic>
        <p:nvPicPr>
          <p:cNvPr id="3" name="Picture 3"/>
          <p:cNvPicPr>
            <a:picLocks noChangeAspect="1"/>
          </p:cNvPicPr>
          <p:nvPr/>
        </p:nvPicPr>
        <p:blipFill>
          <a:blip r:embed="rId3" cstate="print"/>
          <a:srcRect/>
          <a:stretch>
            <a:fillRect/>
          </a:stretch>
        </p:blipFill>
        <p:spPr>
          <a:xfrm>
            <a:off x="0" y="0"/>
            <a:ext cx="12192000" cy="6858000"/>
          </a:xfrm>
          <a:prstGeom prst="rect">
            <a:avLst/>
          </a:prstGeom>
        </p:spPr>
      </p:pic>
      <p:sp>
        <p:nvSpPr>
          <p:cNvPr id="4" name="TextBox 4"/>
          <p:cNvSpPr txBox="1"/>
          <p:nvPr/>
        </p:nvSpPr>
        <p:spPr>
          <a:xfrm>
            <a:off x="1149281" y="2019667"/>
            <a:ext cx="3813883" cy="1254360"/>
          </a:xfrm>
          <a:prstGeom prst="rect">
            <a:avLst/>
          </a:prstGeom>
          <a:ln/>
        </p:spPr>
        <p:txBody>
          <a:bodyPr vert="horz" wrap="square" lIns="91440" tIns="45720" rIns="91440" bIns="45720" rtlCol="0" anchor="ctr" anchorCtr="0">
            <a:normAutofit/>
          </a:bodyPr>
          <a:lstStyle/>
          <a:p>
            <a:pPr algn="ctr">
              <a:lnSpc>
                <a:spcPct val="100000"/>
              </a:lnSpc>
              <a:spcBef>
                <a:spcPts val="375"/>
              </a:spcBef>
            </a:pPr>
            <a:r>
              <a:rPr lang="en-US" sz="6900" b="1">
                <a:solidFill>
                  <a:schemeClr val="accent3">
                    <a:alpha val="100000"/>
                  </a:schemeClr>
                </a:solidFill>
                <a:latin typeface="微软雅黑"/>
                <a:ea typeface="微软雅黑"/>
                <a:cs typeface="微软雅黑"/>
              </a:rPr>
              <a:t>目录</a:t>
            </a:r>
          </a:p>
        </p:txBody>
      </p:sp>
      <p:sp>
        <p:nvSpPr>
          <p:cNvPr id="5" name="TextBox 5"/>
          <p:cNvSpPr txBox="1"/>
          <p:nvPr/>
        </p:nvSpPr>
        <p:spPr>
          <a:xfrm>
            <a:off x="1950369" y="3274028"/>
            <a:ext cx="2211705" cy="720090"/>
          </a:xfrm>
          <a:prstGeom prst="rect">
            <a:avLst/>
          </a:prstGeom>
          <a:ln/>
        </p:spPr>
        <p:txBody>
          <a:bodyPr vert="horz" wrap="square" lIns="91440" tIns="45720" rIns="91440" bIns="45720" rtlCol="0" anchor="t" anchorCtr="0">
            <a:spAutoFit/>
          </a:bodyPr>
          <a:lstStyle/>
          <a:p>
            <a:pPr algn="ctr">
              <a:lnSpc>
                <a:spcPct val="120000"/>
              </a:lnSpc>
            </a:pPr>
            <a:r>
              <a:rPr lang="en-US" sz="3300">
                <a:solidFill>
                  <a:schemeClr val="accent3">
                    <a:alpha val="100000"/>
                  </a:schemeClr>
                </a:solidFill>
                <a:latin typeface="Microsoft Yahei"/>
                <a:ea typeface="Microsoft Yahei"/>
                <a:cs typeface="Microsoft Yahei"/>
              </a:rPr>
              <a:t>contents</a:t>
            </a:r>
          </a:p>
        </p:txBody>
      </p:sp>
      <p:sp>
        <p:nvSpPr>
          <p:cNvPr id="6" name="TextBox 6"/>
          <p:cNvSpPr txBox="1"/>
          <p:nvPr/>
        </p:nvSpPr>
        <p:spPr>
          <a:xfrm>
            <a:off x="5886450" y="2318833"/>
            <a:ext cx="5715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01</a:t>
            </a:r>
          </a:p>
        </p:txBody>
      </p:sp>
      <p:sp>
        <p:nvSpPr>
          <p:cNvPr id="7" name="TextBox 7"/>
          <p:cNvSpPr txBox="1"/>
          <p:nvPr/>
        </p:nvSpPr>
        <p:spPr>
          <a:xfrm>
            <a:off x="6581775" y="2384089"/>
            <a:ext cx="4210541" cy="326688"/>
          </a:xfrm>
          <a:prstGeom prst="rect">
            <a:avLst/>
          </a:prstGeom>
          <a:ln/>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杂志基本信息</a:t>
            </a:r>
          </a:p>
        </p:txBody>
      </p:sp>
      <p:sp>
        <p:nvSpPr>
          <p:cNvPr id="8" name="TextBox 8"/>
          <p:cNvSpPr txBox="1"/>
          <p:nvPr/>
        </p:nvSpPr>
        <p:spPr>
          <a:xfrm>
            <a:off x="5886450" y="3139967"/>
            <a:ext cx="5715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02</a:t>
            </a:r>
          </a:p>
        </p:txBody>
      </p:sp>
      <p:sp>
        <p:nvSpPr>
          <p:cNvPr id="9" name="TextBox 9"/>
          <p:cNvSpPr txBox="1"/>
          <p:nvPr/>
        </p:nvSpPr>
        <p:spPr>
          <a:xfrm>
            <a:off x="6581775" y="3205223"/>
            <a:ext cx="4210541" cy="326688"/>
          </a:xfrm>
          <a:prstGeom prst="rect">
            <a:avLst/>
          </a:prstGeom>
          <a:ln/>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杂志内容特色</a:t>
            </a:r>
          </a:p>
        </p:txBody>
      </p:sp>
      <p:sp>
        <p:nvSpPr>
          <p:cNvPr id="10" name="TextBox 10"/>
          <p:cNvSpPr txBox="1"/>
          <p:nvPr/>
        </p:nvSpPr>
        <p:spPr>
          <a:xfrm>
            <a:off x="5886450" y="3961102"/>
            <a:ext cx="5715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03</a:t>
            </a:r>
          </a:p>
        </p:txBody>
      </p:sp>
      <p:sp>
        <p:nvSpPr>
          <p:cNvPr id="11" name="TextBox 11"/>
          <p:cNvSpPr txBox="1"/>
          <p:nvPr/>
        </p:nvSpPr>
        <p:spPr>
          <a:xfrm>
            <a:off x="6581775" y="4026358"/>
            <a:ext cx="4210541" cy="326688"/>
          </a:xfrm>
          <a:prstGeom prst="rect">
            <a:avLst/>
          </a:prstGeom>
          <a:ln/>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杂志宗旨与原则</a:t>
            </a:r>
          </a:p>
        </p:txBody>
      </p:sp>
      <p:sp>
        <p:nvSpPr>
          <p:cNvPr id="12" name="TextBox 12"/>
          <p:cNvSpPr txBox="1"/>
          <p:nvPr/>
        </p:nvSpPr>
        <p:spPr>
          <a:xfrm>
            <a:off x="5895975" y="4782236"/>
            <a:ext cx="561975"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04</a:t>
            </a:r>
          </a:p>
        </p:txBody>
      </p:sp>
      <p:sp>
        <p:nvSpPr>
          <p:cNvPr id="13" name="TextBox 13"/>
          <p:cNvSpPr txBox="1"/>
          <p:nvPr/>
        </p:nvSpPr>
        <p:spPr>
          <a:xfrm>
            <a:off x="6581775" y="4847492"/>
            <a:ext cx="4210541" cy="326688"/>
          </a:xfrm>
          <a:prstGeom prst="rect">
            <a:avLst/>
          </a:prstGeom>
          <a:ln/>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杂志收稿要求</a:t>
            </a:r>
          </a:p>
        </p:txBody>
      </p:sp>
      <p:sp>
        <p:nvSpPr>
          <p:cNvPr id="14" name="TextBox 14"/>
          <p:cNvSpPr txBox="1"/>
          <p:nvPr/>
        </p:nvSpPr>
        <p:spPr>
          <a:xfrm>
            <a:off x="5886450" y="5601446"/>
            <a:ext cx="571500" cy="457200"/>
          </a:xfrm>
          <a:prstGeom prst="rect">
            <a:avLst/>
          </a:prstGeom>
          <a:ln/>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Microsoft Yahei"/>
                <a:ea typeface="Microsoft Yahei"/>
                <a:cs typeface="Microsoft Yahei"/>
              </a:rPr>
              <a:t>05</a:t>
            </a:r>
          </a:p>
        </p:txBody>
      </p:sp>
      <p:sp>
        <p:nvSpPr>
          <p:cNvPr id="15" name="TextBox 15"/>
          <p:cNvSpPr txBox="1"/>
          <p:nvPr/>
        </p:nvSpPr>
        <p:spPr>
          <a:xfrm>
            <a:off x="6581775" y="5666702"/>
            <a:ext cx="4210541" cy="326688"/>
          </a:xfrm>
          <a:prstGeom prst="rect">
            <a:avLst/>
          </a:prstGeom>
          <a:ln/>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Microsoft Yahei"/>
                <a:ea typeface="Microsoft Yahei"/>
                <a:cs typeface="Microsoft Yahei"/>
              </a:rPr>
              <a:t>杂志联系方式</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897584" y="2777390"/>
            <a:ext cx="10396832" cy="2255015"/>
          </a:xfrm>
          <a:prstGeom prst="rect">
            <a:avLst/>
          </a:prstGeom>
          <a:ln/>
        </p:spPr>
        <p:txBody>
          <a:bodyPr vert="horz" wrap="square" lIns="91440" tIns="45720" rIns="91440" bIns="45720" rtlCol="0" anchor="t" anchorCtr="0">
            <a:normAutofit/>
          </a:body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杂志基本信息</a:t>
            </a:r>
          </a:p>
        </p:txBody>
      </p:sp>
      <p:sp>
        <p:nvSpPr>
          <p:cNvPr id="3" name="TextBox 3"/>
          <p:cNvSpPr txBox="1"/>
          <p:nvPr/>
        </p:nvSpPr>
        <p:spPr>
          <a:xfrm>
            <a:off x="4255167" y="699023"/>
            <a:ext cx="3681665" cy="1934841"/>
          </a:xfrm>
          <a:prstGeom prst="rect">
            <a:avLst/>
          </a:prstGeom>
          <a:ln/>
        </p:spPr>
        <p:txBody>
          <a:bodyPr vert="horz" wrap="square" lIns="91440" tIns="45720" rIns="91440" bIns="45720" rtlCol="0" anchor="ctr" anchorCtr="0">
            <a:normAutofit/>
          </a:body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1668" y="1405020"/>
            <a:ext cx="2857500" cy="695325"/>
          </a:xfrm>
          <a:prstGeom prst="rect">
            <a:avLst/>
          </a:prstGeom>
          <a:ln/>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Microsoft Yahei"/>
                <a:ea typeface="Microsoft Yahei"/>
                <a:cs typeface="Microsoft Yahei"/>
              </a:rPr>
              <a:t>杂志名称</a:t>
            </a:r>
          </a:p>
        </p:txBody>
      </p:sp>
      <p:sp>
        <p:nvSpPr>
          <p:cNvPr id="3" name="TextBox 3"/>
          <p:cNvSpPr txBox="1"/>
          <p:nvPr/>
        </p:nvSpPr>
        <p:spPr>
          <a:xfrm>
            <a:off x="1241668" y="1916915"/>
            <a:ext cx="4314825" cy="916471"/>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《慢性病学杂志》</a:t>
            </a:r>
          </a:p>
        </p:txBody>
      </p:sp>
      <p:sp>
        <p:nvSpPr>
          <p:cNvPr id="4" name="TextBox 4"/>
          <p:cNvSpPr txBox="1"/>
          <p:nvPr/>
        </p:nvSpPr>
        <p:spPr>
          <a:xfrm>
            <a:off x="7246698" y="1405020"/>
            <a:ext cx="2857500" cy="695325"/>
          </a:xfrm>
          <a:prstGeom prst="rect">
            <a:avLst/>
          </a:prstGeom>
          <a:ln/>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Microsoft Yahei"/>
                <a:ea typeface="Microsoft Yahei"/>
                <a:cs typeface="Microsoft Yahei"/>
              </a:rPr>
              <a:t>刊号</a:t>
            </a:r>
          </a:p>
        </p:txBody>
      </p:sp>
      <p:sp>
        <p:nvSpPr>
          <p:cNvPr id="5" name="TextBox 5"/>
          <p:cNvSpPr txBox="1"/>
          <p:nvPr/>
        </p:nvSpPr>
        <p:spPr>
          <a:xfrm>
            <a:off x="7246698" y="1916915"/>
            <a:ext cx="4295775" cy="966982"/>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ISSN1674-8166 CN11-5900/R</a:t>
            </a:r>
          </a:p>
        </p:txBody>
      </p:sp>
      <p:sp>
        <p:nvSpPr>
          <p:cNvPr id="6" name="TextBox 6"/>
          <p:cNvSpPr txBox="1"/>
          <p:nvPr/>
        </p:nvSpPr>
        <p:spPr>
          <a:xfrm>
            <a:off x="1241668" y="3037215"/>
            <a:ext cx="2857500" cy="695325"/>
          </a:xfrm>
          <a:prstGeom prst="rect">
            <a:avLst/>
          </a:prstGeom>
          <a:ln/>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Microsoft Yahei"/>
                <a:ea typeface="Microsoft Yahei"/>
                <a:cs typeface="Microsoft Yahei"/>
              </a:rPr>
              <a:t>合办单位</a:t>
            </a:r>
          </a:p>
        </p:txBody>
      </p:sp>
      <p:sp>
        <p:nvSpPr>
          <p:cNvPr id="7" name="TextBox 7"/>
          <p:cNvSpPr txBox="1"/>
          <p:nvPr/>
        </p:nvSpPr>
        <p:spPr>
          <a:xfrm>
            <a:off x="1241668" y="3547367"/>
            <a:ext cx="4314825" cy="89193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中华人民共和国卫生健康委员会、中华预防医学会和北京市朝阳区预防医学会</a:t>
            </a:r>
          </a:p>
        </p:txBody>
      </p:sp>
      <p:sp>
        <p:nvSpPr>
          <p:cNvPr id="8" name="TextBox 8"/>
          <p:cNvSpPr txBox="1"/>
          <p:nvPr/>
        </p:nvSpPr>
        <p:spPr>
          <a:xfrm>
            <a:off x="7246698" y="3037215"/>
            <a:ext cx="2857500" cy="695325"/>
          </a:xfrm>
          <a:prstGeom prst="rect">
            <a:avLst/>
          </a:prstGeom>
          <a:ln/>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Microsoft Yahei"/>
                <a:ea typeface="Microsoft Yahei"/>
                <a:cs typeface="Microsoft Yahei"/>
              </a:rPr>
              <a:t>出版频率</a:t>
            </a:r>
          </a:p>
        </p:txBody>
      </p:sp>
      <p:sp>
        <p:nvSpPr>
          <p:cNvPr id="9" name="TextBox 9"/>
          <p:cNvSpPr txBox="1"/>
          <p:nvPr/>
        </p:nvSpPr>
        <p:spPr>
          <a:xfrm>
            <a:off x="7246698" y="3547367"/>
            <a:ext cx="4295775" cy="89193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月刊</a:t>
            </a:r>
          </a:p>
        </p:txBody>
      </p:sp>
      <p:sp>
        <p:nvSpPr>
          <p:cNvPr id="10" name="TextBox 10"/>
          <p:cNvSpPr txBox="1"/>
          <p:nvPr/>
        </p:nvSpPr>
        <p:spPr>
          <a:xfrm>
            <a:off x="1241668" y="4693420"/>
            <a:ext cx="2857500" cy="695325"/>
          </a:xfrm>
          <a:prstGeom prst="rect">
            <a:avLst/>
          </a:prstGeom>
          <a:ln/>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Microsoft Yahei"/>
                <a:ea typeface="Microsoft Yahei"/>
                <a:cs typeface="Microsoft Yahei"/>
              </a:rPr>
              <a:t>发行时间</a:t>
            </a:r>
          </a:p>
        </p:txBody>
      </p:sp>
      <p:sp>
        <p:nvSpPr>
          <p:cNvPr id="11" name="TextBox 11"/>
          <p:cNvSpPr txBox="1"/>
          <p:nvPr/>
        </p:nvSpPr>
        <p:spPr>
          <a:xfrm>
            <a:off x="1241668" y="5155321"/>
            <a:ext cx="4314825" cy="89193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每月月底</a:t>
            </a:r>
          </a:p>
        </p:txBody>
      </p:sp>
      <p:sp>
        <p:nvSpPr>
          <p:cNvPr id="12" name="TextBox 12"/>
          <p:cNvSpPr txBox="1"/>
          <p:nvPr/>
        </p:nvSpPr>
        <p:spPr>
          <a:xfrm>
            <a:off x="7246698" y="4693420"/>
            <a:ext cx="2857500" cy="695325"/>
          </a:xfrm>
          <a:prstGeom prst="rect">
            <a:avLst/>
          </a:prstGeom>
          <a:ln/>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Microsoft Yahei"/>
                <a:ea typeface="Microsoft Yahei"/>
                <a:cs typeface="Microsoft Yahei"/>
              </a:rPr>
              <a:t>涉及内容</a:t>
            </a:r>
          </a:p>
        </p:txBody>
      </p:sp>
      <p:sp>
        <p:nvSpPr>
          <p:cNvPr id="13" name="TextBox 13"/>
          <p:cNvSpPr txBox="1"/>
          <p:nvPr/>
        </p:nvSpPr>
        <p:spPr>
          <a:xfrm>
            <a:off x="7246698" y="5155321"/>
            <a:ext cx="4295775" cy="89193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慢性传染性疾病和慢性非传染性疾病相关领域及边缘性学科</a:t>
            </a:r>
          </a:p>
        </p:txBody>
      </p:sp>
      <p:sp>
        <p:nvSpPr>
          <p:cNvPr id="14" name="TextBox 14"/>
          <p:cNvSpPr txBox="1"/>
          <p:nvPr/>
        </p:nvSpPr>
        <p:spPr>
          <a:xfrm>
            <a:off x="476023" y="265328"/>
            <a:ext cx="11239500" cy="914400"/>
          </a:xfrm>
          <a:prstGeom prst="rect">
            <a:avLst/>
          </a:prstGeom>
          <a:ln/>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Microsoft Yahei"/>
                <a:ea typeface="Microsoft Yahei"/>
                <a:cs typeface="Microsoft Yahei"/>
              </a:rPr>
              <a:t>杂志基本信息</a:t>
            </a:r>
          </a:p>
        </p:txBody>
      </p:sp>
      <p:sp>
        <p:nvSpPr>
          <p:cNvPr id="15" name="TextBox 15"/>
          <p:cNvSpPr txBox="1"/>
          <p:nvPr/>
        </p:nvSpPr>
        <p:spPr>
          <a:xfrm>
            <a:off x="325363" y="1452351"/>
            <a:ext cx="916305" cy="1143590"/>
          </a:xfrm>
          <a:prstGeom prst="rect">
            <a:avLst/>
          </a:prstGeom>
          <a:ln/>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01</a:t>
            </a:r>
          </a:p>
        </p:txBody>
      </p:sp>
      <p:sp>
        <p:nvSpPr>
          <p:cNvPr id="16" name="TextBox 16"/>
          <p:cNvSpPr txBox="1"/>
          <p:nvPr/>
        </p:nvSpPr>
        <p:spPr>
          <a:xfrm>
            <a:off x="6231800" y="1461876"/>
            <a:ext cx="916305" cy="1143590"/>
          </a:xfrm>
          <a:prstGeom prst="rect">
            <a:avLst/>
          </a:prstGeom>
          <a:ln/>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02</a:t>
            </a:r>
          </a:p>
        </p:txBody>
      </p:sp>
      <p:sp>
        <p:nvSpPr>
          <p:cNvPr id="17" name="TextBox 17"/>
          <p:cNvSpPr txBox="1"/>
          <p:nvPr/>
        </p:nvSpPr>
        <p:spPr>
          <a:xfrm>
            <a:off x="262865" y="3084545"/>
            <a:ext cx="916305" cy="1143590"/>
          </a:xfrm>
          <a:prstGeom prst="rect">
            <a:avLst/>
          </a:prstGeom>
          <a:ln/>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03</a:t>
            </a:r>
          </a:p>
        </p:txBody>
      </p:sp>
      <p:sp>
        <p:nvSpPr>
          <p:cNvPr id="18" name="TextBox 18"/>
          <p:cNvSpPr txBox="1"/>
          <p:nvPr/>
        </p:nvSpPr>
        <p:spPr>
          <a:xfrm>
            <a:off x="6231800" y="3094070"/>
            <a:ext cx="916305" cy="1143590"/>
          </a:xfrm>
          <a:prstGeom prst="rect">
            <a:avLst/>
          </a:prstGeom>
          <a:ln/>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04</a:t>
            </a:r>
          </a:p>
        </p:txBody>
      </p:sp>
      <p:sp>
        <p:nvSpPr>
          <p:cNvPr id="19" name="TextBox 19"/>
          <p:cNvSpPr txBox="1"/>
          <p:nvPr/>
        </p:nvSpPr>
        <p:spPr>
          <a:xfrm>
            <a:off x="262865" y="4754608"/>
            <a:ext cx="916305" cy="1143590"/>
          </a:xfrm>
          <a:prstGeom prst="rect">
            <a:avLst/>
          </a:prstGeom>
          <a:ln/>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05</a:t>
            </a:r>
          </a:p>
        </p:txBody>
      </p:sp>
      <p:sp>
        <p:nvSpPr>
          <p:cNvPr id="20" name="TextBox 20"/>
          <p:cNvSpPr txBox="1"/>
          <p:nvPr/>
        </p:nvSpPr>
        <p:spPr>
          <a:xfrm>
            <a:off x="6231800" y="4754608"/>
            <a:ext cx="916305" cy="1143590"/>
          </a:xfrm>
          <a:prstGeom prst="rect">
            <a:avLst/>
          </a:prstGeom>
          <a:ln/>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897584" y="2777390"/>
            <a:ext cx="10396832" cy="2255015"/>
          </a:xfrm>
          <a:prstGeom prst="rect">
            <a:avLst/>
          </a:prstGeom>
          <a:ln/>
        </p:spPr>
        <p:txBody>
          <a:bodyPr vert="horz" wrap="square" lIns="91440" tIns="45720" rIns="91440" bIns="45720" rtlCol="0" anchor="t" anchorCtr="0">
            <a:normAutofit/>
          </a:body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杂志内容特色</a:t>
            </a:r>
          </a:p>
        </p:txBody>
      </p:sp>
      <p:sp>
        <p:nvSpPr>
          <p:cNvPr id="3" name="TextBox 3"/>
          <p:cNvSpPr txBox="1"/>
          <p:nvPr/>
        </p:nvSpPr>
        <p:spPr>
          <a:xfrm>
            <a:off x="4255167" y="699023"/>
            <a:ext cx="3681665" cy="1934841"/>
          </a:xfrm>
          <a:prstGeom prst="rect">
            <a:avLst/>
          </a:prstGeom>
          <a:ln/>
        </p:spPr>
        <p:txBody>
          <a:bodyPr vert="horz" wrap="square" lIns="91440" tIns="45720" rIns="91440" bIns="45720" rtlCol="0" anchor="ctr" anchorCtr="0">
            <a:normAutofit/>
          </a:body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rcRect l="30369" r="30369"/>
          <a:stretch>
            <a:fillRect/>
          </a:stretch>
        </p:blipFill>
        <p:spPr>
          <a:xfrm>
            <a:off x="875314" y="2169726"/>
            <a:ext cx="2050689" cy="3916435"/>
          </a:xfrm>
          <a:prstGeom prst="rect">
            <a:avLst/>
          </a:prstGeom>
        </p:spPr>
      </p:pic>
      <p:pic>
        <p:nvPicPr>
          <p:cNvPr id="3" name="Picture 3"/>
          <p:cNvPicPr>
            <a:picLocks noChangeAspect="1"/>
          </p:cNvPicPr>
          <p:nvPr/>
        </p:nvPicPr>
        <p:blipFill>
          <a:blip r:embed="rId4" cstate="print"/>
          <a:srcRect l="32550" r="32550"/>
          <a:stretch>
            <a:fillRect/>
          </a:stretch>
        </p:blipFill>
        <p:spPr>
          <a:xfrm>
            <a:off x="5430979" y="2169726"/>
            <a:ext cx="2050689" cy="3916435"/>
          </a:xfrm>
          <a:prstGeom prst="rect">
            <a:avLst/>
          </a:prstGeom>
        </p:spPr>
      </p:pic>
      <p:pic>
        <p:nvPicPr>
          <p:cNvPr id="4" name="Picture 4"/>
          <p:cNvPicPr>
            <a:picLocks noChangeAspect="1"/>
          </p:cNvPicPr>
          <p:nvPr/>
        </p:nvPicPr>
        <p:blipFill>
          <a:blip r:embed="rId5" cstate="print"/>
          <a:srcRect l="33944" r="33944"/>
          <a:stretch>
            <a:fillRect/>
          </a:stretch>
        </p:blipFill>
        <p:spPr>
          <a:xfrm>
            <a:off x="3153146" y="1697364"/>
            <a:ext cx="2050689" cy="3916435"/>
          </a:xfrm>
          <a:prstGeom prst="rect">
            <a:avLst/>
          </a:prstGeom>
        </p:spPr>
      </p:pic>
      <p:sp>
        <p:nvSpPr>
          <p:cNvPr id="5" name="AutoShape 5"/>
          <p:cNvSpPr/>
          <p:nvPr/>
        </p:nvSpPr>
        <p:spPr>
          <a:xfrm>
            <a:off x="7851998" y="2723144"/>
            <a:ext cx="3834950" cy="1465716"/>
          </a:xfrm>
          <a:prstGeom prst="rect">
            <a:avLst/>
          </a:prstGeom>
          <a:noFill/>
          <a:ln/>
        </p:spPr>
        <p:txBody>
          <a:bodyPr vert="horz" wrap="square" lIns="91440" tIns="45720" rIns="91440" bIns="45720" rtlCol="0" anchor="t" anchorCtr="0">
            <a:noAutofit/>
          </a:bodyPr>
          <a:lstStyle/>
          <a:p>
            <a:pPr algn="l">
              <a:lnSpc>
                <a:spcPct val="140000"/>
              </a:lnSpc>
              <a:defRPr/>
            </a:pPr>
            <a:r>
              <a:rPr lang="en-US" sz="1500">
                <a:solidFill>
                  <a:schemeClr val="dk1">
                    <a:alpha val="100000"/>
                  </a:schemeClr>
                </a:solidFill>
                <a:latin typeface="Microsoft Yahei"/>
                <a:ea typeface="Microsoft Yahei"/>
                <a:cs typeface="Microsoft Yahei"/>
              </a:rPr>
              <a:t>慢性病学杂志的内容涉及慢性传染性疾病和慢性非传染性疾病相关领域及相关边缘性学科，旨在促进国内外慢性病学术交流和提高全民族的健康水平。</a:t>
            </a:r>
            <a:endParaRPr lang="en-US" sz="1100"/>
          </a:p>
        </p:txBody>
      </p:sp>
      <p:sp>
        <p:nvSpPr>
          <p:cNvPr id="6" name="AutoShape 6"/>
          <p:cNvSpPr/>
          <p:nvPr/>
        </p:nvSpPr>
        <p:spPr>
          <a:xfrm>
            <a:off x="7851998" y="2087040"/>
            <a:ext cx="3606165" cy="575781"/>
          </a:xfrm>
          <a:prstGeom prst="rect">
            <a:avLst/>
          </a:prstGeom>
          <a:noFill/>
          <a:ln/>
        </p:spPr>
        <p:txBody>
          <a:bodyPr vert="horz" wrap="square" lIns="91440" tIns="45720" rIns="91440" bIns="45720" rtlCol="0" anchor="b" anchorCtr="0">
            <a:normAutofit/>
          </a:bodyPr>
          <a:lstStyle/>
          <a:p>
            <a:pPr algn="l">
              <a:lnSpc>
                <a:spcPct val="120000"/>
              </a:lnSpc>
              <a:defRPr/>
            </a:pPr>
            <a:r>
              <a:rPr lang="en-US" sz="2400" b="1">
                <a:solidFill>
                  <a:schemeClr val="accent1">
                    <a:alpha val="100000"/>
                  </a:schemeClr>
                </a:solidFill>
                <a:latin typeface="Microsoft Yahei"/>
                <a:ea typeface="Microsoft Yahei"/>
                <a:cs typeface="Microsoft Yahei"/>
              </a:rPr>
              <a:t>慢性病学杂志的内容</a:t>
            </a:r>
            <a:endParaRPr lang="en-US" sz="1100"/>
          </a:p>
        </p:txBody>
      </p:sp>
      <p:sp>
        <p:nvSpPr>
          <p:cNvPr id="7" name="AutoShape 7"/>
          <p:cNvSpPr/>
          <p:nvPr/>
        </p:nvSpPr>
        <p:spPr>
          <a:xfrm>
            <a:off x="7851998" y="4826443"/>
            <a:ext cx="3834950" cy="1451935"/>
          </a:xfrm>
          <a:prstGeom prst="rect">
            <a:avLst/>
          </a:prstGeom>
          <a:noFill/>
          <a:ln/>
        </p:spPr>
        <p:txBody>
          <a:bodyPr vert="horz" wrap="square" lIns="91440" tIns="45720" rIns="91440" bIns="45720" rtlCol="0" anchor="t" anchorCtr="0">
            <a:noAutofit/>
          </a:bodyPr>
          <a:lstStyle/>
          <a:p>
            <a:pPr algn="l">
              <a:lnSpc>
                <a:spcPct val="140000"/>
              </a:lnSpc>
              <a:defRPr/>
            </a:pPr>
            <a:r>
              <a:rPr lang="en-US" sz="1500">
                <a:solidFill>
                  <a:schemeClr val="dk1">
                    <a:alpha val="100000"/>
                  </a:schemeClr>
                </a:solidFill>
                <a:latin typeface="Microsoft Yahei"/>
                <a:ea typeface="Microsoft Yahei"/>
                <a:cs typeface="Microsoft Yahei"/>
              </a:rPr>
              <a:t>慢性病学杂志的特点在于其科学严谨性。在出版过程中，杂志始终坚持科学严谨的原则，确保所发表的内容具有高度的科学性和可信度。</a:t>
            </a:r>
            <a:endParaRPr lang="en-US" sz="1100"/>
          </a:p>
        </p:txBody>
      </p:sp>
      <p:sp>
        <p:nvSpPr>
          <p:cNvPr id="8" name="AutoShape 8"/>
          <p:cNvSpPr/>
          <p:nvPr/>
        </p:nvSpPr>
        <p:spPr>
          <a:xfrm>
            <a:off x="7851998" y="4125420"/>
            <a:ext cx="3606329" cy="640699"/>
          </a:xfrm>
          <a:prstGeom prst="rect">
            <a:avLst/>
          </a:prstGeom>
          <a:noFill/>
          <a:ln/>
        </p:spPr>
        <p:txBody>
          <a:bodyPr vert="horz" wrap="square" lIns="91440" tIns="45720" rIns="91440" bIns="45720" rtlCol="0" anchor="b" anchorCtr="0">
            <a:noAutofit/>
          </a:bodyPr>
          <a:lstStyle/>
          <a:p>
            <a:pPr algn="l">
              <a:lnSpc>
                <a:spcPct val="120000"/>
              </a:lnSpc>
              <a:defRPr/>
            </a:pPr>
            <a:r>
              <a:rPr lang="en-US" sz="2400" b="1">
                <a:solidFill>
                  <a:schemeClr val="accent1">
                    <a:alpha val="100000"/>
                  </a:schemeClr>
                </a:solidFill>
                <a:latin typeface="Microsoft Yahei"/>
                <a:ea typeface="Microsoft Yahei"/>
                <a:cs typeface="Microsoft Yahei"/>
              </a:rPr>
              <a:t>杂志的特点</a:t>
            </a:r>
            <a:endParaRPr lang="en-US" sz="1100"/>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杂志内容特色</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897584" y="2777390"/>
            <a:ext cx="10396832" cy="2255015"/>
          </a:xfrm>
          <a:prstGeom prst="rect">
            <a:avLst/>
          </a:prstGeom>
          <a:ln/>
        </p:spPr>
        <p:txBody>
          <a:bodyPr vert="horz" wrap="square" lIns="91440" tIns="45720" rIns="91440" bIns="45720" rtlCol="0" anchor="t" anchorCtr="0">
            <a:normAutofit/>
          </a:body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杂志宗旨与原则</a:t>
            </a:r>
          </a:p>
        </p:txBody>
      </p:sp>
      <p:sp>
        <p:nvSpPr>
          <p:cNvPr id="3" name="TextBox 3"/>
          <p:cNvSpPr txBox="1"/>
          <p:nvPr/>
        </p:nvSpPr>
        <p:spPr>
          <a:xfrm>
            <a:off x="4255167" y="699023"/>
            <a:ext cx="3681665" cy="1934841"/>
          </a:xfrm>
          <a:prstGeom prst="rect">
            <a:avLst/>
          </a:prstGeom>
          <a:ln/>
        </p:spPr>
        <p:txBody>
          <a:bodyPr vert="horz" wrap="square" lIns="91440" tIns="45720" rIns="91440" bIns="45720" rtlCol="0" anchor="ctr" anchorCtr="0">
            <a:normAutofit/>
          </a:body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51642" y="4006380"/>
            <a:ext cx="7813795" cy="1827334"/>
          </a:xfrm>
          <a:prstGeom prst="roundRect">
            <a:avLst>
              <a:gd name="adj" fmla="val 16667"/>
            </a:avLst>
          </a:prstGeom>
          <a:solidFill>
            <a:schemeClr val="lt2">
              <a:alpha val="80000"/>
            </a:schemeClr>
          </a:solidFill>
          <a:ln/>
        </p:spPr>
      </p:sp>
      <p:sp>
        <p:nvSpPr>
          <p:cNvPr id="3" name="AutoShape 3"/>
          <p:cNvSpPr/>
          <p:nvPr/>
        </p:nvSpPr>
        <p:spPr>
          <a:xfrm>
            <a:off x="751642" y="1920540"/>
            <a:ext cx="7813795" cy="1827334"/>
          </a:xfrm>
          <a:prstGeom prst="roundRect">
            <a:avLst>
              <a:gd name="adj" fmla="val 16667"/>
            </a:avLst>
          </a:prstGeom>
          <a:solidFill>
            <a:schemeClr val="lt2">
              <a:alpha val="80000"/>
            </a:schemeClr>
          </a:solidFill>
          <a:ln/>
        </p:spPr>
      </p:sp>
      <p:pic>
        <p:nvPicPr>
          <p:cNvPr id="4" name="Picture 4"/>
          <p:cNvPicPr>
            <a:picLocks noChangeAspect="1"/>
          </p:cNvPicPr>
          <p:nvPr/>
        </p:nvPicPr>
        <p:blipFill>
          <a:blip r:embed="rId3" cstate="print">
            <a:alphaModFix/>
          </a:blip>
          <a:srcRect l="24969" r="24969"/>
          <a:stretch>
            <a:fillRect/>
          </a:stretch>
        </p:blipFill>
        <p:spPr>
          <a:xfrm>
            <a:off x="7804006" y="1329783"/>
            <a:ext cx="3831201" cy="5108268"/>
          </a:xfrm>
          <a:prstGeom prst="rect">
            <a:avLst/>
          </a:prstGeom>
        </p:spPr>
      </p:pic>
      <p:sp>
        <p:nvSpPr>
          <p:cNvPr id="5" name="TextBox 5"/>
          <p:cNvSpPr txBox="1"/>
          <p:nvPr/>
        </p:nvSpPr>
        <p:spPr>
          <a:xfrm>
            <a:off x="1030579" y="2089154"/>
            <a:ext cx="6238875" cy="637972"/>
          </a:xfrm>
          <a:prstGeom prst="rect">
            <a:avLst/>
          </a:prstGeom>
          <a:ln/>
        </p:spPr>
        <p:txBody>
          <a:bodyPr vert="horz" wrap="square" lIns="123825" tIns="123825" rIns="57150" bIns="123825" rtlCol="0" anchor="ctr" anchorCtr="0">
            <a:noAutofit/>
          </a:bodyPr>
          <a:lstStyle/>
          <a:p>
            <a:pPr>
              <a:lnSpc>
                <a:spcPct val="120000"/>
              </a:lnSpc>
            </a:pPr>
            <a:r>
              <a:rPr lang="en-US" sz="2400" b="1">
                <a:solidFill>
                  <a:schemeClr val="accent1">
                    <a:alpha val="100000"/>
                  </a:schemeClr>
                </a:solidFill>
                <a:latin typeface="Microsoft Yahei"/>
                <a:ea typeface="Microsoft Yahei"/>
                <a:cs typeface="Microsoft Yahei"/>
              </a:rPr>
              <a:t>宗旨</a:t>
            </a:r>
          </a:p>
        </p:txBody>
      </p:sp>
      <p:sp>
        <p:nvSpPr>
          <p:cNvPr id="6" name="TextBox 6"/>
          <p:cNvSpPr txBox="1"/>
          <p:nvPr/>
        </p:nvSpPr>
        <p:spPr>
          <a:xfrm>
            <a:off x="1030579" y="2610429"/>
            <a:ext cx="6238875" cy="950067"/>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以科技创新为导向，服务于医学卫生科技人员，促进国内外慢性病学术交流，提高全民族健康水平。</a:t>
            </a:r>
          </a:p>
        </p:txBody>
      </p:sp>
      <p:sp>
        <p:nvSpPr>
          <p:cNvPr id="7" name="TextBox 7"/>
          <p:cNvSpPr txBox="1"/>
          <p:nvPr/>
        </p:nvSpPr>
        <p:spPr>
          <a:xfrm>
            <a:off x="1030579" y="4183053"/>
            <a:ext cx="6238875" cy="637972"/>
          </a:xfrm>
          <a:prstGeom prst="rect">
            <a:avLst/>
          </a:prstGeom>
          <a:ln/>
        </p:spPr>
        <p:txBody>
          <a:bodyPr vert="horz" wrap="square" lIns="123825" tIns="123825" rIns="57150" bIns="123825" rtlCol="0" anchor="ctr" anchorCtr="0">
            <a:noAutofit/>
          </a:bodyPr>
          <a:lstStyle/>
          <a:p>
            <a:pPr>
              <a:lnSpc>
                <a:spcPct val="120000"/>
              </a:lnSpc>
            </a:pPr>
            <a:r>
              <a:rPr lang="en-US" sz="2400" b="1">
                <a:solidFill>
                  <a:schemeClr val="accent1">
                    <a:alpha val="100000"/>
                  </a:schemeClr>
                </a:solidFill>
                <a:latin typeface="Microsoft Yahei"/>
                <a:ea typeface="Microsoft Yahei"/>
                <a:cs typeface="Microsoft Yahei"/>
              </a:rPr>
              <a:t>原则</a:t>
            </a:r>
          </a:p>
        </p:txBody>
      </p:sp>
      <p:sp>
        <p:nvSpPr>
          <p:cNvPr id="8" name="TextBox 8"/>
          <p:cNvSpPr txBox="1"/>
          <p:nvPr/>
        </p:nvSpPr>
        <p:spPr>
          <a:xfrm>
            <a:off x="1030579" y="4712439"/>
            <a:ext cx="6238875" cy="936429"/>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本着科学严谨的态度办刊，积极向国内外科研与防治机构、大专院校和基层卫生组织的医务人员传播最新技术和方法。</a:t>
            </a:r>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杂志宗旨与原则</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897584" y="2777390"/>
            <a:ext cx="10396832" cy="2255015"/>
          </a:xfrm>
          <a:prstGeom prst="rect">
            <a:avLst/>
          </a:prstGeom>
          <a:ln/>
        </p:spPr>
        <p:txBody>
          <a:bodyPr vert="horz" wrap="square" lIns="91440" tIns="45720" rIns="91440" bIns="45720" rtlCol="0" anchor="t" anchorCtr="0">
            <a:normAutofit/>
          </a:body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杂志收稿要求</a:t>
            </a:r>
          </a:p>
        </p:txBody>
      </p:sp>
      <p:sp>
        <p:nvSpPr>
          <p:cNvPr id="3" name="TextBox 3"/>
          <p:cNvSpPr txBox="1"/>
          <p:nvPr/>
        </p:nvSpPr>
        <p:spPr>
          <a:xfrm>
            <a:off x="4255167" y="699023"/>
            <a:ext cx="3681665" cy="1934841"/>
          </a:xfrm>
          <a:prstGeom prst="rect">
            <a:avLst/>
          </a:prstGeom>
          <a:ln/>
        </p:spPr>
        <p:txBody>
          <a:bodyPr vert="horz" wrap="square" lIns="91440" tIns="45720" rIns="91440" bIns="45720" rtlCol="0" anchor="ctr" anchorCtr="0">
            <a:normAutofit/>
          </a:body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alphaModFix/>
          </a:blip>
          <a:srcRect/>
          <a:stretch>
            <a:fillRect/>
          </a:stretch>
        </p:blipFill>
        <p:spPr>
          <a:xfrm>
            <a:off x="6203747" y="1487175"/>
            <a:ext cx="5238701" cy="4637054"/>
          </a:xfrm>
          <a:prstGeom prst="rect">
            <a:avLst/>
          </a:prstGeom>
        </p:spPr>
      </p:pic>
      <p:sp>
        <p:nvSpPr>
          <p:cNvPr id="3" name="TextBox 3"/>
          <p:cNvSpPr txBox="1"/>
          <p:nvPr/>
        </p:nvSpPr>
        <p:spPr>
          <a:xfrm>
            <a:off x="1482606" y="1947878"/>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mxbxzz3@163.com</a:t>
            </a:r>
          </a:p>
        </p:txBody>
      </p:sp>
      <p:sp>
        <p:nvSpPr>
          <p:cNvPr id="4" name="TextBox 4"/>
          <p:cNvSpPr txBox="1"/>
          <p:nvPr/>
        </p:nvSpPr>
        <p:spPr>
          <a:xfrm>
            <a:off x="1482606" y="1370655"/>
            <a:ext cx="4219575" cy="738707"/>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收稿邮箱</a:t>
            </a:r>
          </a:p>
        </p:txBody>
      </p:sp>
      <p:sp>
        <p:nvSpPr>
          <p:cNvPr id="5" name="TextBox 5"/>
          <p:cNvSpPr txBox="1"/>
          <p:nvPr/>
        </p:nvSpPr>
        <p:spPr>
          <a:xfrm>
            <a:off x="1482606" y="3712973"/>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杂志收稿要求论文应具有科学性、创新性、实用性，同时要求文字表达准确、有条理。</a:t>
            </a:r>
          </a:p>
        </p:txBody>
      </p:sp>
      <p:sp>
        <p:nvSpPr>
          <p:cNvPr id="6" name="TextBox 6"/>
          <p:cNvSpPr txBox="1"/>
          <p:nvPr/>
        </p:nvSpPr>
        <p:spPr>
          <a:xfrm>
            <a:off x="1482606" y="3116450"/>
            <a:ext cx="4219575" cy="736876"/>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论文要求</a:t>
            </a:r>
          </a:p>
        </p:txBody>
      </p:sp>
      <p:sp>
        <p:nvSpPr>
          <p:cNvPr id="7" name="TextBox 7"/>
          <p:cNvSpPr txBox="1"/>
          <p:nvPr/>
        </p:nvSpPr>
        <p:spPr>
          <a:xfrm>
            <a:off x="1482606" y="5377103"/>
            <a:ext cx="4238625" cy="914400"/>
          </a:xfrm>
          <a:prstGeom prst="rect">
            <a:avLst/>
          </a:prstGeom>
          <a:ln/>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Microsoft Yahei"/>
                <a:ea typeface="Microsoft Yahei"/>
                <a:cs typeface="Microsoft Yahei"/>
              </a:rPr>
              <a:t>慢性病学杂志主要接收与慢性病相关的研究论文，包括慢性病的预防、治疗、康复等领域。</a:t>
            </a:r>
          </a:p>
        </p:txBody>
      </p:sp>
      <p:sp>
        <p:nvSpPr>
          <p:cNvPr id="8" name="TextBox 8"/>
          <p:cNvSpPr txBox="1"/>
          <p:nvPr/>
        </p:nvSpPr>
        <p:spPr>
          <a:xfrm>
            <a:off x="1482606" y="4799881"/>
            <a:ext cx="4219575" cy="749453"/>
          </a:xfrm>
          <a:prstGeom prst="rect">
            <a:avLst/>
          </a:prstGeom>
          <a:ln/>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Microsoft Yahei"/>
                <a:ea typeface="Microsoft Yahei"/>
                <a:cs typeface="Microsoft Yahei"/>
              </a:rPr>
              <a:t>研究领域</a:t>
            </a:r>
          </a:p>
        </p:txBody>
      </p:sp>
      <p:sp>
        <p:nvSpPr>
          <p:cNvPr id="9" name="TextBox 9"/>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杂志收稿要求</a:t>
            </a:r>
          </a:p>
        </p:txBody>
      </p:sp>
      <p:sp>
        <p:nvSpPr>
          <p:cNvPr id="10" name="TextBox 10"/>
          <p:cNvSpPr txBox="1"/>
          <p:nvPr/>
        </p:nvSpPr>
        <p:spPr>
          <a:xfrm>
            <a:off x="542238" y="1676264"/>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01</a:t>
            </a:r>
          </a:p>
        </p:txBody>
      </p:sp>
      <p:sp>
        <p:nvSpPr>
          <p:cNvPr id="11" name="TextBox 11"/>
          <p:cNvSpPr txBox="1"/>
          <p:nvPr/>
        </p:nvSpPr>
        <p:spPr>
          <a:xfrm>
            <a:off x="542238" y="3414840"/>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02</a:t>
            </a:r>
          </a:p>
        </p:txBody>
      </p:sp>
      <p:sp>
        <p:nvSpPr>
          <p:cNvPr id="12" name="TextBox 12"/>
          <p:cNvSpPr txBox="1"/>
          <p:nvPr/>
        </p:nvSpPr>
        <p:spPr>
          <a:xfrm>
            <a:off x="542238" y="5136121"/>
            <a:ext cx="849630" cy="481965"/>
          </a:xfrm>
          <a:prstGeom prst="rect">
            <a:avLst/>
          </a:prstGeom>
          <a:ln/>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Microsoft Yahei"/>
                <a:ea typeface="Microsoft Yahei"/>
                <a:cs typeface="Microsoft Yahei"/>
              </a:rPr>
              <a:t>03</a:t>
            </a:r>
          </a:p>
        </p:txBody>
      </p:sp>
      <p:sp>
        <p:nvSpPr>
          <p:cNvPr id="13" name="AutoShape 13"/>
          <p:cNvSpPr/>
          <p:nvPr/>
        </p:nvSpPr>
        <p:spPr>
          <a:xfrm>
            <a:off x="647738" y="1597932"/>
            <a:ext cx="638629" cy="638629"/>
          </a:xfrm>
          <a:prstGeom prst="rect">
            <a:avLst/>
          </a:prstGeom>
          <a:noFill/>
          <a:ln w="19050">
            <a:solidFill>
              <a:schemeClr val="accent1">
                <a:alpha val="100000"/>
              </a:schemeClr>
            </a:solidFill>
            <a:prstDash val="solid"/>
          </a:ln>
        </p:spPr>
      </p:sp>
      <p:sp>
        <p:nvSpPr>
          <p:cNvPr id="14" name="AutoShape 14"/>
          <p:cNvSpPr/>
          <p:nvPr/>
        </p:nvSpPr>
        <p:spPr>
          <a:xfrm>
            <a:off x="647738" y="3327861"/>
            <a:ext cx="638629" cy="638629"/>
          </a:xfrm>
          <a:prstGeom prst="rect">
            <a:avLst/>
          </a:prstGeom>
          <a:noFill/>
          <a:ln w="19050">
            <a:solidFill>
              <a:schemeClr val="accent1">
                <a:alpha val="100000"/>
              </a:schemeClr>
            </a:solidFill>
            <a:prstDash val="solid"/>
          </a:ln>
        </p:spPr>
      </p:sp>
      <p:sp>
        <p:nvSpPr>
          <p:cNvPr id="15" name="AutoShape 15"/>
          <p:cNvSpPr/>
          <p:nvPr/>
        </p:nvSpPr>
        <p:spPr>
          <a:xfrm>
            <a:off x="647738" y="5057789"/>
            <a:ext cx="638629" cy="638629"/>
          </a:xfrm>
          <a:prstGeom prst="rect">
            <a:avLst/>
          </a:prstGeom>
          <a:noFill/>
          <a:ln w="19050">
            <a:solidFill>
              <a:schemeClr val="accent1">
                <a:alpha val="100000"/>
              </a:schemeClr>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897584" y="2777390"/>
            <a:ext cx="10396832" cy="2255015"/>
          </a:xfrm>
          <a:prstGeom prst="rect">
            <a:avLst/>
          </a:prstGeom>
          <a:ln/>
        </p:spPr>
        <p:txBody>
          <a:bodyPr vert="horz" wrap="square" lIns="91440" tIns="45720" rIns="91440" bIns="45720" rtlCol="0" anchor="t" anchorCtr="0">
            <a:normAutofit/>
          </a:bodyPr>
          <a:lstStyle/>
          <a:p>
            <a:pPr algn="ctr">
              <a:lnSpc>
                <a:spcPct val="120000"/>
              </a:lnSpc>
              <a:spcBef>
                <a:spcPts val="375"/>
              </a:spcBef>
            </a:pPr>
            <a:r>
              <a:rPr lang="en-US" sz="4950" b="1">
                <a:solidFill>
                  <a:schemeClr val="accent3">
                    <a:alpha val="100000"/>
                  </a:schemeClr>
                </a:solidFill>
                <a:latin typeface="Microsoft Yahei"/>
                <a:ea typeface="Microsoft Yahei"/>
                <a:cs typeface="Microsoft Yahei"/>
              </a:rPr>
              <a:t>杂志联系方式</a:t>
            </a:r>
          </a:p>
        </p:txBody>
      </p:sp>
      <p:sp>
        <p:nvSpPr>
          <p:cNvPr id="3" name="TextBox 3"/>
          <p:cNvSpPr txBox="1"/>
          <p:nvPr/>
        </p:nvSpPr>
        <p:spPr>
          <a:xfrm>
            <a:off x="4255167" y="699023"/>
            <a:ext cx="3681665" cy="1934841"/>
          </a:xfrm>
          <a:prstGeom prst="rect">
            <a:avLst/>
          </a:prstGeom>
          <a:ln/>
        </p:spPr>
        <p:txBody>
          <a:bodyPr vert="horz" wrap="square" lIns="91440" tIns="45720" rIns="91440" bIns="45720" rtlCol="0" anchor="ctr" anchorCtr="0">
            <a:normAutofit/>
          </a:bodyPr>
          <a:lstStyle/>
          <a:p>
            <a:pPr algn="ctr">
              <a:lnSpc>
                <a:spcPct val="120000"/>
              </a:lnSpc>
              <a:spcBef>
                <a:spcPts val="375"/>
              </a:spcBef>
            </a:pPr>
            <a:r>
              <a:rPr lang="en-US" sz="8775" b="1">
                <a:solidFill>
                  <a:schemeClr val="accent3">
                    <a:alpha val="100000"/>
                  </a:schemeClr>
                </a:solidFill>
                <a:latin typeface="Microsoft Yahei"/>
                <a:ea typeface="Microsoft Yahei"/>
                <a:cs typeface="Microsoft Yahei"/>
              </a:rPr>
              <a:t>05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234986" y="2896583"/>
            <a:ext cx="5052139" cy="3467154"/>
          </a:xfrm>
          <a:prstGeom prst="roundRect">
            <a:avLst>
              <a:gd name="adj" fmla="val 5952"/>
            </a:avLst>
          </a:prstGeom>
          <a:solidFill>
            <a:schemeClr val="lt2">
              <a:alpha val="80000"/>
            </a:schemeClr>
          </a:solidFill>
          <a:ln/>
        </p:spPr>
      </p:sp>
      <p:sp>
        <p:nvSpPr>
          <p:cNvPr id="3" name="AutoShape 3"/>
          <p:cNvSpPr/>
          <p:nvPr/>
        </p:nvSpPr>
        <p:spPr>
          <a:xfrm>
            <a:off x="879670" y="2896583"/>
            <a:ext cx="5052139" cy="3467154"/>
          </a:xfrm>
          <a:prstGeom prst="roundRect">
            <a:avLst>
              <a:gd name="adj" fmla="val 5952"/>
            </a:avLst>
          </a:prstGeom>
          <a:solidFill>
            <a:schemeClr val="lt2">
              <a:alpha val="80000"/>
            </a:schemeClr>
          </a:solidFill>
          <a:ln/>
        </p:spPr>
      </p:sp>
      <p:pic>
        <p:nvPicPr>
          <p:cNvPr id="4" name="Picture 4"/>
          <p:cNvPicPr>
            <a:picLocks noChangeAspect="1"/>
          </p:cNvPicPr>
          <p:nvPr/>
        </p:nvPicPr>
        <p:blipFill>
          <a:blip r:embed="rId3" cstate="print"/>
          <a:srcRect t="2896" b="2896"/>
          <a:stretch>
            <a:fillRect/>
          </a:stretch>
        </p:blipFill>
        <p:spPr>
          <a:xfrm>
            <a:off x="891140" y="1371600"/>
            <a:ext cx="5029200" cy="3162577"/>
          </a:xfrm>
          <a:prstGeom prst="rect">
            <a:avLst/>
          </a:prstGeom>
        </p:spPr>
      </p:pic>
      <p:sp>
        <p:nvSpPr>
          <p:cNvPr id="5" name="TextBox 5"/>
          <p:cNvSpPr txBox="1"/>
          <p:nvPr/>
        </p:nvSpPr>
        <p:spPr>
          <a:xfrm>
            <a:off x="1380405" y="4752068"/>
            <a:ext cx="4050670" cy="490334"/>
          </a:xfrm>
          <a:prstGeom prst="rect">
            <a:avLst/>
          </a:prstGeom>
          <a:ln/>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Microsoft Yahei"/>
                <a:ea typeface="Microsoft Yahei"/>
                <a:cs typeface="Microsoft Yahei"/>
              </a:rPr>
              <a:t>邮箱联系</a:t>
            </a:r>
          </a:p>
        </p:txBody>
      </p:sp>
      <p:sp>
        <p:nvSpPr>
          <p:cNvPr id="6" name="TextBox 6"/>
          <p:cNvSpPr txBox="1"/>
          <p:nvPr/>
        </p:nvSpPr>
        <p:spPr>
          <a:xfrm>
            <a:off x="1380405" y="5384645"/>
            <a:ext cx="4050670" cy="824485"/>
          </a:xfrm>
          <a:prstGeom prst="rect">
            <a:avLst/>
          </a:prstGeom>
          <a:ln/>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Microsoft Yahei"/>
                <a:ea typeface="Microsoft Yahei"/>
                <a:cs typeface="Microsoft Yahei"/>
              </a:rPr>
              <a:t>mxbxzz3@163.com</a:t>
            </a:r>
          </a:p>
        </p:txBody>
      </p:sp>
      <p:pic>
        <p:nvPicPr>
          <p:cNvPr id="7" name="Picture 7"/>
          <p:cNvPicPr>
            <a:picLocks noChangeAspect="1"/>
          </p:cNvPicPr>
          <p:nvPr/>
        </p:nvPicPr>
        <p:blipFill>
          <a:blip r:embed="rId4" cstate="print"/>
          <a:srcRect/>
          <a:stretch>
            <a:fillRect/>
          </a:stretch>
        </p:blipFill>
        <p:spPr>
          <a:xfrm>
            <a:off x="6246455" y="1371600"/>
            <a:ext cx="5029200" cy="3162577"/>
          </a:xfrm>
          <a:prstGeom prst="rect">
            <a:avLst/>
          </a:prstGeom>
        </p:spPr>
      </p:pic>
      <p:sp>
        <p:nvSpPr>
          <p:cNvPr id="8" name="TextBox 8"/>
          <p:cNvSpPr txBox="1"/>
          <p:nvPr/>
        </p:nvSpPr>
        <p:spPr>
          <a:xfrm>
            <a:off x="6735721" y="4759543"/>
            <a:ext cx="4050670" cy="490334"/>
          </a:xfrm>
          <a:prstGeom prst="rect">
            <a:avLst/>
          </a:prstGeom>
          <a:ln/>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Microsoft Yahei"/>
                <a:ea typeface="Microsoft Yahei"/>
                <a:cs typeface="Microsoft Yahei"/>
              </a:rPr>
              <a:t>地址</a:t>
            </a:r>
          </a:p>
        </p:txBody>
      </p:sp>
      <p:sp>
        <p:nvSpPr>
          <p:cNvPr id="9" name="TextBox 9"/>
          <p:cNvSpPr txBox="1"/>
          <p:nvPr/>
        </p:nvSpPr>
        <p:spPr>
          <a:xfrm>
            <a:off x="6735721" y="5392119"/>
            <a:ext cx="4050670" cy="824485"/>
          </a:xfrm>
          <a:prstGeom prst="rect">
            <a:avLst/>
          </a:prstGeom>
          <a:ln/>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Microsoft Yahei"/>
                <a:ea typeface="Microsoft Yahei"/>
                <a:cs typeface="Microsoft Yahei"/>
              </a:rPr>
              <a:t>北京市朝阳区樱花园28号楼103室《慢性病学杂志》编辑部</a:t>
            </a:r>
          </a:p>
        </p:txBody>
      </p:sp>
      <p:sp>
        <p:nvSpPr>
          <p:cNvPr id="10" name="TextBox 10"/>
          <p:cNvSpPr txBox="1"/>
          <p:nvPr/>
        </p:nvSpPr>
        <p:spPr>
          <a:xfrm>
            <a:off x="476023" y="265328"/>
            <a:ext cx="11239500" cy="914400"/>
          </a:xfrm>
          <a:prstGeom prst="rect">
            <a:avLst/>
          </a:prstGeom>
          <a:ln/>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Microsoft Yahei"/>
                <a:ea typeface="Microsoft Yahei"/>
                <a:cs typeface="Microsoft Yahei"/>
              </a:rPr>
              <a:t>杂志联系方式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50329" y="945934"/>
            <a:ext cx="8414137" cy="2108133"/>
          </a:xfrm>
          <a:prstGeom prst="rect">
            <a:avLst/>
          </a:prstGeom>
          <a:ln/>
        </p:spPr>
        <p:txBody>
          <a:bodyPr vert="horz" wrap="square" lIns="91440" tIns="45720" rIns="91440" bIns="45720" rtlCol="0" anchor="ctr" anchorCtr="0">
            <a:normAutofit/>
          </a:bodyPr>
          <a:lstStyle/>
          <a:p>
            <a:pPr algn="ctr">
              <a:lnSpc>
                <a:spcPct val="120000"/>
              </a:lnSpc>
              <a:spcBef>
                <a:spcPts val="375"/>
              </a:spcBef>
            </a:pPr>
            <a:r>
              <a:rPr lang="en-US" sz="9000" b="1">
                <a:solidFill>
                  <a:schemeClr val="accent3">
                    <a:alpha val="100000"/>
                  </a:schemeClr>
                </a:solidFill>
                <a:latin typeface="Microsoft Yahei"/>
                <a:ea typeface="Microsoft Yahei"/>
                <a:cs typeface="Microsoft Yahei"/>
              </a:rPr>
              <a:t>THANKS</a:t>
            </a:r>
          </a:p>
        </p:txBody>
      </p:sp>
      <p:sp>
        <p:nvSpPr>
          <p:cNvPr id="3" name="TextBox 3"/>
          <p:cNvSpPr txBox="1"/>
          <p:nvPr/>
        </p:nvSpPr>
        <p:spPr>
          <a:xfrm>
            <a:off x="750329" y="2799693"/>
            <a:ext cx="8414137" cy="901648"/>
          </a:xfrm>
          <a:prstGeom prst="rect">
            <a:avLst/>
          </a:prstGeom>
          <a:ln/>
        </p:spPr>
        <p:txBody>
          <a:bodyPr vert="horz" wrap="square" lIns="91440" tIns="45720" rIns="91440" bIns="45720" rtlCol="0" anchor="ctr" anchorCtr="0">
            <a:normAutofit/>
          </a:bodyPr>
          <a:lstStyle/>
          <a:p>
            <a:pPr algn="ctr">
              <a:lnSpc>
                <a:spcPct val="120000"/>
              </a:lnSpc>
              <a:spcBef>
                <a:spcPts val="375"/>
              </a:spcBef>
            </a:pPr>
            <a:r>
              <a:rPr lang="en-US" sz="4050">
                <a:solidFill>
                  <a:schemeClr val="accent3">
                    <a:alpha val="100000"/>
                  </a:schemeClr>
                </a:solidFill>
                <a:latin typeface="Microsoft Yahei"/>
                <a:ea typeface="Microsoft Yahei"/>
                <a:cs typeface="Microsoft Yahei"/>
              </a:rPr>
              <a:t>感谢观看</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DF1E5"/>
      </a:lt1>
      <a:dk2>
        <a:srgbClr val="CB3600"/>
      </a:dk2>
      <a:lt2>
        <a:srgbClr val="EDC8A4"/>
      </a:lt2>
      <a:accent1>
        <a:srgbClr val="CB3600"/>
      </a:accent1>
      <a:accent2>
        <a:srgbClr val="CB3600"/>
      </a:accent2>
      <a:accent3>
        <a:srgbClr val="BC3200"/>
      </a:accent3>
      <a:accent4>
        <a:srgbClr val="B02F00"/>
      </a:accent4>
      <a:accent5>
        <a:srgbClr val="9D2A00"/>
      </a:accent5>
      <a:accent6>
        <a:srgbClr val="902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132</Words>
  <Application>Microsoft Office PowerPoint</Application>
  <PresentationFormat>自定义</PresentationFormat>
  <Paragraphs>72</Paragraphs>
  <Slides>13</Slides>
  <Notes>0</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Office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Administrator</cp:lastModifiedBy>
  <cp:revision>2</cp:revision>
  <dcterms:created xsi:type="dcterms:W3CDTF">2006-08-16T00:00:00Z</dcterms:created>
  <dcterms:modified xsi:type="dcterms:W3CDTF">2025-03-05T01:29:32Z</dcterms:modified>
</cp:coreProperties>
</file>