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736" r:id="rId1"/>
    <p:sldMasterId id="2147490773" r:id="rId2"/>
  </p:sldMasterIdLst>
  <p:notesMasterIdLst>
    <p:notesMasterId r:id="rId3"/>
  </p:notesMasterIdLst>
  <p:sldIdLst>
    <p:sldId id="3520" r:id="rId4"/>
    <p:sldId id="3524" r:id="rId5"/>
    <p:sldId id="3527" r:id="rId6"/>
    <p:sldId id="3530" r:id="rId7"/>
    <p:sldId id="3533" r:id="rId8"/>
    <p:sldId id="3536" r:id="rId9"/>
    <p:sldId id="3539" r:id="rId10"/>
    <p:sldId id="3542" r:id="rId11"/>
    <p:sldId id="3545" r:id="rId12"/>
    <p:sldId id="3548" r:id="rId13"/>
    <p:sldId id="3551" r:id="rId14"/>
    <p:sldId id="3554" r:id="rId15"/>
    <p:sldId id="3557" r:id="rId16"/>
    <p:sldId id="3560" r:id="rId17"/>
    <p:sldId id="3563" r:id="rId18"/>
    <p:sldId id="3566" r:id="rId19"/>
    <p:sldId id="3569" r:id="rId20"/>
    <p:sldId id="3572" r:id="rId21"/>
    <p:sldId id="3575" r:id="rId22"/>
    <p:sldId id="3578" r:id="rId23"/>
    <p:sldId id="3581" r:id="rId24"/>
    <p:sldId id="3584" r:id="rId25"/>
    <p:sldId id="3587" r:id="rId26"/>
    <p:sldId id="3590" r:id="rId27"/>
    <p:sldId id="3593" r:id="rId28"/>
    <p:sldId id="3596" r:id="rId29"/>
    <p:sldId id="3599" r:id="rId30"/>
    <p:sldId id="3602" r:id="rId31"/>
    <p:sldId id="3605" r:id="rId32"/>
    <p:sldId id="3608" r:id="rId33"/>
    <p:sldId id="3611"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737" r:id="rId1"/>
    <p:sldLayoutId id="2147490738" r:id="rId2"/>
    <p:sldLayoutId id="2147490739" r:id="rId3"/>
    <p:sldLayoutId id="2147490740" r:id="rId4"/>
    <p:sldLayoutId id="2147490741" r:id="rId5"/>
    <p:sldLayoutId id="2147490742" r:id="rId6"/>
    <p:sldLayoutId id="2147490743" r:id="rId7"/>
    <p:sldLayoutId id="2147490744" r:id="rId8"/>
    <p:sldLayoutId id="2147490745" r:id="rId9"/>
    <p:sldLayoutId id="2147490746" r:id="rId10"/>
    <p:sldLayoutId id="214749074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774" r:id="rId1"/>
    <p:sldLayoutId id="2147490775" r:id="rId2"/>
    <p:sldLayoutId id="2147490776" r:id="rId3"/>
    <p:sldLayoutId id="2147490777" r:id="rId4"/>
    <p:sldLayoutId id="2147490778" r:id="rId5"/>
    <p:sldLayoutId id="2147490779" r:id="rId6"/>
    <p:sldLayoutId id="2147490780" r:id="rId7"/>
    <p:sldLayoutId id="2147490781" r:id="rId8"/>
    <p:sldLayoutId id="2147490782" r:id="rId9"/>
    <p:sldLayoutId id="2147490783" r:id="rId10"/>
    <p:sldLayoutId id="2147490784"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tags" Target="../tags/tag121.xml"/><Relationship Id="rId25" Type="http://schemas.openxmlformats.org/officeDocument/2006/relationships/tags" Target="../tags/tag122.xml"/><Relationship Id="rId26" Type="http://schemas.openxmlformats.org/officeDocument/2006/relationships/tags" Target="../tags/tag123.xml"/><Relationship Id="rId27" Type="http://schemas.openxmlformats.org/officeDocument/2006/relationships/tags" Target="../tags/tag124.xml"/><Relationship Id="rId2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2024年航空租赁行业市场分析及投资前景预测</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航空租赁行业概述</a:t>
            </a:r>
            <a:endParaRPr altLang="en-US" b="1" dirty="0" sz="14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2024年航空租赁行业市场分析</a:t>
            </a:r>
            <a:endParaRPr altLang="en-US" b="1" dirty="0" sz="24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航空租赁行业的投资前景预测</a:t>
            </a:r>
            <a:endParaRPr altLang="en-US" b="1" dirty="0" sz="24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航空租赁行业的政策环境分析</a:t>
            </a:r>
            <a:endParaRPr altLang="en-US" b="1" dirty="0" sz="2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航空租赁行业的经营管理和商业模式分析</a:t>
            </a:r>
            <a:endParaRPr altLang="en-US" b="1" dirty="0" sz="2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9" name="直接连接符 23"/>
          <p:cNvCxnSpPr>
            <a:cxnSpLocks/>
          </p:cNvCxnSpPr>
          <p:nvPr>
            <p:custDataLst>
              <p:tags r:id="rId23"/>
            </p:custDataLst>
          </p:nvPr>
        </p:nvCxnSpPr>
        <p:spPr>
          <a:xfrm>
            <a:off x="6442710"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6" name="项标题"/>
          <p:cNvSpPr txBox="1"/>
          <p:nvPr>
            <p:custDataLst>
              <p:tags r:id="rId24"/>
            </p:custDataLst>
          </p:nvPr>
        </p:nvSpPr>
        <p:spPr>
          <a:xfrm>
            <a:off x="6442710"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航空租赁行业的人才需求和培养</a:t>
            </a:r>
            <a:endParaRPr altLang="en-US" b="1" dirty="0" sz="2400" lang="zh-CN" spc="300">
              <a:solidFill>
                <a:schemeClr val="dk1">
                  <a:lumMod val="75000"/>
                </a:schemeClr>
              </a:solidFill>
              <a:latin typeface="+mj-ea"/>
              <a:ea typeface="+mj-ea"/>
            </a:endParaRPr>
          </a:p>
        </p:txBody>
      </p:sp>
      <p:sp>
        <p:nvSpPr>
          <p:cNvPr id="1048858" name="序号"/>
          <p:cNvSpPr txBox="1"/>
          <p:nvPr>
            <p:custDataLst>
              <p:tags r:id="rId25"/>
            </p:custDataLst>
          </p:nvPr>
        </p:nvSpPr>
        <p:spPr>
          <a:xfrm>
            <a:off x="10530205" y="530923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06</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51" name="直接连接符 26"/>
          <p:cNvCxnSpPr>
            <a:cxnSpLocks/>
          </p:cNvCxnSpPr>
          <p:nvPr>
            <p:custDataLst>
              <p:tags r:id="rId26"/>
            </p:custDataLst>
          </p:nvPr>
        </p:nvCxnSpPr>
        <p:spPr>
          <a:xfrm>
            <a:off x="10664190"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4" name="标题"/>
          <p:cNvSpPr>
            <a:spLocks noGrp="1"/>
          </p:cNvSpPr>
          <p:nvPr>
            <p:ph type="title"/>
            <p:custDataLst>
              <p:tags r:id="rId1"/>
            </p:custDataLst>
          </p:nvPr>
        </p:nvSpPr>
        <p:spPr/>
        <p:txBody>
          <a:bodyPr>
            <a:normAutofit fontScale="90000"/>
          </a:bodyPr>
          <a:p>
            <a:r>
              <a:rPr altLang="en-US" lang="zh-CN">
                <a:solidFill>
                  <a:schemeClr val="accent1"/>
                </a:solidFill>
              </a:rPr>
              <a:t>航空租赁行业概述</a:t>
            </a:r>
            <a:endParaRPr altLang="en-US" lang="zh-CN">
              <a:solidFill>
                <a:schemeClr val="accent1"/>
              </a:solidFill>
            </a:endParaRPr>
          </a:p>
        </p:txBody>
      </p:sp>
      <p:sp>
        <p:nvSpPr>
          <p:cNvPr id="104890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航空租赁行业的定义和分类</a:t>
            </a:r>
            <a:endParaRPr altLang="en-US" lang="zh-CN"/>
          </a:p>
        </p:txBody>
      </p:sp>
      <p:sp>
        <p:nvSpPr>
          <p:cNvPr id="1048964"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6"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68"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0"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定义：航空租赁行业是指提供飞机租赁服务的行业，包括航空公司、飞机制造商和其他投资者等。</a:t>
            </a:r>
            <a:endParaRPr altLang="en-US" dirty="0" sz="2400" lang="zh-CN" spc="200">
              <a:solidFill>
                <a:schemeClr val="tx1">
                  <a:lumMod val="85000"/>
                  <a:lumOff val="15000"/>
                </a:schemeClr>
              </a:solidFill>
              <a:latin typeface="+mn-ea"/>
              <a:sym typeface="+mn-ea"/>
            </a:endParaRPr>
          </a:p>
        </p:txBody>
      </p:sp>
      <p:sp>
        <p:nvSpPr>
          <p:cNvPr id="1048972"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74"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分类：根据租赁期限和用途，航空租赁可以分为长期租赁和短期租赁，干租和湿租等。</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2" name="标题 1"/>
          <p:cNvSpPr>
            <a:spLocks noGrp="1"/>
          </p:cNvSpPr>
          <p:nvPr>
            <p:ph type="title"/>
          </p:nvPr>
        </p:nvSpPr>
        <p:spPr/>
        <p:txBody>
          <a:bodyPr/>
          <a:p>
            <a:r>
              <a:rPr altLang="en-US" lang="zh-CN"/>
              <a:t>航空租赁行业的发展历程</a:t>
            </a:r>
            <a:endParaRPr altLang="en-US" lang="zh-CN"/>
          </a:p>
        </p:txBody>
      </p:sp>
      <p:sp>
        <p:nvSpPr>
          <p:cNvPr id="10490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起步阶段：20世纪80年代，航空租赁业开始起步，主要服务于航空公司的融资需求。</a:t>
            </a:r>
            <a:endParaRPr altLang="en-US" dirty="0" sz="1200" lang="zh-CN" spc="150">
              <a:solidFill>
                <a:schemeClr val="tx1">
                  <a:lumMod val="65000"/>
                  <a:lumOff val="35000"/>
                </a:schemeClr>
              </a:solidFill>
              <a:latin typeface="+mn-ea"/>
              <a:sym typeface="+mn-ea"/>
            </a:endParaRPr>
          </a:p>
        </p:txBody>
      </p:sp>
      <p:sp>
        <p:nvSpPr>
          <p:cNvPr id="10490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快速发展阶段：2000年以后，随着全球经济的复苏和航空运输业的快速发展，航空租赁业进入快速发展阶段。</a:t>
            </a:r>
            <a:endParaRPr altLang="en-US" dirty="0" sz="1200" lang="zh-CN" spc="150">
              <a:solidFill>
                <a:schemeClr val="tx1">
                  <a:lumMod val="65000"/>
                  <a:lumOff val="35000"/>
                </a:schemeClr>
              </a:solidFill>
              <a:latin typeface="+mn-ea"/>
              <a:sym typeface="+mn-ea"/>
            </a:endParaRPr>
          </a:p>
        </p:txBody>
      </p:sp>
      <p:sp>
        <p:nvSpPr>
          <p:cNvPr id="10490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市场竞争加剧：近年来，随着新兴市场的崛起和市场竞争的加剧，航空租赁业面临着巨大的挑战和机遇。</a:t>
            </a:r>
            <a:endParaRPr altLang="en-US" dirty="0" sz="1200" lang="zh-CN" spc="150">
              <a:solidFill>
                <a:schemeClr val="tx1">
                  <a:lumMod val="65000"/>
                  <a:lumOff val="35000"/>
                </a:schemeClr>
              </a:solidFill>
              <a:latin typeface="+mn-ea"/>
              <a:sym typeface="+mn-ea"/>
            </a:endParaRPr>
          </a:p>
        </p:txBody>
      </p:sp>
      <p:sp>
        <p:nvSpPr>
          <p:cNvPr id="10490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数字化和可持续发展：未来，航空租赁业将朝着数字化和可持续发展的方向迈进，提高运营效率和环保性能。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8" name="标题 1"/>
          <p:cNvSpPr>
            <a:spLocks noGrp="1"/>
          </p:cNvSpPr>
          <p:nvPr>
            <p:ph type="title"/>
          </p:nvPr>
        </p:nvSpPr>
        <p:spPr/>
        <p:txBody>
          <a:bodyPr/>
          <a:p>
            <a:r>
              <a:rPr altLang="en-US" lang="zh-CN"/>
              <a:t>航空租赁行业的市场规模和增长趋势</a:t>
            </a:r>
            <a:endParaRPr altLang="en-US" lang="zh-CN"/>
          </a:p>
        </p:txBody>
      </p:sp>
      <p:sp>
        <p:nvSpPr>
          <p:cNvPr id="104906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2019年全球航空租赁市场规模约为1220亿美元</a:t>
            </a:r>
            <a:endParaRPr altLang="en-US" dirty="0" sz="2000" lang="zh-CN" spc="150">
              <a:solidFill>
                <a:schemeClr val="tx1">
                  <a:lumMod val="85000"/>
                  <a:lumOff val="15000"/>
                </a:schemeClr>
              </a:solidFill>
              <a:latin typeface="+mn-ea"/>
              <a:sym typeface="+mn-ea"/>
            </a:endParaRPr>
          </a:p>
        </p:txBody>
      </p:sp>
      <p:sp>
        <p:nvSpPr>
          <p:cNvPr id="104906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预计到2028年，全球航空租赁市场规模将达到约1760亿美元，年复合增长率为5.3%</a:t>
            </a:r>
            <a:endParaRPr altLang="en-US" dirty="0" sz="2000" lang="zh-CN" spc="150">
              <a:solidFill>
                <a:schemeClr val="tx1">
                  <a:lumMod val="85000"/>
                  <a:lumOff val="15000"/>
                </a:schemeClr>
              </a:solidFill>
              <a:latin typeface="+mn-ea"/>
              <a:sym typeface="+mn-ea"/>
            </a:endParaRPr>
          </a:p>
        </p:txBody>
      </p:sp>
      <p:sp>
        <p:nvSpPr>
          <p:cNvPr id="104907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中国航空租赁市场在近年来保持了较快的增长速度，未来仍有较大的发展空间</a:t>
            </a:r>
            <a:endParaRPr altLang="en-US" dirty="0" sz="2000" lang="zh-CN" spc="150">
              <a:solidFill>
                <a:schemeClr val="tx1">
                  <a:lumMod val="85000"/>
                  <a:lumOff val="15000"/>
                </a:schemeClr>
              </a:solidFill>
              <a:latin typeface="+mn-ea"/>
              <a:sym typeface="+mn-ea"/>
            </a:endParaRPr>
          </a:p>
        </p:txBody>
      </p:sp>
      <p:sp>
        <p:nvSpPr>
          <p:cNvPr id="104907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航空租赁行业的发展与全球经济和旅游业的发展密切相关，未来仍将保持稳定增长的趋势</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20" name="标题"/>
          <p:cNvSpPr>
            <a:spLocks noGrp="1"/>
          </p:cNvSpPr>
          <p:nvPr>
            <p:ph type="title"/>
            <p:custDataLst>
              <p:tags r:id="rId1"/>
            </p:custDataLst>
          </p:nvPr>
        </p:nvSpPr>
        <p:spPr/>
        <p:txBody>
          <a:bodyPr>
            <a:normAutofit fontScale="90000"/>
          </a:bodyPr>
          <a:p>
            <a:r>
              <a:rPr altLang="en-US" lang="zh-CN">
                <a:solidFill>
                  <a:schemeClr val="accent1"/>
                </a:solidFill>
              </a:rPr>
              <a:t>2024年航空租赁行业市场分析</a:t>
            </a:r>
            <a:endParaRPr altLang="en-US" lang="zh-CN">
              <a:solidFill>
                <a:schemeClr val="accent1"/>
              </a:solidFill>
            </a:endParaRPr>
          </a:p>
        </p:txBody>
      </p:sp>
      <p:sp>
        <p:nvSpPr>
          <p:cNvPr id="104912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12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航空租赁行业的市场结构</a:t>
            </a:r>
            <a:endParaRPr altLang="en-US" lang="zh-CN"/>
          </a:p>
        </p:txBody>
      </p:sp>
      <p:sp>
        <p:nvSpPr>
          <p:cNvPr id="10491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产品差异化：各航空租赁公司的产品和服务差异</a:t>
            </a:r>
            <a:endParaRPr altLang="zh-CN" dirty="0" lang="en-US">
              <a:solidFill>
                <a:schemeClr val="dk1">
                  <a:lumMod val="80000"/>
                  <a:lumOff val="20000"/>
                </a:schemeClr>
              </a:solidFill>
              <a:latin typeface="+mn-ea"/>
              <a:sym typeface="+mn-ea"/>
            </a:endParaRPr>
          </a:p>
        </p:txBody>
      </p:sp>
      <p:sp>
        <p:nvSpPr>
          <p:cNvPr id="10491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市场份额：各航空租赁公司的市场份额分布</a:t>
            </a:r>
            <a:endParaRPr altLang="en-US" dirty="0" lang="zh-CN">
              <a:solidFill>
                <a:schemeClr val="dk1">
                  <a:lumMod val="80000"/>
                  <a:lumOff val="20000"/>
                </a:schemeClr>
              </a:solidFill>
              <a:latin typeface="+mn-ea"/>
              <a:sym typeface="+mn-ea"/>
            </a:endParaRPr>
          </a:p>
        </p:txBody>
      </p:sp>
      <p:sp>
        <p:nvSpPr>
          <p:cNvPr id="10491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竞争格局：行业内主要竞争者及其竞争优势</a:t>
            </a:r>
            <a:endParaRPr altLang="en-US" dirty="0" lang="zh-CN">
              <a:solidFill>
                <a:schemeClr val="dk1">
                  <a:lumMod val="80000"/>
                  <a:lumOff val="20000"/>
                </a:schemeClr>
              </a:solidFill>
              <a:latin typeface="+mn-ea"/>
              <a:sym typeface="+mn-ea"/>
            </a:endParaRPr>
          </a:p>
        </p:txBody>
      </p:sp>
      <p:sp>
        <p:nvSpPr>
          <p:cNvPr id="10492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行业集中度：航空租赁行业的市场集中度及变化趋势</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8" name="标题 1"/>
          <p:cNvSpPr>
            <a:spLocks noGrp="1"/>
          </p:cNvSpPr>
          <p:nvPr>
            <p:ph type="title"/>
          </p:nvPr>
        </p:nvSpPr>
        <p:spPr/>
        <p:txBody>
          <a:bodyPr/>
          <a:p>
            <a:r>
              <a:rPr altLang="en-US" lang="zh-CN"/>
              <a:t>航空租赁行业的需求分析</a:t>
            </a:r>
            <a:endParaRPr altLang="en-US" lang="zh-CN"/>
          </a:p>
        </p:txBody>
      </p:sp>
      <p:sp>
        <p:nvSpPr>
          <p:cNvPr id="104925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5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航空运输业的增长：随着全球经济的复苏，航空运输业需求量增加，推动了航空租赁市场的发展。</a:t>
            </a:r>
            <a:endParaRPr altLang="en-US" dirty="0" sz="2000" lang="zh-CN" spc="200">
              <a:solidFill>
                <a:schemeClr val="tx1">
                  <a:lumMod val="85000"/>
                  <a:lumOff val="15000"/>
                </a:schemeClr>
              </a:solidFill>
              <a:latin typeface="+mn-ea"/>
              <a:sym typeface="+mn-ea"/>
            </a:endParaRPr>
          </a:p>
        </p:txBody>
      </p:sp>
      <p:sp>
        <p:nvSpPr>
          <p:cNvPr id="104925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0"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飞机更新换代需求：航空公司需要不断更新机队，以满足旅客对舒适度和效率的要求，这也为航空租赁市场提供了机会。</a:t>
            </a:r>
            <a:endParaRPr altLang="en-US" dirty="0" sz="2000" lang="zh-CN" spc="200">
              <a:solidFill>
                <a:schemeClr val="tx1">
                  <a:lumMod val="85000"/>
                  <a:lumOff val="15000"/>
                </a:schemeClr>
              </a:solidFill>
              <a:latin typeface="+mn-ea"/>
              <a:sym typeface="+mn-ea"/>
            </a:endParaRPr>
          </a:p>
        </p:txBody>
      </p:sp>
      <p:sp>
        <p:nvSpPr>
          <p:cNvPr id="104926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6" name="文本框 5"/>
          <p:cNvSpPr txBox="1"/>
          <p:nvPr>
            <p:custDataLst>
              <p:tags r:id="rId9"/>
            </p:custDataLst>
          </p:nvPr>
        </p:nvSpPr>
        <p:spPr>
          <a:xfrm>
            <a:off x="6341993"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航空安全和环保法规：随着航空安全和环保法规的加强，航空公司需要投入更多的资金来升级和维护机队，这也增加了航空租赁市场的需求。</a:t>
            </a:r>
            <a:endParaRPr altLang="en-US" dirty="0" sz="2000" lang="zh-CN" spc="200">
              <a:solidFill>
                <a:schemeClr val="tx1">
                  <a:lumMod val="85000"/>
                  <a:lumOff val="15000"/>
                </a:schemeClr>
              </a:solidFill>
              <a:latin typeface="+mn-ea"/>
              <a:sym typeface="+mn-ea"/>
            </a:endParaRPr>
          </a:p>
        </p:txBody>
      </p:sp>
      <p:sp>
        <p:nvSpPr>
          <p:cNvPr id="104926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72" name="文本框 10"/>
          <p:cNvSpPr txBox="1"/>
          <p:nvPr>
            <p:custDataLst>
              <p:tags r:id="rId12"/>
            </p:custDataLst>
          </p:nvPr>
        </p:nvSpPr>
        <p:spPr>
          <a:xfrm>
            <a:off x="9018691" y="2256680"/>
            <a:ext cx="2185815" cy="3265652"/>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跨国旅游和商务交流的增加：随着全球化的加速和跨国旅游及商务交流的增加，航空公司需要更多的飞机来满足市场需求，进而推动了航空租赁行业的发展。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10" name="标题 1"/>
          <p:cNvSpPr>
            <a:spLocks noGrp="1"/>
          </p:cNvSpPr>
          <p:nvPr>
            <p:ph type="title"/>
          </p:nvPr>
        </p:nvSpPr>
        <p:spPr/>
        <p:txBody>
          <a:bodyPr/>
          <a:p>
            <a:r>
              <a:rPr altLang="en-US" lang="zh-CN"/>
              <a:t>航空租赁行业的供给分析</a:t>
            </a:r>
            <a:endParaRPr altLang="en-US" lang="zh-CN"/>
          </a:p>
        </p:txBody>
      </p:sp>
      <p:sp>
        <p:nvSpPr>
          <p:cNvPr id="104931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二手飞机市场交易情况</a:t>
            </a:r>
            <a:endParaRPr altLang="zh-CN" dirty="0" lang="en-US">
              <a:solidFill>
                <a:schemeClr val="dk1">
                  <a:lumMod val="80000"/>
                  <a:lumOff val="20000"/>
                </a:schemeClr>
              </a:solidFill>
              <a:latin typeface="+mn-ea"/>
              <a:sym typeface="+mn-ea"/>
            </a:endParaRPr>
          </a:p>
        </p:txBody>
      </p:sp>
      <p:sp>
        <p:nvSpPr>
          <p:cNvPr id="104932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航空公司自有飞机比例</a:t>
            </a:r>
            <a:endParaRPr altLang="en-US" dirty="0" lang="zh-CN">
              <a:solidFill>
                <a:schemeClr val="dk1">
                  <a:lumMod val="80000"/>
                  <a:lumOff val="20000"/>
                </a:schemeClr>
              </a:solidFill>
              <a:latin typeface="+mn-ea"/>
              <a:sym typeface="+mn-ea"/>
            </a:endParaRPr>
          </a:p>
        </p:txBody>
      </p:sp>
      <p:sp>
        <p:nvSpPr>
          <p:cNvPr id="104932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飞机制造商交付情况</a:t>
            </a:r>
            <a:endParaRPr altLang="en-US" dirty="0" lang="zh-CN">
              <a:solidFill>
                <a:schemeClr val="dk1">
                  <a:lumMod val="80000"/>
                  <a:lumOff val="20000"/>
                </a:schemeClr>
              </a:solidFill>
              <a:latin typeface="+mn-ea"/>
              <a:sym typeface="+mn-ea"/>
            </a:endParaRPr>
          </a:p>
        </p:txBody>
      </p:sp>
      <p:sp>
        <p:nvSpPr>
          <p:cNvPr id="104933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租赁公司飞机来源渠道</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航空租赁行业的竞争格局</a:t>
            </a:r>
            <a:endParaRPr altLang="en-US" lang="zh-CN"/>
          </a:p>
        </p:txBody>
      </p:sp>
      <p:sp>
        <p:nvSpPr>
          <p:cNvPr id="104938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9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独立航空租赁公司：专业从事航空租赁业务，具备灵活性和创新性。</a:t>
            </a:r>
            <a:endParaRPr altLang="en-US" sz="1400" lang="zh-CN" spc="150">
              <a:solidFill>
                <a:schemeClr val="tx1"/>
              </a:solidFill>
              <a:effectLst/>
              <a:latin typeface="+mn-ea"/>
              <a:sym typeface="+mn-ea"/>
            </a:endParaRPr>
          </a:p>
        </p:txBody>
      </p:sp>
      <p:sp>
        <p:nvSpPr>
          <p:cNvPr id="104939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大型航空公司：拥有丰富的机队和完善的航线网络，具备较强竞争优势。</a:t>
            </a:r>
            <a:endParaRPr altLang="en-US" dirty="0" sz="1400" lang="zh-CN" spc="150">
              <a:solidFill>
                <a:schemeClr val="tx1"/>
              </a:solidFill>
              <a:effectLst/>
              <a:latin typeface="+mn-ea"/>
              <a:sym typeface="+mn-ea"/>
            </a:endParaRPr>
          </a:p>
        </p:txBody>
      </p:sp>
      <p:sp>
        <p:nvSpPr>
          <p:cNvPr id="104939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金融机构：拥有雄厚的资金实力和丰富的投资经验，积极参与航空租赁业务。</a:t>
            </a:r>
            <a:endParaRPr altLang="en-US" sz="1400" lang="zh-CN" spc="150">
              <a:solidFill>
                <a:schemeClr val="tx1"/>
              </a:solidFill>
              <a:effectLst/>
              <a:latin typeface="+mn-ea"/>
              <a:sym typeface="+mn-ea"/>
            </a:endParaRPr>
          </a:p>
        </p:txBody>
      </p:sp>
      <p:sp>
        <p:nvSpPr>
          <p:cNvPr id="104939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跨国公司：具备全球化的业务布局和资源整合能力，提供综合性的航空租赁解决方案。</a:t>
            </a:r>
            <a:endParaRPr altLang="en-US" sz="1400" lang="zh-CN" spc="150">
              <a:solidFill>
                <a:schemeClr val="tx1"/>
              </a:solidFill>
              <a:effectLst/>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4" name="标题"/>
          <p:cNvSpPr>
            <a:spLocks noGrp="1"/>
          </p:cNvSpPr>
          <p:nvPr>
            <p:ph type="title"/>
            <p:custDataLst>
              <p:tags r:id="rId1"/>
            </p:custDataLst>
          </p:nvPr>
        </p:nvSpPr>
        <p:spPr/>
        <p:txBody>
          <a:bodyPr>
            <a:normAutofit fontScale="90000"/>
          </a:bodyPr>
          <a:p>
            <a:r>
              <a:rPr altLang="en-US" lang="zh-CN">
                <a:solidFill>
                  <a:schemeClr val="accent1"/>
                </a:solidFill>
              </a:rPr>
              <a:t>航空租赁行业的投资前景预测</a:t>
            </a:r>
            <a:endParaRPr altLang="en-US" lang="zh-CN">
              <a:solidFill>
                <a:schemeClr val="accent1"/>
              </a:solidFill>
            </a:endParaRPr>
          </a:p>
        </p:txBody>
      </p:sp>
      <p:sp>
        <p:nvSpPr>
          <p:cNvPr id="104943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43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航空租赁行业的发展趋势</a:t>
            </a:r>
            <a:endParaRPr altLang="en-US" lang="zh-CN"/>
          </a:p>
        </p:txBody>
      </p:sp>
      <p:sp>
        <p:nvSpPr>
          <p:cNvPr id="1049494" name="正文"/>
          <p:cNvSpPr txBox="1"/>
          <p:nvPr>
            <p:custDataLst>
              <p:tags r:id="rId1"/>
            </p:custDataLst>
          </p:nvPr>
        </p:nvSpPr>
        <p:spPr>
          <a:xfrm>
            <a:off x="2787010" y="1879857"/>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数字化转型：随着科技的发展，航空租赁行业将加速数字化转型，提高运营效率和透明度。</a:t>
            </a:r>
            <a:endParaRPr altLang="en-US" dirty="0" sz="1400" lang="zh-CN" spc="150">
              <a:solidFill>
                <a:schemeClr val="tx1">
                  <a:lumMod val="65000"/>
                  <a:lumOff val="35000"/>
                </a:schemeClr>
              </a:solidFill>
              <a:latin typeface="+mn-ea"/>
              <a:sym typeface="+mn-ea"/>
            </a:endParaRPr>
          </a:p>
        </p:txBody>
      </p:sp>
      <p:sp>
        <p:nvSpPr>
          <p:cNvPr id="1049496" name="标题"/>
          <p:cNvSpPr txBox="1"/>
          <p:nvPr>
            <p:custDataLst>
              <p:tags r:id="rId2"/>
            </p:custDataLst>
          </p:nvPr>
        </p:nvSpPr>
        <p:spPr>
          <a:xfrm>
            <a:off x="2787690" y="1364400"/>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498" name="标题"/>
          <p:cNvSpPr txBox="1"/>
          <p:nvPr>
            <p:custDataLst>
              <p:tags r:id="rId3"/>
            </p:custDataLst>
          </p:nvPr>
        </p:nvSpPr>
        <p:spPr>
          <a:xfrm>
            <a:off x="2787690" y="5058283"/>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500" name="正文"/>
          <p:cNvSpPr txBox="1"/>
          <p:nvPr>
            <p:custDataLst>
              <p:tags r:id="rId4"/>
            </p:custDataLst>
          </p:nvPr>
        </p:nvSpPr>
        <p:spPr>
          <a:xfrm>
            <a:off x="2787690" y="5573740"/>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全球化趋势：随着全球化的加速，航空租赁行业将更加注重全球化运营和服务，提高国际市场竞争力。</a:t>
            </a:r>
            <a:endParaRPr altLang="en-US" dirty="0" sz="1400" lang="zh-CN" spc="150">
              <a:solidFill>
                <a:schemeClr val="tx1">
                  <a:lumMod val="65000"/>
                  <a:lumOff val="35000"/>
                </a:schemeClr>
              </a:solidFill>
              <a:latin typeface="+mn-ea"/>
              <a:sym typeface="+mn-ea"/>
            </a:endParaRPr>
          </a:p>
        </p:txBody>
      </p:sp>
      <p:sp>
        <p:nvSpPr>
          <p:cNvPr id="1049502" name="正文"/>
          <p:cNvSpPr txBox="1"/>
          <p:nvPr>
            <p:custDataLst>
              <p:tags r:id="rId5"/>
            </p:custDataLst>
          </p:nvPr>
        </p:nvSpPr>
        <p:spPr>
          <a:xfrm>
            <a:off x="2787690" y="3110698"/>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可持续发展：环保和可持续发展成为全球关注焦点，航空租赁行业将更加注重环保和可持续发展，推动绿色租赁业务的发展。</a:t>
            </a:r>
            <a:endParaRPr altLang="en-US" dirty="0" sz="1400" lang="zh-CN" spc="150">
              <a:solidFill>
                <a:schemeClr val="tx1">
                  <a:lumMod val="65000"/>
                  <a:lumOff val="35000"/>
                </a:schemeClr>
              </a:solidFill>
              <a:latin typeface="+mn-ea"/>
              <a:sym typeface="+mn-ea"/>
            </a:endParaRPr>
          </a:p>
        </p:txBody>
      </p:sp>
      <p:sp>
        <p:nvSpPr>
          <p:cNvPr id="1049504" name="标题"/>
          <p:cNvSpPr txBox="1"/>
          <p:nvPr>
            <p:custDataLst>
              <p:tags r:id="rId6"/>
            </p:custDataLst>
          </p:nvPr>
        </p:nvSpPr>
        <p:spPr>
          <a:xfrm>
            <a:off x="2788370" y="2595921"/>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506" name="标题"/>
          <p:cNvSpPr txBox="1"/>
          <p:nvPr>
            <p:custDataLst>
              <p:tags r:id="rId7"/>
            </p:custDataLst>
          </p:nvPr>
        </p:nvSpPr>
        <p:spPr>
          <a:xfrm>
            <a:off x="2788370" y="3826762"/>
            <a:ext cx="6617300" cy="449786"/>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508" name="正文"/>
          <p:cNvSpPr txBox="1"/>
          <p:nvPr>
            <p:custDataLst>
              <p:tags r:id="rId8"/>
            </p:custDataLst>
          </p:nvPr>
        </p:nvSpPr>
        <p:spPr>
          <a:xfrm>
            <a:off x="2787690" y="4342219"/>
            <a:ext cx="6617300" cy="603764"/>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市场竞争加剧：随着航空租赁市场的不断扩大，竞争将更加激烈。企业需要不断提升自身实力，提高服务质量和效率，以应对市场竞争。</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航空租赁行业的投资机会和风险</a:t>
            </a:r>
            <a:endParaRPr altLang="en-US" lang="zh-CN"/>
          </a:p>
        </p:txBody>
      </p:sp>
      <p:sp>
        <p:nvSpPr>
          <p:cNvPr id="10495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3"/>
            </p:custDataLst>
          </p:nvPr>
        </p:nvSpPr>
        <p:spPr>
          <a:xfrm>
            <a:off x="986772"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投资机会：随着全球经济的复苏，航空租赁行业有望迎来增长，为投资者提供良好的投资机会。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风险：航空租赁行业受全球经济环境和航空业波动的影响较大，投资者需关注相关风险。</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政策风险：航空租赁行业受到各国政府政策和法规的影响，投资者需关注相关政策变化。</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竞争风险：航空租赁行业竞争激烈，投资者需关注行业内竞争对手的动态。</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航空租赁行业的投资策略和方向</a:t>
            </a:r>
            <a:endParaRPr altLang="en-US" lang="zh-CN"/>
          </a:p>
        </p:txBody>
      </p:sp>
      <p:sp>
        <p:nvSpPr>
          <p:cNvPr id="104961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投资策略：关注行业发展趋势，选择具有潜力的航空公司进行合作</a:t>
            </a:r>
            <a:endParaRPr altLang="en-US" dirty="0" sz="1200" lang="zh-CN" spc="150">
              <a:solidFill>
                <a:schemeClr val="tx1">
                  <a:lumMod val="85000"/>
                  <a:lumOff val="15000"/>
                </a:schemeClr>
              </a:solidFill>
              <a:latin typeface="+mn-ea"/>
              <a:sym typeface="+mn-ea"/>
            </a:endParaRPr>
          </a:p>
        </p:txBody>
      </p:sp>
      <p:sp>
        <p:nvSpPr>
          <p:cNvPr id="104961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投资方向：重点关注新兴市场和具有发展潜力的地区，如东南亚、非洲等</a:t>
            </a:r>
            <a:endParaRPr altLang="en-US" dirty="0" sz="1200" lang="zh-CN" spc="150">
              <a:solidFill>
                <a:schemeClr val="tx1">
                  <a:lumMod val="85000"/>
                  <a:lumOff val="15000"/>
                </a:schemeClr>
              </a:solidFill>
              <a:latin typeface="+mn-ea"/>
              <a:sym typeface="+mn-ea"/>
            </a:endParaRPr>
          </a:p>
        </p:txBody>
      </p:sp>
      <p:sp>
        <p:nvSpPr>
          <p:cNvPr id="104961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风险控制：合理配置资产，分散投资风险，避免过度集中于某一家航空公司或某一地区的市场风险</a:t>
            </a:r>
            <a:endParaRPr altLang="en-US" dirty="0" sz="1200" lang="zh-CN" spc="150">
              <a:solidFill>
                <a:schemeClr val="tx1">
                  <a:lumMod val="85000"/>
                  <a:lumOff val="15000"/>
                </a:schemeClr>
              </a:solidFill>
              <a:latin typeface="+mn-ea"/>
              <a:sym typeface="+mn-ea"/>
            </a:endParaRPr>
          </a:p>
        </p:txBody>
      </p:sp>
      <p:sp>
        <p:nvSpPr>
          <p:cNvPr id="104962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长期投资：航空租赁行业具有长期稳定的收益，投资者应保持耐心，关注长期回报</a:t>
            </a:r>
            <a:endParaRPr altLang="en-US" dirty="0" sz="1200" lang="zh-CN" spc="150">
              <a:solidFill>
                <a:schemeClr val="tx1">
                  <a:lumMod val="85000"/>
                  <a:lumOff val="15000"/>
                </a:schemeClr>
              </a:solidFill>
              <a:latin typeface="+mn-ea"/>
              <a:sym typeface="+mn-ea"/>
            </a:endParaRPr>
          </a:p>
        </p:txBody>
      </p:sp>
      <p:sp>
        <p:nvSpPr>
          <p:cNvPr id="104963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0" name="标题 1"/>
          <p:cNvSpPr>
            <a:spLocks noGrp="1"/>
          </p:cNvSpPr>
          <p:nvPr>
            <p:ph type="title"/>
          </p:nvPr>
        </p:nvSpPr>
        <p:spPr/>
        <p:txBody>
          <a:bodyPr/>
          <a:p>
            <a:r>
              <a:rPr altLang="en-US" lang="zh-CN"/>
              <a:t>航空租赁行业的未来发展前景和预测</a:t>
            </a:r>
            <a:endParaRPr altLang="en-US" lang="zh-CN"/>
          </a:p>
        </p:txBody>
      </p:sp>
      <p:sp>
        <p:nvSpPr>
          <p:cNvPr id="104967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技术创新：数字化和智能化技术的应用将进一步提高航空租赁行业的运营效率和盈利能力。</a:t>
            </a:r>
            <a:endParaRPr altLang="en-US" sz="1400" lang="zh-CN" spc="150">
              <a:solidFill>
                <a:schemeClr val="tx1"/>
              </a:solidFill>
              <a:effectLst/>
              <a:latin typeface="+mn-ea"/>
              <a:sym typeface="+mn-ea"/>
            </a:endParaRPr>
          </a:p>
        </p:txBody>
      </p:sp>
      <p:sp>
        <p:nvSpPr>
          <p:cNvPr id="104968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行业增长趋势：随着全球经济的复苏，航空租赁行业有望继续保持增长趋势。</a:t>
            </a:r>
            <a:endParaRPr altLang="en-US" dirty="0" sz="1400" lang="zh-CN" spc="150">
              <a:solidFill>
                <a:schemeClr val="tx1"/>
              </a:solidFill>
              <a:effectLst/>
              <a:latin typeface="+mn-ea"/>
              <a:sym typeface="+mn-ea"/>
            </a:endParaRPr>
          </a:p>
        </p:txBody>
      </p:sp>
      <p:sp>
        <p:nvSpPr>
          <p:cNvPr id="104968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市场竞争格局：未来，航空租赁行业的竞争将更加激烈，企业需要不断提升自身实力和服务质量以获得市场份额。</a:t>
            </a:r>
            <a:endParaRPr altLang="en-US" sz="1400" lang="zh-CN" spc="150">
              <a:solidFill>
                <a:schemeClr val="tx1"/>
              </a:solidFill>
              <a:effectLst/>
              <a:latin typeface="+mn-ea"/>
              <a:sym typeface="+mn-ea"/>
            </a:endParaRPr>
          </a:p>
        </p:txBody>
      </p:sp>
      <p:sp>
        <p:nvSpPr>
          <p:cNvPr id="104968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政策影响：各国政府对航空租赁行业的政策支持力度将影响行业的未来发展。</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24" name="标题"/>
          <p:cNvSpPr>
            <a:spLocks noGrp="1"/>
          </p:cNvSpPr>
          <p:nvPr>
            <p:ph type="title"/>
            <p:custDataLst>
              <p:tags r:id="rId1"/>
            </p:custDataLst>
          </p:nvPr>
        </p:nvSpPr>
        <p:spPr/>
        <p:txBody>
          <a:bodyPr>
            <a:normAutofit fontScale="90000"/>
          </a:bodyPr>
          <a:p>
            <a:r>
              <a:rPr altLang="en-US" lang="zh-CN">
                <a:solidFill>
                  <a:schemeClr val="accent1"/>
                </a:solidFill>
              </a:rPr>
              <a:t>航空租赁行业的政策环境分析</a:t>
            </a:r>
            <a:endParaRPr altLang="en-US" lang="zh-CN">
              <a:solidFill>
                <a:schemeClr val="accent1"/>
              </a:solidFill>
            </a:endParaRPr>
          </a:p>
        </p:txBody>
      </p:sp>
      <p:sp>
        <p:nvSpPr>
          <p:cNvPr id="1049726"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728"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航空租赁行业的相关政策法规</a:t>
            </a:r>
            <a:endParaRPr altLang="en-US" lang="zh-CN"/>
          </a:p>
        </p:txBody>
      </p:sp>
      <p:sp>
        <p:nvSpPr>
          <p:cNvPr id="10497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航空租赁行业税收政策分析</a:t>
            </a:r>
            <a:endParaRPr altLang="zh-CN" dirty="0" lang="en-US">
              <a:solidFill>
                <a:schemeClr val="dk1">
                  <a:lumMod val="80000"/>
                  <a:lumOff val="20000"/>
                </a:schemeClr>
              </a:solidFill>
              <a:latin typeface="+mn-ea"/>
              <a:sym typeface="+mn-ea"/>
            </a:endParaRPr>
          </a:p>
        </p:txBody>
      </p:sp>
      <p:sp>
        <p:nvSpPr>
          <p:cNvPr id="10497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航空租赁行业政策法规概述</a:t>
            </a:r>
            <a:endParaRPr altLang="en-US" dirty="0" lang="zh-CN">
              <a:solidFill>
                <a:schemeClr val="dk1">
                  <a:lumMod val="80000"/>
                  <a:lumOff val="20000"/>
                </a:schemeClr>
              </a:solidFill>
              <a:latin typeface="+mn-ea"/>
              <a:sym typeface="+mn-ea"/>
            </a:endParaRPr>
          </a:p>
        </p:txBody>
      </p:sp>
      <p:sp>
        <p:nvSpPr>
          <p:cNvPr id="10498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国内外航空租赁政策法规对比分析</a:t>
            </a:r>
            <a:endParaRPr altLang="en-US" dirty="0" lang="zh-CN">
              <a:solidFill>
                <a:schemeClr val="dk1">
                  <a:lumMod val="80000"/>
                  <a:lumOff val="20000"/>
                </a:schemeClr>
              </a:solidFill>
              <a:latin typeface="+mn-ea"/>
              <a:sym typeface="+mn-ea"/>
            </a:endParaRPr>
          </a:p>
        </p:txBody>
      </p:sp>
      <p:sp>
        <p:nvSpPr>
          <p:cNvPr id="10498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航空租赁行业监管政策分析</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2" name="标题 1"/>
          <p:cNvSpPr>
            <a:spLocks noGrp="1"/>
          </p:cNvSpPr>
          <p:nvPr>
            <p:ph type="title"/>
          </p:nvPr>
        </p:nvSpPr>
        <p:spPr/>
        <p:txBody>
          <a:bodyPr/>
          <a:p>
            <a:r>
              <a:rPr altLang="en-US" lang="zh-CN"/>
              <a:t>政策环境对航空租赁行业的影响</a:t>
            </a:r>
            <a:endParaRPr altLang="en-US" lang="zh-CN"/>
          </a:p>
        </p:txBody>
      </p:sp>
      <p:sp>
        <p:nvSpPr>
          <p:cNvPr id="104985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政策环境对航空租赁行业的支持和限制</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6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6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税收政策对航空租赁行业的影响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6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6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金融政策对航空租赁行业的影响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7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7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行业政策对航空租赁行业的影响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未来政策环境的变化趋势和影响</a:t>
            </a:r>
            <a:endParaRPr altLang="en-US" lang="zh-CN"/>
          </a:p>
        </p:txBody>
      </p:sp>
      <p:sp>
        <p:nvSpPr>
          <p:cNvPr id="104991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1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2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技术创新推动航空租赁行业智能化发展</a:t>
            </a:r>
            <a:endParaRPr altLang="en-US" dirty="0" sz="1200" lang="zh-CN" spc="150">
              <a:solidFill>
                <a:srgbClr val="FFFFFF"/>
              </a:solidFill>
              <a:latin typeface="+mn-ea"/>
              <a:sym typeface="+mn-ea"/>
            </a:endParaRPr>
          </a:p>
        </p:txBody>
      </p:sp>
      <p:sp>
        <p:nvSpPr>
          <p:cNvPr id="104992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环保政策趋严，促使航空租赁行业绿色发展</a:t>
            </a:r>
            <a:endParaRPr altLang="en-US" dirty="0" sz="1200" lang="zh-CN" spc="150">
              <a:solidFill>
                <a:schemeClr val="tx1">
                  <a:lumMod val="65000"/>
                  <a:lumOff val="35000"/>
                </a:schemeClr>
              </a:solidFill>
              <a:latin typeface="+mn-ea"/>
              <a:sym typeface="+mn-ea"/>
            </a:endParaRPr>
          </a:p>
        </p:txBody>
      </p:sp>
      <p:sp>
        <p:nvSpPr>
          <p:cNvPr id="104993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国际合作加强，推动航空租赁行业全球化</a:t>
            </a:r>
            <a:endParaRPr altLang="en-US" dirty="0" sz="1200" lang="zh-CN" spc="150">
              <a:solidFill>
                <a:srgbClr val="FFFFFF"/>
              </a:solidFill>
              <a:latin typeface="+mn-ea"/>
              <a:sym typeface="+mn-ea"/>
            </a:endParaRPr>
          </a:p>
        </p:txBody>
      </p:sp>
      <p:sp>
        <p:nvSpPr>
          <p:cNvPr id="104993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政策支持力度加大，鼓励航空租赁行业发展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80" name="标题"/>
          <p:cNvSpPr>
            <a:spLocks noGrp="1"/>
          </p:cNvSpPr>
          <p:nvPr>
            <p:ph type="title"/>
            <p:custDataLst>
              <p:tags r:id="rId1"/>
            </p:custDataLst>
          </p:nvPr>
        </p:nvSpPr>
        <p:spPr/>
        <p:txBody>
          <a:bodyPr>
            <a:normAutofit fontScale="90000"/>
          </a:bodyPr>
          <a:p>
            <a:r>
              <a:rPr altLang="en-US" lang="zh-CN">
                <a:solidFill>
                  <a:schemeClr val="accent1"/>
                </a:solidFill>
              </a:rPr>
              <a:t>航空租赁行业的经营管理和商业模式分析</a:t>
            </a:r>
            <a:endParaRPr altLang="en-US" lang="zh-CN">
              <a:solidFill>
                <a:schemeClr val="accent1"/>
              </a:solidFill>
            </a:endParaRPr>
          </a:p>
        </p:txBody>
      </p:sp>
      <p:sp>
        <p:nvSpPr>
          <p:cNvPr id="104998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98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38" name="标题 1"/>
          <p:cNvSpPr>
            <a:spLocks noGrp="1"/>
          </p:cNvSpPr>
          <p:nvPr>
            <p:ph type="title"/>
          </p:nvPr>
        </p:nvSpPr>
        <p:spPr/>
        <p:txBody>
          <a:bodyPr/>
          <a:p>
            <a:r>
              <a:rPr altLang="en-US" lang="zh-CN"/>
              <a:t>航空租赁企业的经营管理策略和经验</a:t>
            </a:r>
            <a:endParaRPr altLang="en-US" lang="zh-CN"/>
          </a:p>
        </p:txBody>
      </p:sp>
      <p:sp>
        <p:nvSpPr>
          <p:cNvPr id="105004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优化资产配置：航空租赁企业应合理配置飞机资产，根据市场需求灵活调整机队规模和机型结构。</a:t>
            </a:r>
            <a:endParaRPr altLang="en-US" dirty="0" lang="zh-CN" spc="150">
              <a:solidFill>
                <a:schemeClr val="tx1">
                  <a:lumMod val="75000"/>
                  <a:lumOff val="25000"/>
                </a:schemeClr>
              </a:solidFill>
              <a:latin typeface="+mn-ea"/>
              <a:sym typeface="+mn-ea"/>
            </a:endParaRPr>
          </a:p>
        </p:txBody>
      </p:sp>
      <p:sp>
        <p:nvSpPr>
          <p:cNvPr id="105004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风险管理：航空租赁企业需建立完善的风险管理体系，对飞机价值波动、信用风险、政治风险等进行有效管理。</a:t>
            </a:r>
            <a:endParaRPr altLang="en-US" dirty="0" lang="zh-CN" spc="150">
              <a:solidFill>
                <a:schemeClr val="tx1">
                  <a:lumMod val="75000"/>
                  <a:lumOff val="25000"/>
                </a:schemeClr>
              </a:solidFill>
              <a:latin typeface="+mn-ea"/>
              <a:sym typeface="+mn-ea"/>
            </a:endParaRPr>
          </a:p>
        </p:txBody>
      </p:sp>
      <p:sp>
        <p:nvSpPr>
          <p:cNvPr id="105005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融资渠道多元化：航空租赁企业应积极拓展融资渠道，包括银行贷款、发行债券、资产证券化等，以降低融资成本。</a:t>
            </a:r>
            <a:endParaRPr altLang="en-US" dirty="0" sz="2000" lang="zh-CN" spc="150">
              <a:solidFill>
                <a:schemeClr val="tx1">
                  <a:lumMod val="75000"/>
                  <a:lumOff val="25000"/>
                </a:schemeClr>
              </a:solidFill>
              <a:latin typeface="+mn-ea"/>
              <a:sym typeface="+mn-ea"/>
            </a:endParaRPr>
          </a:p>
        </p:txBody>
      </p:sp>
      <p:sp>
        <p:nvSpPr>
          <p:cNvPr id="105005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客户关系管理：航空租赁企业应建立完善的客户关系管理体系，提升客户满意度和服务质量，增强客户粘性。</a:t>
            </a:r>
            <a:endParaRPr altLang="en-US" dirty="0" lang="zh-CN" spc="150">
              <a:solidFill>
                <a:schemeClr val="tx1">
                  <a:lumMod val="75000"/>
                  <a:lumOff val="25000"/>
                </a:schemeClr>
              </a:solidFill>
              <a:latin typeface="+mn-ea"/>
              <a:sym typeface="+mn-ea"/>
            </a:endParaRPr>
          </a:p>
        </p:txBody>
      </p:sp>
      <p:sp>
        <p:nvSpPr>
          <p:cNvPr id="105006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00" name="标题 1"/>
          <p:cNvSpPr>
            <a:spLocks noGrp="1"/>
          </p:cNvSpPr>
          <p:nvPr>
            <p:ph type="title"/>
          </p:nvPr>
        </p:nvSpPr>
        <p:spPr/>
        <p:txBody>
          <a:bodyPr/>
          <a:p>
            <a:r>
              <a:rPr altLang="en-US" lang="zh-CN"/>
              <a:t>航空租赁企业的商业模式和盈利模式</a:t>
            </a:r>
            <a:endParaRPr altLang="en-US" lang="zh-CN"/>
          </a:p>
        </p:txBody>
      </p:sp>
      <p:sp>
        <p:nvSpPr>
          <p:cNvPr id="105010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0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0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资产管理：飞机采购、维护、处置等</a:t>
            </a:r>
            <a:endParaRPr altLang="en-US" dirty="0" sz="1200" lang="zh-CN" spc="150">
              <a:solidFill>
                <a:srgbClr val="FFFFFF"/>
              </a:solidFill>
              <a:latin typeface="+mn-ea"/>
              <a:sym typeface="+mn-ea"/>
            </a:endParaRPr>
          </a:p>
        </p:txBody>
      </p:sp>
      <p:sp>
        <p:nvSpPr>
          <p:cNvPr id="105011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风险控制：信用风险、市场风险、技术风险等</a:t>
            </a:r>
            <a:endParaRPr altLang="en-US" dirty="0" sz="1200" lang="zh-CN" spc="150">
              <a:solidFill>
                <a:schemeClr val="tx1">
                  <a:lumMod val="65000"/>
                  <a:lumOff val="35000"/>
                </a:schemeClr>
              </a:solidFill>
              <a:latin typeface="+mn-ea"/>
              <a:sym typeface="+mn-ea"/>
            </a:endParaRPr>
          </a:p>
        </p:txBody>
      </p:sp>
      <p:sp>
        <p:nvSpPr>
          <p:cNvPr id="105011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盈利模式：租金收入、残值收入、资产证券化等</a:t>
            </a:r>
            <a:endParaRPr altLang="en-US" dirty="0" sz="1200" lang="zh-CN" spc="150">
              <a:solidFill>
                <a:srgbClr val="FFFFFF"/>
              </a:solidFill>
              <a:latin typeface="+mn-ea"/>
              <a:sym typeface="+mn-ea"/>
            </a:endParaRPr>
          </a:p>
        </p:txBody>
      </p:sp>
      <p:sp>
        <p:nvSpPr>
          <p:cNvPr id="105012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租赁模式：经营性租赁和融资性租赁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航空租赁企业的成本结构和成本控制</a:t>
            </a:r>
            <a:endParaRPr altLang="en-US" lang="zh-CN"/>
          </a:p>
        </p:txBody>
      </p:sp>
      <p:sp>
        <p:nvSpPr>
          <p:cNvPr id="10501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直接运营成本：飞机购买和维护费用、机组人员薪酬等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间接运营成本：管理费用、市场营销费用等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资金成本：融资成本、利率风险等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成本控制措施：优化运营流程、提高飞机利用率、降低融资成本等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28" name="标题 1"/>
          <p:cNvSpPr>
            <a:spLocks noGrp="1"/>
          </p:cNvSpPr>
          <p:nvPr>
            <p:ph type="title"/>
          </p:nvPr>
        </p:nvSpPr>
        <p:spPr/>
        <p:txBody>
          <a:bodyPr/>
          <a:p>
            <a:r>
              <a:rPr altLang="en-US" lang="zh-CN"/>
              <a:t>航空租赁企业的风险管理和应对策略</a:t>
            </a:r>
            <a:endParaRPr altLang="en-US" lang="zh-CN"/>
          </a:p>
        </p:txBody>
      </p:sp>
      <p:sp>
        <p:nvSpPr>
          <p:cNvPr id="105023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风险管理：识别、评估和降低潜在风险，确保业务稳定</a:t>
            </a:r>
            <a:endParaRPr altLang="en-US" dirty="0" sz="2000" lang="zh-CN" spc="150">
              <a:solidFill>
                <a:schemeClr val="tx1">
                  <a:lumMod val="85000"/>
                  <a:lumOff val="15000"/>
                </a:schemeClr>
              </a:solidFill>
              <a:latin typeface="+mn-ea"/>
              <a:sym typeface="+mn-ea"/>
            </a:endParaRPr>
          </a:p>
        </p:txBody>
      </p:sp>
      <p:sp>
        <p:nvSpPr>
          <p:cNvPr id="105023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应对策略：灵活应对市场变化，调整租赁策略和风险管理措施</a:t>
            </a:r>
            <a:endParaRPr altLang="en-US" dirty="0" sz="2000" lang="zh-CN" spc="150">
              <a:solidFill>
                <a:schemeClr val="tx1">
                  <a:lumMod val="85000"/>
                  <a:lumOff val="15000"/>
                </a:schemeClr>
              </a:solidFill>
              <a:latin typeface="+mn-ea"/>
              <a:sym typeface="+mn-ea"/>
            </a:endParaRPr>
          </a:p>
        </p:txBody>
      </p:sp>
      <p:sp>
        <p:nvSpPr>
          <p:cNvPr id="105024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风险管理意识：提高员工风险管理意识，加强培训和宣传</a:t>
            </a:r>
            <a:endParaRPr altLang="en-US" dirty="0" sz="2000" lang="zh-CN" spc="150">
              <a:solidFill>
                <a:schemeClr val="tx1">
                  <a:lumMod val="85000"/>
                  <a:lumOff val="15000"/>
                </a:schemeClr>
              </a:solidFill>
              <a:latin typeface="+mn-ea"/>
              <a:sym typeface="+mn-ea"/>
            </a:endParaRPr>
          </a:p>
        </p:txBody>
      </p:sp>
      <p:sp>
        <p:nvSpPr>
          <p:cNvPr id="105024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风险控制：建立完善的风险控制体系，降低风险损失</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90" name="标题"/>
          <p:cNvSpPr>
            <a:spLocks noGrp="1"/>
          </p:cNvSpPr>
          <p:nvPr>
            <p:ph type="title"/>
            <p:custDataLst>
              <p:tags r:id="rId1"/>
            </p:custDataLst>
          </p:nvPr>
        </p:nvSpPr>
        <p:spPr/>
        <p:txBody>
          <a:bodyPr>
            <a:normAutofit fontScale="90000"/>
          </a:bodyPr>
          <a:p>
            <a:r>
              <a:rPr altLang="en-US" lang="zh-CN">
                <a:solidFill>
                  <a:schemeClr val="accent1"/>
                </a:solidFill>
              </a:rPr>
              <a:t>航空租赁行业的人才需求和培养</a:t>
            </a:r>
            <a:endParaRPr altLang="en-US" lang="zh-CN">
              <a:solidFill>
                <a:schemeClr val="accent1"/>
              </a:solidFill>
            </a:endParaRPr>
          </a:p>
        </p:txBody>
      </p:sp>
      <p:sp>
        <p:nvSpPr>
          <p:cNvPr id="105029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29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06</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48" name="标题 1"/>
          <p:cNvSpPr>
            <a:spLocks noGrp="1"/>
          </p:cNvSpPr>
          <p:nvPr>
            <p:ph type="title"/>
          </p:nvPr>
        </p:nvSpPr>
        <p:spPr/>
        <p:txBody>
          <a:bodyPr/>
          <a:p>
            <a:r>
              <a:rPr altLang="en-US" lang="zh-CN"/>
              <a:t>航空租赁行业的人才结构和需求</a:t>
            </a:r>
            <a:endParaRPr altLang="en-US" lang="zh-CN"/>
          </a:p>
        </p:txBody>
      </p:sp>
      <p:sp>
        <p:nvSpPr>
          <p:cNvPr id="105035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人才类型：技术、管理、市场等多元化人才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技能要求：具备丰富的航空租赁专业知识、金融市场分析能力、风险管理意识等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6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6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人才缺口：随着航空租赁行业的快速发展，具备相关专业背景和经验的人才供不应求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6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培养途径：高校开设相关专业课程，企业提供实践培训，行业协会组织培训和交流活动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10" name="标题 1"/>
          <p:cNvSpPr>
            <a:spLocks noGrp="1"/>
          </p:cNvSpPr>
          <p:nvPr>
            <p:ph type="title"/>
          </p:nvPr>
        </p:nvSpPr>
        <p:spPr/>
        <p:txBody>
          <a:bodyPr/>
          <a:p>
            <a:r>
              <a:rPr altLang="en-US" lang="zh-CN"/>
              <a:t>航空租赁行业的人才培养和培训机制</a:t>
            </a:r>
            <a:endParaRPr altLang="en-US" lang="zh-CN"/>
          </a:p>
        </p:txBody>
      </p:sp>
      <p:sp>
        <p:nvSpPr>
          <p:cNvPr id="10504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培养目标：培养具备航空租赁专业知识、技能和素养的高端人才</a:t>
            </a:r>
            <a:endParaRPr altLang="en-US" dirty="0" sz="2000" lang="zh-CN" spc="150">
              <a:solidFill>
                <a:schemeClr val="tx1">
                  <a:lumMod val="85000"/>
                  <a:lumOff val="15000"/>
                </a:schemeClr>
              </a:solidFill>
              <a:latin typeface="+mn-ea"/>
              <a:sym typeface="+mn-ea"/>
            </a:endParaRPr>
          </a:p>
        </p:txBody>
      </p:sp>
      <p:sp>
        <p:nvSpPr>
          <p:cNvPr id="10504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培训内容：涵盖航空租赁业务、法律、税务、风险管理等方面</a:t>
            </a:r>
            <a:endParaRPr altLang="en-US" dirty="0" sz="2000" lang="zh-CN" spc="150">
              <a:solidFill>
                <a:schemeClr val="tx1">
                  <a:lumMod val="85000"/>
                  <a:lumOff val="15000"/>
                </a:schemeClr>
              </a:solidFill>
              <a:latin typeface="+mn-ea"/>
              <a:sym typeface="+mn-ea"/>
            </a:endParaRPr>
          </a:p>
        </p:txBody>
      </p:sp>
      <p:sp>
        <p:nvSpPr>
          <p:cNvPr id="10504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培训方式：线上与线下相结合，包括课程培训、实践操作、案例分析等</a:t>
            </a:r>
            <a:endParaRPr altLang="en-US" dirty="0" sz="2000" lang="zh-CN" spc="150">
              <a:solidFill>
                <a:schemeClr val="tx1">
                  <a:lumMod val="85000"/>
                  <a:lumOff val="15000"/>
                </a:schemeClr>
              </a:solidFill>
              <a:latin typeface="+mn-ea"/>
              <a:sym typeface="+mn-ea"/>
            </a:endParaRPr>
          </a:p>
        </p:txBody>
      </p:sp>
      <p:sp>
        <p:nvSpPr>
          <p:cNvPr id="10504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培训周期：根据不同岗位和级别，培训周期从数周到数月不等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72" name="标题 1"/>
          <p:cNvSpPr>
            <a:spLocks noGrp="1"/>
          </p:cNvSpPr>
          <p:nvPr>
            <p:ph type="title"/>
          </p:nvPr>
        </p:nvSpPr>
        <p:spPr/>
        <p:txBody>
          <a:bodyPr/>
          <a:p>
            <a:r>
              <a:rPr altLang="en-US" lang="zh-CN"/>
              <a:t>航空租赁行业的人才引进和激励机制</a:t>
            </a:r>
            <a:endParaRPr altLang="en-US" lang="zh-CN"/>
          </a:p>
        </p:txBody>
      </p:sp>
      <p:sp>
        <p:nvSpPr>
          <p:cNvPr id="105047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7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7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人才引进：航空租赁行业需要引进具有专业知识和丰富经验的人才，可以通过招聘、猎头公司等途径实现。</a:t>
            </a:r>
            <a:endParaRPr altLang="en-US" dirty="0" sz="2000" lang="zh-CN" spc="200">
              <a:solidFill>
                <a:schemeClr val="tx1">
                  <a:lumMod val="85000"/>
                  <a:lumOff val="15000"/>
                </a:schemeClr>
              </a:solidFill>
              <a:latin typeface="+mn-ea"/>
              <a:sym typeface="+mn-ea"/>
            </a:endParaRPr>
          </a:p>
        </p:txBody>
      </p:sp>
      <p:sp>
        <p:nvSpPr>
          <p:cNvPr id="105048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8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培训机制：企业应该建立完善的培训机制，对新员工进行系统的培训，提高其专业素质和技能水平。</a:t>
            </a:r>
            <a:endParaRPr altLang="en-US" dirty="0" sz="2000" lang="zh-CN" spc="200">
              <a:solidFill>
                <a:schemeClr val="tx1">
                  <a:lumMod val="85000"/>
                  <a:lumOff val="15000"/>
                </a:schemeClr>
              </a:solidFill>
              <a:latin typeface="+mn-ea"/>
              <a:sym typeface="+mn-ea"/>
            </a:endParaRPr>
          </a:p>
        </p:txBody>
      </p:sp>
      <p:sp>
        <p:nvSpPr>
          <p:cNvPr id="105048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激励机制：为了留住优秀的人才，企业应该建立合理的激励机制，包括薪酬福利、晋升机会、奖金奖励等。</a:t>
            </a:r>
            <a:endParaRPr altLang="en-US" dirty="0" sz="2000" lang="zh-CN" spc="200">
              <a:solidFill>
                <a:schemeClr val="tx1">
                  <a:lumMod val="85000"/>
                  <a:lumOff val="15000"/>
                </a:schemeClr>
              </a:solidFill>
              <a:latin typeface="+mn-ea"/>
              <a:sym typeface="+mn-ea"/>
            </a:endParaRPr>
          </a:p>
        </p:txBody>
      </p:sp>
      <p:sp>
        <p:nvSpPr>
          <p:cNvPr id="105049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人才培养：企业应该重视人才培养，通过内部培训、外部培训等方式，不断提高员工的综合素质和业务能力。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34" name="标题 1"/>
          <p:cNvSpPr>
            <a:spLocks noGrp="1"/>
          </p:cNvSpPr>
          <p:nvPr>
            <p:ph type="title"/>
          </p:nvPr>
        </p:nvSpPr>
        <p:spPr/>
        <p:txBody>
          <a:bodyPr/>
          <a:p>
            <a:r>
              <a:rPr altLang="en-US" lang="zh-CN"/>
              <a:t>未来人才需求的变化趋势和影响</a:t>
            </a:r>
            <a:endParaRPr altLang="en-US" lang="zh-CN"/>
          </a:p>
        </p:txBody>
      </p:sp>
      <p:sp>
        <p:nvSpPr>
          <p:cNvPr id="10505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具备航空租赁专业知识的人才需求增加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掌握金融、法律和税务知识的复合型人才受到青睐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数据分析能力和数字化技能成为必备能力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具备国际视野和跨文化沟通能力的人才将更具竞争力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96"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598"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6*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6*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6*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6*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6*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6*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6*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6*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6*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6*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6*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2"/>
  <p:tag name="KSO_WM_TEMPLATE_CATEGORY" val="custom"/>
  <p:tag name="KSO_WM_TEMPLATE_INDEX" val="20231230"/>
  <p:tag name="KSO_WM_UNIT_LAYERLEVEL" val="1_1_1"/>
  <p:tag name="KSO_WM_TAG_VERSION" val="1.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30_6*l_h_a*1_6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30_6*l_h_i*1_6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6*l_h_i*1_6_3"/>
  <p:tag name="KSO_WM_TEMPLATE_CATEGORY" val="custom"/>
  <p:tag name="KSO_WM_TEMPLATE_INDEX" val="20231230"/>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SLIDE_ID" val="custom2023123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8.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5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21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25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300.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6"/>
</p:tagLst>
</file>

<file path=ppt/tags/tag35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04.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05.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2024-01-06T05:01:59Z</dcterms:created>
  <dcterms:modified xsi:type="dcterms:W3CDTF">2024-01-06T05:01:59Z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99dcf42c228447f097f30169569b6d06_21</vt:lpwstr>
  </property>
</Properties>
</file>