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736" r:id="rId1"/>
    <p:sldMasterId id="2147487773" r:id="rId2"/>
  </p:sldMasterIdLst>
  <p:notesMasterIdLst>
    <p:notesMasterId r:id="rId3"/>
  </p:notesMasterIdLst>
  <p:sldIdLst>
    <p:sldId id="2114" r:id="rId4"/>
    <p:sldId id="2118" r:id="rId5"/>
    <p:sldId id="2121" r:id="rId6"/>
    <p:sldId id="2124" r:id="rId7"/>
    <p:sldId id="2127" r:id="rId8"/>
    <p:sldId id="2130" r:id="rId9"/>
    <p:sldId id="2133" r:id="rId10"/>
    <p:sldId id="2136" r:id="rId11"/>
    <p:sldId id="2139" r:id="rId12"/>
    <p:sldId id="2142" r:id="rId13"/>
    <p:sldId id="2145" r:id="rId14"/>
    <p:sldId id="2148" r:id="rId15"/>
    <p:sldId id="2151" r:id="rId16"/>
    <p:sldId id="2154" r:id="rId17"/>
    <p:sldId id="2157" r:id="rId18"/>
    <p:sldId id="2160" r:id="rId19"/>
    <p:sldId id="2163" r:id="rId20"/>
    <p:sldId id="2166" r:id="rId21"/>
    <p:sldId id="2169" r:id="rId22"/>
    <p:sldId id="2172" r:id="rId23"/>
    <p:sldId id="2175" r:id="rId24"/>
    <p:sldId id="2178" r:id="rId25"/>
    <p:sldId id="2181" r:id="rId26"/>
    <p:sldId id="2184" r:id="rId27"/>
    <p:sldId id="2187" r:id="rId28"/>
    <p:sldId id="2190" r:id="rId29"/>
    <p:sldId id="2193" r:id="rId30"/>
    <p:sldId id="2196" r:id="rId31"/>
    <p:sldId id="2199" r:id="rId32"/>
    <p:sldId id="2202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737" r:id="rId1"/>
    <p:sldLayoutId id="2147487738" r:id="rId2"/>
    <p:sldLayoutId id="2147487739" r:id="rId3"/>
    <p:sldLayoutId id="2147487740" r:id="rId4"/>
    <p:sldLayoutId id="2147487741" r:id="rId5"/>
    <p:sldLayoutId id="2147487742" r:id="rId6"/>
    <p:sldLayoutId id="2147487743" r:id="rId7"/>
    <p:sldLayoutId id="2147487744" r:id="rId8"/>
    <p:sldLayoutId id="2147487745" r:id="rId9"/>
    <p:sldLayoutId id="2147487746" r:id="rId10"/>
    <p:sldLayoutId id="214748774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774" r:id="rId1"/>
    <p:sldLayoutId id="2147487775" r:id="rId2"/>
    <p:sldLayoutId id="2147487776" r:id="rId3"/>
    <p:sldLayoutId id="2147487777" r:id="rId4"/>
    <p:sldLayoutId id="2147487778" r:id="rId5"/>
    <p:sldLayoutId id="2147487779" r:id="rId6"/>
    <p:sldLayoutId id="2147487780" r:id="rId7"/>
    <p:sldLayoutId id="2147487781" r:id="rId8"/>
    <p:sldLayoutId id="2147487782" r:id="rId9"/>
    <p:sldLayoutId id="2147487783" r:id="rId10"/>
    <p:sldLayoutId id="214748778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tags" Target="../tags/tag166.xml"/><Relationship Id="rId16" Type="http://schemas.openxmlformats.org/officeDocument/2006/relationships/tags" Target="../tags/tag167.xml"/><Relationship Id="rId17" Type="http://schemas.openxmlformats.org/officeDocument/2006/relationships/tags" Target="../tags/tag168.xml"/><Relationship Id="rId18" Type="http://schemas.openxmlformats.org/officeDocument/2006/relationships/tags" Target="../tags/tag169.xml"/><Relationship Id="rId19" Type="http://schemas.openxmlformats.org/officeDocument/2006/relationships/tags" Target="../tags/tag170.xml"/><Relationship Id="rId20" Type="http://schemas.openxmlformats.org/officeDocument/2006/relationships/tags" Target="../tags/tag171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tags" Target="../tags/tag200.xml"/><Relationship Id="rId18" Type="http://schemas.openxmlformats.org/officeDocument/2006/relationships/tags" Target="../tags/tag201.xml"/><Relationship Id="rId19" Type="http://schemas.openxmlformats.org/officeDocument/2006/relationships/tags" Target="../tags/tag202.xml"/><Relationship Id="rId20" Type="http://schemas.openxmlformats.org/officeDocument/2006/relationships/tags" Target="../tags/tag203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tags" Target="../tags/tag243.xml"/><Relationship Id="rId18" Type="http://schemas.openxmlformats.org/officeDocument/2006/relationships/tags" Target="../tags/tag244.xml"/><Relationship Id="rId19" Type="http://schemas.openxmlformats.org/officeDocument/2006/relationships/tags" Target="../tags/tag245.xml"/><Relationship Id="rId20" Type="http://schemas.openxmlformats.org/officeDocument/2006/relationships/tags" Target="../tags/tag246.xml"/><Relationship Id="rId21" Type="http://schemas.openxmlformats.org/officeDocument/2006/relationships/tags" Target="../tags/tag247.xml"/><Relationship Id="rId22" Type="http://schemas.openxmlformats.org/officeDocument/2006/relationships/tags" Target="../tags/tag248.xml"/><Relationship Id="rId23" Type="http://schemas.openxmlformats.org/officeDocument/2006/relationships/tags" Target="../tags/tag249.xml"/><Relationship Id="rId24" Type="http://schemas.openxmlformats.org/officeDocument/2006/relationships/tags" Target="../tags/tag250.xml"/><Relationship Id="rId25" Type="http://schemas.openxmlformats.org/officeDocument/2006/relationships/tags" Target="../tags/tag251.xml"/><Relationship Id="rId26" Type="http://schemas.openxmlformats.org/officeDocument/2006/relationships/tags" Target="../tags/tag252.xml"/><Relationship Id="rId27" Type="http://schemas.openxmlformats.org/officeDocument/2006/relationships/tags" Target="../tags/tag253.xml"/><Relationship Id="rId28" Type="http://schemas.openxmlformats.org/officeDocument/2006/relationships/tags" Target="../tags/tag254.xml"/><Relationship Id="rId29" Type="http://schemas.openxmlformats.org/officeDocument/2006/relationships/tags" Target="../tags/tag255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tags" Target="../tags/tag287.xml"/><Relationship Id="rId18" Type="http://schemas.openxmlformats.org/officeDocument/2006/relationships/tags" Target="../tags/tag288.xml"/><Relationship Id="rId19" Type="http://schemas.openxmlformats.org/officeDocument/2006/relationships/tags" Target="../tags/tag289.xml"/><Relationship Id="rId20" Type="http://schemas.openxmlformats.org/officeDocument/2006/relationships/tags" Target="../tags/tag290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tags" Target="../tags/tag326.xml"/><Relationship Id="rId14" Type="http://schemas.openxmlformats.org/officeDocument/2006/relationships/tags" Target="../tags/tag327.xml"/><Relationship Id="rId15" Type="http://schemas.openxmlformats.org/officeDocument/2006/relationships/tags" Target="../tags/tag328.xml"/><Relationship Id="rId16" Type="http://schemas.openxmlformats.org/officeDocument/2006/relationships/tags" Target="../tags/tag329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tags" Target="../tags/tag366.xml"/><Relationship Id="rId14" Type="http://schemas.openxmlformats.org/officeDocument/2006/relationships/tags" Target="../tags/tag367.xml"/><Relationship Id="rId15" Type="http://schemas.openxmlformats.org/officeDocument/2006/relationships/tags" Target="../tags/tag368.xml"/><Relationship Id="rId16" Type="http://schemas.openxmlformats.org/officeDocument/2006/relationships/tags" Target="../tags/tag369.xml"/><Relationship Id="rId17" Type="http://schemas.openxmlformats.org/officeDocument/2006/relationships/tags" Target="../tags/tag370.xml"/><Relationship Id="rId18" Type="http://schemas.openxmlformats.org/officeDocument/2006/relationships/tags" Target="../tags/tag371.xml"/><Relationship Id="rId19" Type="http://schemas.openxmlformats.org/officeDocument/2006/relationships/tags" Target="../tags/tag372.xml"/><Relationship Id="rId20" Type="http://schemas.openxmlformats.org/officeDocument/2006/relationships/tags" Target="../tags/tag373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tags" Target="../tags/tag389.xml"/><Relationship Id="rId14" Type="http://schemas.openxmlformats.org/officeDocument/2006/relationships/tags" Target="../tags/tag390.xml"/><Relationship Id="rId15" Type="http://schemas.openxmlformats.org/officeDocument/2006/relationships/tags" Target="../tags/tag391.xml"/><Relationship Id="rId16" Type="http://schemas.openxmlformats.org/officeDocument/2006/relationships/tags" Target="../tags/tag392.xml"/><Relationship Id="rId17" Type="http://schemas.openxmlformats.org/officeDocument/2006/relationships/tags" Target="../tags/tag393.xml"/><Relationship Id="rId18" Type="http://schemas.openxmlformats.org/officeDocument/2006/relationships/tags" Target="../tags/tag394.xml"/><Relationship Id="rId19" Type="http://schemas.openxmlformats.org/officeDocument/2006/relationships/tags" Target="../tags/tag395.xml"/><Relationship Id="rId20" Type="http://schemas.openxmlformats.org/officeDocument/2006/relationships/tags" Target="../tags/tag396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tags" Target="../tags/tag404.xml"/><Relationship Id="rId5" Type="http://schemas.openxmlformats.org/officeDocument/2006/relationships/tags" Target="../tags/tag405.xml"/><Relationship Id="rId6" Type="http://schemas.openxmlformats.org/officeDocument/2006/relationships/tags" Target="../tags/tag406.xml"/><Relationship Id="rId7" Type="http://schemas.openxmlformats.org/officeDocument/2006/relationships/tags" Target="../tags/tag407.xml"/><Relationship Id="rId8" Type="http://schemas.openxmlformats.org/officeDocument/2006/relationships/tags" Target="../tags/tag408.xml"/><Relationship Id="rId9" Type="http://schemas.openxmlformats.org/officeDocument/2006/relationships/tags" Target="../tags/tag409.xml"/><Relationship Id="rId10" Type="http://schemas.openxmlformats.org/officeDocument/2006/relationships/tags" Target="../tags/tag410.xml"/><Relationship Id="rId11" Type="http://schemas.openxmlformats.org/officeDocument/2006/relationships/tags" Target="../tags/tag411.xml"/><Relationship Id="rId12" Type="http://schemas.openxmlformats.org/officeDocument/2006/relationships/tags" Target="../tags/tag412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tags" Target="../tags/tag416.xml"/><Relationship Id="rId5" Type="http://schemas.openxmlformats.org/officeDocument/2006/relationships/tags" Target="../tags/tag417.xml"/><Relationship Id="rId6" Type="http://schemas.openxmlformats.org/officeDocument/2006/relationships/tags" Target="../tags/tag418.xml"/><Relationship Id="rId7" Type="http://schemas.openxmlformats.org/officeDocument/2006/relationships/tags" Target="../tags/tag419.xml"/><Relationship Id="rId8" Type="http://schemas.openxmlformats.org/officeDocument/2006/relationships/tags" Target="../tags/tag420.xml"/><Relationship Id="rId9" Type="http://schemas.openxmlformats.org/officeDocument/2006/relationships/tags" Target="../tags/tag421.xml"/><Relationship Id="rId10" Type="http://schemas.openxmlformats.org/officeDocument/2006/relationships/tags" Target="../tags/tag422.xml"/><Relationship Id="rId11" Type="http://schemas.openxmlformats.org/officeDocument/2006/relationships/tags" Target="../tags/tag423.xml"/><Relationship Id="rId12" Type="http://schemas.openxmlformats.org/officeDocument/2006/relationships/tags" Target="../tags/tag424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25.xml"/><Relationship Id="rId2" Type="http://schemas.openxmlformats.org/officeDocument/2006/relationships/tags" Target="../tags/tag426.xml"/><Relationship Id="rId3" Type="http://schemas.openxmlformats.org/officeDocument/2006/relationships/tags" Target="../tags/tag427.xml"/><Relationship Id="rId4" Type="http://schemas.openxmlformats.org/officeDocument/2006/relationships/tags" Target="../tags/tag428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2024年家具行业可持续发展研究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稻壳公司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家具行业概述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可持续发展理念在家具行业的应用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家具行业可持续发展的挑战与机遇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家具行业可持续发展的关键要素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家具行业可持续发展的政策支持与市场机制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家具行业可持续发展的实施路径与保障措施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家具行业概述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家具行业的发展历程</a:t>
            </a:r>
            <a:endParaRPr altLang="en-US" lang="zh-CN"/>
          </a:p>
        </p:txBody>
      </p:sp>
      <p:sp>
        <p:nvSpPr>
          <p:cNvPr id="104885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5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定制化与个性化阶段：随着消费者需求的多样化，家具行业开始注重定制化和个性化服务，以满足不同消费者的需求。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6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传统手工艺阶段：以木材加工为主，注重手工技艺和材料选择。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工业化生产阶段：随着工业革命的兴起，家具行业开始采用机械化生产方式，提高了生产效率和产品质量。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7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8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8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智能化与数字化阶段：随着科技的发展，家具行业开始引入智能化和数字化技术，以提高生产效率和降低成本。同时，也更加注重产品的环保和可持续发展。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家具行业的现状和特点</a:t>
            </a:r>
            <a:endParaRPr altLang="en-US" lang="zh-CN"/>
          </a:p>
        </p:txBody>
      </p:sp>
      <p:sp>
        <p:nvSpPr>
          <p:cNvPr id="10489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环保要求日益严格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市场规模稳定增长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消费升级趋势明显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智能化发展迅速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家具行业的发展趋势</a:t>
            </a:r>
            <a:endParaRPr altLang="en-US" lang="zh-CN"/>
          </a:p>
        </p:txBody>
      </p:sp>
      <p:sp>
        <p:nvSpPr>
          <p:cNvPr id="1048984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8986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8988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0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8992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4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智能化：随着科技的进步，越来越多的家具企业开始采用智能化生产方式，提高生产效率和产品质量。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98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定制化：消费者对家具的需求越来越个性化和定制化，家具企业需要满足消费者的个性化需求，提供定制化的服务和产品。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绿色环保：随着环保意识的提高，越来越多的消费者开始关注家具的环保性能，家具企业需要采用环保材料和生产方式，推广绿色环保的家具产品。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02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线上线下融合：传统的家具销售模式已经不能满足消费者的需求，家具企业需要将线上销售和线下体验相结合，提供更加便捷和个性化的购物体验。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04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可持续发展理念在家具行业的应用</a:t>
            </a:r>
            <a:endParaRPr altLang="en-US" lang="zh-CN"/>
          </a:p>
        </p:txBody>
      </p:sp>
      <p:sp>
        <p:nvSpPr>
          <p:cNvPr id="104904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可持续发展理念的内涵</a:t>
            </a:r>
            <a:endParaRPr altLang="en-US" lang="zh-CN"/>
          </a:p>
        </p:txBody>
      </p:sp>
      <p:sp>
        <p:nvSpPr>
          <p:cNvPr id="10490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经济发展：在满足当代需求的同时，不损害未来世代的需求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环境保护：保护自然资源和生态系统，减少污染和浪费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文化传承：尊重和保护文化遗产，促进多样性和创新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社会公正：关注弱势群体的权益，实现公平和包容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可持续发展理念在家具行业的应用现状</a:t>
            </a:r>
            <a:endParaRPr altLang="en-US" lang="zh-CN"/>
          </a:p>
        </p:txBody>
      </p:sp>
      <p:sp>
        <p:nvSpPr>
          <p:cNvPr id="10491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环保材料：越来越多的家具企业开始使用可再生、可降解的环保材料，如竹子、纸张等。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节能减排：家具生产过程中的能耗和排放问题得到了越来越多的关注，企业通过技术改造和设备升级等手段实现节能减排。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循环经济：家具行业开始注重资源的循环利用，如废旧家具的回收、再利用等，以减少对环境的负担。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绿色设计：设计师在家具设计中更加注重人体健康和环境保护，采用简约、自然的设计风格，减少对资源的浪费和环境的破坏。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可持续发展理念在家具行业的实践案例</a:t>
            </a:r>
            <a:endParaRPr altLang="en-US" lang="zh-CN"/>
          </a:p>
        </p:txBody>
      </p:sp>
      <p:sp>
        <p:nvSpPr>
          <p:cNvPr id="10491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环保材料：使用可再生或循环利用的原材料，如竹子、废弃木料等。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绿色设计：注重产品的实用性和舒适性，减少不必要的装饰和材料浪费。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低碳排放：采取有效措施减少生产过程中的碳排放，如使用低碳燃料、提高能源利用效率等。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节能生产：采用低能耗设备，优化生产流程，降低能耗。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家具行业可持续发展的挑战与机遇</a:t>
            </a:r>
            <a:endParaRPr altLang="en-US" lang="zh-CN"/>
          </a:p>
        </p:txBody>
      </p:sp>
      <p:sp>
        <p:nvSpPr>
          <p:cNvPr id="104927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家具行业可持续发展的挑战</a:t>
            </a:r>
            <a:endParaRPr altLang="en-US" lang="zh-CN"/>
          </a:p>
        </p:txBody>
      </p:sp>
      <p:sp>
        <p:nvSpPr>
          <p:cNvPr id="104929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资源短缺：木材等原材料的供应日益紧张，价格不断上涨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环保法规：各国对环保的要求越来越严格，对排放和能耗的标准也越来越高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技术创新：需要不断投入研发，提高生产效率和降低能耗，同时也要关注产品的质量和设计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市场竞争：随着消费者对环保和健康的关注度提高，市场竞争也越来越激烈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家具行业可持续发展的机遇</a:t>
            </a:r>
            <a:endParaRPr altLang="en-US" lang="zh-CN"/>
          </a:p>
        </p:txBody>
      </p:sp>
      <p:sp>
        <p:nvSpPr>
          <p:cNvPr id="104935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市场需求：消费者对环保、健康、品质等方面的关注度不断提高，对可持续发展的家具产品需求增加。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政策支持：政府对环保产业的支持力度加大，为家具行业可持续发展提供了政策保障。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技术创新：新材料、新技术的不断涌现，为家具行业可持续发展提供了技术支撑。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国际合作：国际间的环保合作日益加强，为家具行业可持续发展提供了国际交流与合作的机会。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家具行业可持续发展的前景展望</a:t>
            </a:r>
            <a:endParaRPr altLang="en-US" lang="zh-CN"/>
          </a:p>
        </p:txBody>
      </p:sp>
      <p:sp>
        <p:nvSpPr>
          <p:cNvPr id="104940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环保法规趋严：推动企业绿色转型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产业链协同：跨界合作实现资源共享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技术创新：智能制造助力可持续发展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消费者需求变化：品质与环保并重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家具行业可持续发展的关键要素</a:t>
            </a:r>
            <a:endParaRPr altLang="en-US" lang="zh-CN"/>
          </a:p>
        </p:txBody>
      </p:sp>
      <p:sp>
        <p:nvSpPr>
          <p:cNvPr id="104948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资源节约与高效利用</a:t>
            </a:r>
            <a:endParaRPr altLang="en-US" lang="zh-CN"/>
          </a:p>
        </p:txBody>
      </p:sp>
      <p:sp>
        <p:nvSpPr>
          <p:cNvPr id="10495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环保材料：采用环保材料，如可回收材料和低挥发性有机化合物材料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资源再利用：鼓励家具的回收、翻新和再利用，延长产品生命周期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木材来源：采用可持续采伐，确保森林资源的长期可再生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生产过程：优化生产流程，降低能耗，减少废弃物排放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环保与绿色制造</a:t>
            </a:r>
            <a:endParaRPr altLang="en-US" lang="zh-CN"/>
          </a:p>
        </p:txBody>
      </p:sp>
      <p:sp>
        <p:nvSpPr>
          <p:cNvPr id="10495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环保材料：使用可再生、可回收材料，降低对环境的破坏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循环经济：实现家具产品的循环利用，减少资源浪费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绿色设计：注重家具产品的环保性能和舒适性，满足消费者对健康生活的要求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绿色制造技术：采用低能耗、低排放的生产工艺，减少对环境的负担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创新驱动与技术进步</a:t>
            </a:r>
            <a:endParaRPr altLang="en-US" lang="zh-CN"/>
          </a:p>
        </p:txBody>
      </p:sp>
      <p:sp>
        <p:nvSpPr>
          <p:cNvPr id="1049636" name="矩形 3"/>
          <p:cNvSpPr/>
          <p:nvPr>
            <p:custDataLst>
              <p:tags r:id="rId1"/>
            </p:custDataLst>
          </p:nvPr>
        </p:nvSpPr>
        <p:spPr>
          <a:xfrm>
            <a:off x="2607862" y="5099969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任意多边形 5"/>
          <p:cNvSpPr/>
          <p:nvPr>
            <p:custDataLst>
              <p:tags r:id="rId2"/>
            </p:custDataLst>
          </p:nvPr>
        </p:nvSpPr>
        <p:spPr>
          <a:xfrm>
            <a:off x="2668418" y="5103876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640" name="正文"/>
          <p:cNvSpPr txBox="1"/>
          <p:nvPr>
            <p:custDataLst>
              <p:tags r:id="rId3"/>
            </p:custDataLst>
          </p:nvPr>
        </p:nvSpPr>
        <p:spPr>
          <a:xfrm>
            <a:off x="3117051" y="5549905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产业链协同：家具企业应加强与供应商、销售商等上下游企业的合作，形成产业链协同发展，提升整个行业的可持续发展水平。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42" name="标题"/>
          <p:cNvSpPr txBox="1"/>
          <p:nvPr>
            <p:custDataLst>
              <p:tags r:id="rId4"/>
            </p:custDataLst>
          </p:nvPr>
        </p:nvSpPr>
        <p:spPr>
          <a:xfrm>
            <a:off x="3074727" y="5099318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644" name="矩形 8"/>
          <p:cNvSpPr/>
          <p:nvPr>
            <p:custDataLst>
              <p:tags r:id="rId5"/>
            </p:custDataLst>
          </p:nvPr>
        </p:nvSpPr>
        <p:spPr>
          <a:xfrm>
            <a:off x="2607862" y="3854997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6" name="任意多边形 5"/>
          <p:cNvSpPr/>
          <p:nvPr>
            <p:custDataLst>
              <p:tags r:id="rId6"/>
            </p:custDataLst>
          </p:nvPr>
        </p:nvSpPr>
        <p:spPr>
          <a:xfrm>
            <a:off x="2668418" y="3858903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648" name="正文"/>
          <p:cNvSpPr txBox="1"/>
          <p:nvPr>
            <p:custDataLst>
              <p:tags r:id="rId7"/>
            </p:custDataLst>
          </p:nvPr>
        </p:nvSpPr>
        <p:spPr>
          <a:xfrm>
            <a:off x="3117051" y="4304932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可持续发展：家具企业应关注环保、节能、减排等方面的技术研发和应用，推动绿色生产，减少对环境的负面影响。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50" name="标题"/>
          <p:cNvSpPr txBox="1"/>
          <p:nvPr>
            <p:custDataLst>
              <p:tags r:id="rId8"/>
            </p:custDataLst>
          </p:nvPr>
        </p:nvSpPr>
        <p:spPr>
          <a:xfrm>
            <a:off x="3074727" y="3854345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652" name="矩形 23"/>
          <p:cNvSpPr/>
          <p:nvPr>
            <p:custDataLst>
              <p:tags r:id="rId9"/>
            </p:custDataLst>
          </p:nvPr>
        </p:nvSpPr>
        <p:spPr>
          <a:xfrm>
            <a:off x="2607862" y="1365051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任意多边形 5"/>
          <p:cNvSpPr/>
          <p:nvPr>
            <p:custDataLst>
              <p:tags r:id="rId10"/>
            </p:custDataLst>
          </p:nvPr>
        </p:nvSpPr>
        <p:spPr>
          <a:xfrm>
            <a:off x="2668418" y="1368958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656" name="正文"/>
          <p:cNvSpPr txBox="1"/>
          <p:nvPr>
            <p:custDataLst>
              <p:tags r:id="rId11"/>
            </p:custDataLst>
          </p:nvPr>
        </p:nvSpPr>
        <p:spPr>
          <a:xfrm>
            <a:off x="3117051" y="1814986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创新驱动：家具企业应注重产品创新、设计创新和品牌创新，以满足消费者对个性化、时尚化、绿色化的需求。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58" name="标题"/>
          <p:cNvSpPr txBox="1"/>
          <p:nvPr>
            <p:custDataLst>
              <p:tags r:id="rId12"/>
            </p:custDataLst>
          </p:nvPr>
        </p:nvSpPr>
        <p:spPr>
          <a:xfrm>
            <a:off x="3117051" y="1364400"/>
            <a:ext cx="2217770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660" name="矩形 27"/>
          <p:cNvSpPr/>
          <p:nvPr>
            <p:custDataLst>
              <p:tags r:id="rId13"/>
            </p:custDataLst>
          </p:nvPr>
        </p:nvSpPr>
        <p:spPr>
          <a:xfrm>
            <a:off x="2607862" y="2610024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任意多边形 5"/>
          <p:cNvSpPr/>
          <p:nvPr>
            <p:custDataLst>
              <p:tags r:id="rId14"/>
            </p:custDataLst>
          </p:nvPr>
        </p:nvSpPr>
        <p:spPr>
          <a:xfrm>
            <a:off x="2668418" y="2613931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664" name="正文"/>
          <p:cNvSpPr txBox="1"/>
          <p:nvPr>
            <p:custDataLst>
              <p:tags r:id="rId15"/>
            </p:custDataLst>
          </p:nvPr>
        </p:nvSpPr>
        <p:spPr>
          <a:xfrm>
            <a:off x="3117051" y="3059959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技术进步：家具企业应积极引进先进技术，提高生产效率，降低成本，同时推动智能化、定制化、数字化转型，提升产品附加值和市场竞争力。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66" name="标题"/>
          <p:cNvSpPr txBox="1"/>
          <p:nvPr>
            <p:custDataLst>
              <p:tags r:id="rId16"/>
            </p:custDataLst>
          </p:nvPr>
        </p:nvSpPr>
        <p:spPr>
          <a:xfrm>
            <a:off x="3074727" y="2609373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品牌建设与市场拓展</a:t>
            </a:r>
            <a:endParaRPr altLang="en-US" lang="zh-CN"/>
          </a:p>
        </p:txBody>
      </p:sp>
      <p:sp>
        <p:nvSpPr>
          <p:cNvPr id="104970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品牌建设：家具企业应注重品牌形象的塑造，提升品牌知名度和美誉度，以吸引更多消费者。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市场拓展：家具企业应积极开拓国内外市场，扩大市场份额，提高市场占有率，以实现可持续发展。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创新驱动：家具企业应加大研发投入，推动产品创新、设计创新和工艺创新，以满足消费者不断升级的需求。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绿色环保：家具企业应关注环保问题，推广绿色生产技术和环保材料，降低能耗和排放，提升产品环保性能。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家具行业可持续发展的政策支持与市场机制</a:t>
            </a:r>
            <a:endParaRPr altLang="en-US" lang="zh-CN"/>
          </a:p>
        </p:txBody>
      </p:sp>
      <p:sp>
        <p:nvSpPr>
          <p:cNvPr id="104974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政策支持与法规体系</a:t>
            </a:r>
            <a:endParaRPr altLang="en-US" lang="zh-CN"/>
          </a:p>
        </p:txBody>
      </p:sp>
      <p:sp>
        <p:nvSpPr>
          <p:cNvPr id="10497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家具行业协会积极推动行业自律，制定了一系列行业规范和标准，引导企业自觉遵守环保要求。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国家出台了一系列政策，鼓励家具企业采用环保材料和生产工艺，推动绿色生产和可持续发展。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政府加大了对家具行业环保监管力度，严格落实环保法规和标准，提高了企业违法成本。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消费者对环保家具的需求不断增长，推动了市场机制的完善，为家具企业可持续发展提供了动力。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市场机制与商业模式创新</a:t>
            </a:r>
            <a:endParaRPr altLang="en-US" lang="zh-CN"/>
          </a:p>
        </p:txBody>
      </p:sp>
      <p:sp>
        <p:nvSpPr>
          <p:cNvPr id="10498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政策支持：政府出台相关政策，鼓励企业采用环保材料和生产方式，推动可持续发展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市场机制：建立绿色采购制度，鼓励消费者购买环保家具，形成市场需求与供给的良性循环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商业模式创新：企业通过研发环保技术、优化生产流程、降低成本等手段，实现可持续发展与商业价值的双赢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跨界合作：家具企业与其他行业合作，共同研发新产品和解决方案，拓展市场空间和商业机会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国际合作与交流</a:t>
            </a:r>
            <a:endParaRPr altLang="en-US" lang="zh-CN"/>
          </a:p>
        </p:txBody>
      </p:sp>
      <p:sp>
        <p:nvSpPr>
          <p:cNvPr id="10498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家具行业国际合作与交流的背景和意义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国际合作与交流的主要形式和内容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国际合作与交流对家具行业可持续发展的影响和作用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未来国际合作与交流的发展趋势和展望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社会参与与公众认知</a:t>
            </a:r>
            <a:endParaRPr altLang="en-US" lang="zh-CN"/>
          </a:p>
        </p:txBody>
      </p:sp>
      <p:sp>
        <p:nvSpPr>
          <p:cNvPr id="10499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政策支持：政府出台相关政策，鼓励企业采取可持续生产方式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社会参与：家具行业协会、非政府组织等参与推动可持续发展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公众认知：媒体宣传、教育普及等提高公众对家具行业可持续发展的认识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市场机制：消费者对环保家具的需求增加，推动企业转型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家具行业可持续发展的实施路径与保障措施</a:t>
            </a:r>
            <a:endParaRPr altLang="en-US" lang="zh-CN"/>
          </a:p>
        </p:txBody>
      </p:sp>
      <p:sp>
        <p:nvSpPr>
          <p:cNvPr id="10500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实施路径：从理念到实践</a:t>
            </a:r>
            <a:endParaRPr altLang="en-US" lang="zh-CN"/>
          </a:p>
        </p:txBody>
      </p:sp>
      <p:sp>
        <p:nvSpPr>
          <p:cNvPr id="10500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实施家具行业可持续发展战略，需要将可持续发展理念融入企业价值观和经营活动中。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加强技术创新，研发符合可持续发展要求的新型家具材料和生产工艺。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建立绿色供应链，确保原材料的可持续性，降低生产过程中的能耗和排放。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制定可持续发展计划，明确企业可持续发展目标、指标和实施路径。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保障措施：政策、资金、人才、技术等多方面协同推进</a:t>
            </a:r>
            <a:endParaRPr altLang="en-US" lang="zh-CN"/>
          </a:p>
        </p:txBody>
      </p:sp>
      <p:sp>
        <p:nvSpPr>
          <p:cNvPr id="105012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政策支持：政府出台相关政策，鼓励企业采取可持续发展措施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资金投入：政府和企业共同投入资金，支持可持续发展项目的实施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人才培养：加强人才培养和引进，提高企业可持续发展意识和能力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技术创新：鼓励企业加大技术创新力度，推动可持续发展技术的研发和应用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家具企业可持续发展的战略选择与实践案例</a:t>
            </a:r>
            <a:endParaRPr altLang="en-US" lang="zh-CN"/>
          </a:p>
        </p:txBody>
      </p:sp>
      <p:sp>
        <p:nvSpPr>
          <p:cNvPr id="105016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战略选择：绿色设计、环保材料、低碳生产、循环经济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实践案例：宜家、全友、红星美凯龙等知名家具企业的可持续发展实践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经验总结：企业需注重环保、社会责任和经济效益的平衡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未来展望：家具企业应加强技术创新、品牌建设和国际合作，实现可持续发展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社会各界共同推动家具行业可持续发展的作用与责任</a:t>
            </a:r>
            <a:endParaRPr altLang="en-US" lang="zh-CN"/>
          </a:p>
        </p:txBody>
      </p:sp>
      <p:sp>
        <p:nvSpPr>
          <p:cNvPr id="105022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3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消费者：提高环保意识，选择绿色、环保的家具产品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社会组织：加强宣传教育，引导公众关注家具行业可持续发展问题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政府：制定相关政策，鼓励企业采取可持续的生产方式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企业：积极响应政府政策，加大研发投入，推动技术创新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28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28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5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0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5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1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7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28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2024-01-05T01:35:34Z</dcterms:created>
  <dcterms:modified xsi:type="dcterms:W3CDTF">2024-01-05T01:35:34Z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1f2389aec1c24c7589ad31e761a2a8ae_21</vt:lpwstr>
  </property>
</Properties>
</file>