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5106" r:id="rId1"/>
    <p:sldMasterId id="2147495143" r:id="rId2"/>
  </p:sldMasterIdLst>
  <p:notesMasterIdLst>
    <p:notesMasterId r:id="rId3"/>
  </p:notesMasterIdLst>
  <p:sldIdLst>
    <p:sldId id="5391" r:id="rId4"/>
    <p:sldId id="5396" r:id="rId5"/>
    <p:sldId id="5401" r:id="rId6"/>
    <p:sldId id="5405" r:id="rId7"/>
    <p:sldId id="5408" r:id="rId8"/>
    <p:sldId id="5412" r:id="rId9"/>
    <p:sldId id="5416" r:id="rId10"/>
    <p:sldId id="5419" r:id="rId11"/>
    <p:sldId id="5422" r:id="rId12"/>
    <p:sldId id="5425" r:id="rId13"/>
    <p:sldId id="5429" r:id="rId14"/>
    <p:sldId id="5433" r:id="rId15"/>
    <p:sldId id="5436" r:id="rId16"/>
    <p:sldId id="5439" r:id="rId17"/>
    <p:sldId id="5442" r:id="rId18"/>
    <p:sldId id="5446" r:id="rId19"/>
    <p:sldId id="5450" r:id="rId20"/>
    <p:sldId id="5453" r:id="rId21"/>
    <p:sldId id="5456" r:id="rId22"/>
    <p:sldId id="5460" r:id="rId23"/>
    <p:sldId id="5464" r:id="rId24"/>
    <p:sldId id="5467" r:id="rId25"/>
    <p:sldId id="5471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dirty="0" lang="zh-CN"/>
          </a:p>
        </p:txBody>
      </p:sp>
    </p:spTree>
  </p:cSld>
  <p:clrMapOvr>
    <a:overrideClrMapping accent1="dk1" accent2="dk1" accent3="dk1" accent4="dk1" accent5="dk1" accent6="dk1" bg1="dk1" bg2="dk1" tx1="dk1" tx2="dk1" hlink="dk1" folHlink="dk1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image" Target="../media/image2.jpe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tags" Target="../tags/tag30.xml"/><Relationship Id="rId10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image" Target="../media/image2.jpeg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tags" Target="../tags/tag42.xml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9" Type="http://schemas.openxmlformats.org/officeDocument/2006/relationships/tags" Target="../tags/tag58.xml"/><Relationship Id="rId10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image" Target="../media/image1.png"/><Relationship Id="rId6" Type="http://schemas.openxmlformats.org/officeDocument/2006/relationships/tags" Target="../tags/tag81.xml"/><Relationship Id="rId7" Type="http://schemas.openxmlformats.org/officeDocument/2006/relationships/image" Target="../media/image2.jpeg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tags" Target="../tags/tag89.xml"/><Relationship Id="rId16" Type="http://schemas.openxmlformats.org/officeDocument/2006/relationships/tags" Target="../tags/tag90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直接连接符 1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2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22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666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68" name="矩形: 圆角 8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0" name="椭圆 9"/>
          <p:cNvSpPr/>
          <p:nvPr>
            <p:custDataLst>
              <p:tags r:id="rId9"/>
            </p:custDataLst>
          </p:nvPr>
        </p:nvSpPr>
        <p:spPr>
          <a:xfrm>
            <a:off x="450405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672" name="椭圆 25"/>
          <p:cNvSpPr/>
          <p:nvPr>
            <p:custDataLst>
              <p:tags r:id="rId10"/>
            </p:custDataLst>
          </p:nvPr>
        </p:nvSpPr>
        <p:spPr>
          <a:xfrm>
            <a:off x="14865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37" name="直接连接符 1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4" name="署名"/>
          <p:cNvSpPr txBox="1">
            <a:spLocks noGrp="1"/>
          </p:cNvSpPr>
          <p:nvPr>
            <p:ph type="body" idx="3"/>
            <p:custDataLst>
              <p:tags r:id="rId12"/>
            </p:custDataLst>
          </p:nvPr>
        </p:nvSpPr>
        <p:spPr>
          <a:xfrm>
            <a:off x="5806440" y="4565015"/>
            <a:ext cx="5532120" cy="127952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806344" y="3570812"/>
            <a:ext cx="5518150" cy="54356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4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5806344" y="1303227"/>
            <a:ext cx="5532120" cy="2204085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5400" i="0" kern="1200" kumimoji="0" lang="zh-CN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正文"/>
          <p:cNvSpPr txBox="1"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08330" y="1289050"/>
            <a:ext cx="1096899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dirty="0">
                <a:latin typeface="+mn-ea"/>
                <a:ea typeface="+mn-ea"/>
                <a:sym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/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/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/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/>
            <a:r>
              <a:rPr altLang="en-US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直接连接符 8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6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6"/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2926080" y="604911"/>
            <a:ext cx="0" cy="5627077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6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551815" y="1823085"/>
            <a:ext cx="2317115" cy="2828925"/>
          </a:xfrm>
          <a:prstGeom prst="rect"/>
          <a:noFill/>
        </p:spPr>
        <p:txBody>
          <a:bodyPr anchor="ctr" anchorCtr="0" bIns="0" lIns="0" rIns="0" rtlCol="0" tIns="0" vert="eaVert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96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71000"/>
                      </a:schemeClr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algn="ctr" lvl="0">
              <a:lnSpc>
                <a:spcPct val="120000"/>
              </a:lnSpc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cxnSp>
        <p:nvCxnSpPr>
          <p:cNvPr id="3145747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2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5167" y="567342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1" name="直接连接符 13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3" name="直接连接符 17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319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2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2587943" y="3900842"/>
            <a:ext cx="7016115" cy="161730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3600" i="0" kern="1200" kumimoji="0" noProof="1" normalizeH="0" spc="300" err="1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algn="ctr"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06" name="矩形: 圆角 5"/>
          <p:cNvSpPr/>
          <p:nvPr>
            <p:custDataLst>
              <p:tags r:id="rId6"/>
            </p:custDataLst>
          </p:nvPr>
        </p:nvSpPr>
        <p:spPr>
          <a:xfrm rot="16200000">
            <a:off x="4876165" y="328930"/>
            <a:ext cx="2439670" cy="403733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7"/>
            </p:custDataLst>
          </p:nvPr>
        </p:nvSpPr>
        <p:spPr>
          <a:xfrm rot="16200000">
            <a:off x="4639945" y="1193165"/>
            <a:ext cx="155575" cy="162560"/>
          </a:xfrm>
          <a:prstGeom prst="ellipse"/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10" name="VCG211375358076"/>
          <p:cNvSpPr/>
          <p:nvPr>
            <p:custDataLst>
              <p:tags r:id="rId8"/>
            </p:custDataLst>
          </p:nvPr>
        </p:nvSpPr>
        <p:spPr>
          <a:xfrm>
            <a:off x="4265295" y="1339850"/>
            <a:ext cx="3661410" cy="2063750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9"/>
            <a:stretch>
              <a:fillRect t="-329" b="-191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pitchFamily="2" charset="-122"/>
            </a:endParaRPr>
          </a:p>
        </p:txBody>
      </p:sp>
      <p:sp>
        <p:nvSpPr>
          <p:cNvPr id="1048712" name="节编号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5276215" y="1837055"/>
            <a:ext cx="1610995" cy="11811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9600" i="0" kern="1200" kumimoji="0" lang="en-US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59" name="直接连接符 10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0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40080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1289050"/>
            <a:ext cx="5176520" cy="49606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1" name="直接连接符 14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2" name="正文"/>
          <p:cNvSpPr txBox="1">
            <a:spLocks noGrp="1"/>
          </p:cNvSpPr>
          <p:nvPr>
            <p:ph idx="5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4" name="标题"/>
          <p:cNvSpPr txBox="1">
            <a:spLocks noGrp="1"/>
          </p:cNvSpPr>
          <p:nvPr>
            <p:ph type="title" idx="4"/>
            <p:custDataLst>
              <p:tags r:id="rId3"/>
            </p:custDataLst>
          </p:nvPr>
        </p:nvSpPr>
        <p:spPr>
          <a:xfrm>
            <a:off x="6235065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330" y="1353185"/>
            <a:ext cx="5342255" cy="4762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3" name="直接连接符 6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正文"/>
          <p:cNvSpPr txBox="1"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pitchFamily="2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5" name="直接连接符 7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0" name="副标题"/>
          <p:cNvSpPr txBox="1">
            <a:spLocks noGrp="1"/>
          </p:cNvSpPr>
          <p:nvPr>
            <p:ph type="body" idx="2" hasCustomPrompt="1"/>
            <p:custDataLst>
              <p:tags r:id="rId2"/>
            </p:custDataLst>
          </p:nvPr>
        </p:nvSpPr>
        <p:spPr>
          <a:xfrm>
            <a:off x="608400" y="1030605"/>
            <a:ext cx="10968990" cy="50355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72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330905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67" name="直接连接符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61890" y="4495"/>
            <a:ext cx="0" cy="6853555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0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92369" y="6295487"/>
            <a:ext cx="11183816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1" name="直接连接符 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05167" y="574430"/>
            <a:ext cx="11686833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5" name="VCG4117295196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>
            <a:alphaModFix amt="14000"/>
          </a:blip>
          <a:srcRect b="5546"/>
          <a:stretch>
            <a:fillRect/>
          </a:stretch>
        </p:blipFill>
        <p:spPr>
          <a:xfrm>
            <a:off x="9565991" y="3138078"/>
            <a:ext cx="2627604" cy="3719922"/>
          </a:xfrm>
          <a:prstGeom prst="rect"/>
        </p:spPr>
      </p:pic>
      <p:sp>
        <p:nvSpPr>
          <p:cNvPr id="1048780" name="VCG211375358076"/>
          <p:cNvSpPr/>
          <p:nvPr>
            <p:custDataLst>
              <p:tags r:id="rId6"/>
            </p:custDataLst>
          </p:nvPr>
        </p:nvSpPr>
        <p:spPr>
          <a:xfrm>
            <a:off x="1710690" y="994410"/>
            <a:ext cx="2967990" cy="4873625"/>
          </a:xfrm>
          <a:prstGeom prst="roundRect">
            <a:avLst>
              <a:gd name="adj" fmla="val 50000"/>
            </a:avLst>
          </a:prstGeom>
          <a:blipFill>
            <a:blip xmlns:r="http://schemas.openxmlformats.org/officeDocument/2006/relationships"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2" name="矩形: 圆角 16"/>
          <p:cNvSpPr/>
          <p:nvPr>
            <p:custDataLst>
              <p:tags r:id="rId8"/>
            </p:custDataLst>
          </p:nvPr>
        </p:nvSpPr>
        <p:spPr>
          <a:xfrm>
            <a:off x="1553845" y="874395"/>
            <a:ext cx="3237865" cy="51314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4" name="椭圆 17"/>
          <p:cNvSpPr/>
          <p:nvPr>
            <p:custDataLst>
              <p:tags r:id="rId9"/>
            </p:custDataLst>
          </p:nvPr>
        </p:nvSpPr>
        <p:spPr>
          <a:xfrm>
            <a:off x="4510405" y="1584960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sp>
        <p:nvSpPr>
          <p:cNvPr id="1048786" name="椭圆 18"/>
          <p:cNvSpPr/>
          <p:nvPr>
            <p:custDataLst>
              <p:tags r:id="rId10"/>
            </p:custDataLst>
          </p:nvPr>
        </p:nvSpPr>
        <p:spPr>
          <a:xfrm>
            <a:off x="1511935" y="4551045"/>
            <a:ext cx="154940" cy="154940"/>
          </a:xfrm>
          <a:prstGeom prst="ellipse"/>
          <a:solidFill>
            <a:schemeClr val="accent1"/>
          </a:solidFill>
          <a:ln w="28575">
            <a:solidFill>
              <a:srgbClr val="F6F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pitchFamily="2" charset="-122"/>
            </a:endParaRPr>
          </a:p>
        </p:txBody>
      </p:sp>
      <p:cxnSp>
        <p:nvCxnSpPr>
          <p:cNvPr id="3145773" name="直接连接符 19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11690254" y="574430"/>
            <a:ext cx="0" cy="628357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署名"/>
          <p:cNvSpPr txBox="1">
            <a:spLocks noGrp="1"/>
          </p:cNvSpPr>
          <p:nvPr>
            <p:ph type="body" idx="2"/>
            <p:custDataLst>
              <p:tags r:id="rId12"/>
            </p:custDataLst>
          </p:nvPr>
        </p:nvSpPr>
        <p:spPr>
          <a:xfrm>
            <a:off x="5807075" y="4437380"/>
            <a:ext cx="5518150" cy="1350645"/>
          </a:xfrm>
          <a:prstGeom prst="rect"/>
          <a:noFill/>
        </p:spPr>
        <p:txBody>
          <a:bodyPr anchor="t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0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5793009" y="1584960"/>
            <a:ext cx="5532120" cy="2480842"/>
          </a:xfrm>
          <a:prstGeom prst="rect"/>
          <a:noFill/>
        </p:spPr>
        <p:txBody>
          <a:bodyPr anchor="b" anchorCtr="0" bIns="0" lIns="0" rIns="0" rtlCol="0" tIns="0" vert="horz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1" cap="none" dirty="0" sz="8000" i="0" kern="1200" kumimoji="0" noProof="1" normalizeH="0" spc="300" strike="noStrike" u="none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8100000" scaled="0"/>
                </a:gra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792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1.xml"/><Relationship Id="rId13" Type="http://schemas.openxmlformats.org/officeDocument/2006/relationships/tags" Target="../tags/tag92.xml"/><Relationship Id="rId14" Type="http://schemas.openxmlformats.org/officeDocument/2006/relationships/tags" Target="../tags/tag93.xml"/><Relationship Id="rId15" Type="http://schemas.openxmlformats.org/officeDocument/2006/relationships/tags" Target="../tags/tag94.xml"/><Relationship Id="rId16" Type="http://schemas.openxmlformats.org/officeDocument/2006/relationships/tags" Target="../tags/tag95.xml"/><Relationship Id="rId17" Type="http://schemas.openxmlformats.org/officeDocument/2006/relationships/tags" Target="../tags/tag96.xml"/><Relationship Id="rId18" Type="http://schemas.openxmlformats.org/officeDocument/2006/relationships/tags" Target="../tags/tag97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107" r:id="rId1"/>
    <p:sldLayoutId id="2147495108" r:id="rId2"/>
    <p:sldLayoutId id="2147495109" r:id="rId3"/>
    <p:sldLayoutId id="2147495110" r:id="rId4"/>
    <p:sldLayoutId id="2147495111" r:id="rId5"/>
    <p:sldLayoutId id="2147495112" r:id="rId6"/>
    <p:sldLayoutId id="2147495113" r:id="rId7"/>
    <p:sldLayoutId id="2147495114" r:id="rId8"/>
    <p:sldLayoutId id="2147495115" r:id="rId9"/>
    <p:sldLayoutId id="2147495116" r:id="rId10"/>
    <p:sldLayoutId id="214749511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直接连接符 7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0" y="961888"/>
            <a:ext cx="12192000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MiSans Normal" panose="00000500000000000000" pitchFamily="2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6"/>
            </p:custDataLst>
          </p:nvPr>
        </p:nvSpPr>
        <p:spPr>
          <a:xfrm>
            <a:off x="608330" y="1359535"/>
            <a:ext cx="10968990" cy="480758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/>
            <a:r>
              <a:rPr altLang="en-US" dirty="0" lang="zh-CN"/>
              <a:t>三级</a:t>
            </a:r>
            <a:endParaRPr altLang="en-US" dirty="0" lang="zh-CN"/>
          </a:p>
          <a:p>
            <a:pPr lvl="3" marR="0"/>
            <a:r>
              <a:rPr altLang="en-US" dirty="0" lang="zh-CN"/>
              <a:t>四级</a:t>
            </a:r>
            <a:endParaRPr altLang="en-US" dirty="0" lang="zh-CN"/>
          </a:p>
          <a:p>
            <a:pPr lvl="4" marR="0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14680" y="365126"/>
            <a:ext cx="10962640" cy="59676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5144" r:id="rId1"/>
    <p:sldLayoutId id="2147495145" r:id="rId2"/>
    <p:sldLayoutId id="2147495146" r:id="rId3"/>
    <p:sldLayoutId id="2147495147" r:id="rId4"/>
    <p:sldLayoutId id="2147495148" r:id="rId5"/>
    <p:sldLayoutId id="2147495149" r:id="rId6"/>
    <p:sldLayoutId id="2147495150" r:id="rId7"/>
    <p:sldLayoutId id="2147495151" r:id="rId8"/>
    <p:sldLayoutId id="2147495152" r:id="rId9"/>
    <p:sldLayoutId id="2147495153" r:id="rId10"/>
    <p:sldLayoutId id="2147495154" r:id="rId11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dirty="0" sz="1800" i="0" kern="1200" kumimoji="0" lang="zh-CN" noProof="1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pitchFamily="2" charset="-122"/>
          <a:sym typeface="+mn-ea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dirty="0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dirty="0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pitchFamily="2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tags" Target="../tags/tag133.xml"/><Relationship Id="rId6" Type="http://schemas.openxmlformats.org/officeDocument/2006/relationships/tags" Target="../tags/tag134.xml"/><Relationship Id="rId7" Type="http://schemas.openxmlformats.org/officeDocument/2006/relationships/tags" Target="../tags/tag135.xml"/><Relationship Id="rId8" Type="http://schemas.openxmlformats.org/officeDocument/2006/relationships/tags" Target="../tags/tag136.xml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tags" Target="../tags/tag139.xml"/><Relationship Id="rId12" Type="http://schemas.openxmlformats.org/officeDocument/2006/relationships/tags" Target="../tags/tag140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4.xml"/><Relationship Id="rId2" Type="http://schemas.openxmlformats.org/officeDocument/2006/relationships/tags" Target="../tags/tag145.xml"/><Relationship Id="rId3" Type="http://schemas.openxmlformats.org/officeDocument/2006/relationships/tags" Target="../tags/tag146.xml"/><Relationship Id="rId4" Type="http://schemas.openxmlformats.org/officeDocument/2006/relationships/tags" Target="../tags/tag147.xml"/><Relationship Id="rId5" Type="http://schemas.openxmlformats.org/officeDocument/2006/relationships/tags" Target="../tags/tag148.xml"/><Relationship Id="rId6" Type="http://schemas.openxmlformats.org/officeDocument/2006/relationships/tags" Target="../tags/tag149.xml"/><Relationship Id="rId7" Type="http://schemas.openxmlformats.org/officeDocument/2006/relationships/tags" Target="../tags/tag150.xml"/><Relationship Id="rId8" Type="http://schemas.openxmlformats.org/officeDocument/2006/relationships/tags" Target="../tags/tag151.xml"/><Relationship Id="rId9" Type="http://schemas.openxmlformats.org/officeDocument/2006/relationships/tags" Target="../tags/tag152.xml"/><Relationship Id="rId10" Type="http://schemas.openxmlformats.org/officeDocument/2006/relationships/tags" Target="../tags/tag153.xml"/><Relationship Id="rId11" Type="http://schemas.openxmlformats.org/officeDocument/2006/relationships/tags" Target="../tags/tag154.xml"/><Relationship Id="rId12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9.xml"/><Relationship Id="rId2" Type="http://schemas.openxmlformats.org/officeDocument/2006/relationships/tags" Target="../tags/tag180.xml"/><Relationship Id="rId3" Type="http://schemas.openxmlformats.org/officeDocument/2006/relationships/tags" Target="../tags/tag181.xml"/><Relationship Id="rId4" Type="http://schemas.openxmlformats.org/officeDocument/2006/relationships/tags" Target="../tags/tag182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6.xml"/><Relationship Id="rId2" Type="http://schemas.openxmlformats.org/officeDocument/2006/relationships/tags" Target="../tags/tag227.xml"/><Relationship Id="rId3" Type="http://schemas.openxmlformats.org/officeDocument/2006/relationships/tags" Target="../tags/tag228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tags" Target="../tags/tag241.xml"/><Relationship Id="rId14" Type="http://schemas.openxmlformats.org/officeDocument/2006/relationships/tags" Target="../tags/tag242.xml"/><Relationship Id="rId15" Type="http://schemas.openxmlformats.org/officeDocument/2006/relationships/tags" Target="../tags/tag243.xml"/><Relationship Id="rId16" Type="http://schemas.openxmlformats.org/officeDocument/2006/relationships/tags" Target="../tags/tag244.xml"/><Relationship Id="rId17" Type="http://schemas.openxmlformats.org/officeDocument/2006/relationships/tags" Target="../tags/tag245.xml"/><Relationship Id="rId18" Type="http://schemas.openxmlformats.org/officeDocument/2006/relationships/tags" Target="../tags/tag246.xml"/><Relationship Id="rId19" Type="http://schemas.openxmlformats.org/officeDocument/2006/relationships/tags" Target="../tags/tag247.xml"/><Relationship Id="rId20" Type="http://schemas.openxmlformats.org/officeDocument/2006/relationships/tags" Target="../tags/tag248.xml"/><Relationship Id="rId21" Type="http://schemas.openxmlformats.org/officeDocument/2006/relationships/tags" Target="../tags/tag249.xml"/><Relationship Id="rId22" Type="http://schemas.openxmlformats.org/officeDocument/2006/relationships/tags" Target="../tags/tag250.xml"/><Relationship Id="rId23" Type="http://schemas.openxmlformats.org/officeDocument/2006/relationships/tags" Target="../tags/tag251.xml"/><Relationship Id="rId24" Type="http://schemas.openxmlformats.org/officeDocument/2006/relationships/tags" Target="../tags/tag252.xml"/><Relationship Id="rId25" Type="http://schemas.openxmlformats.org/officeDocument/2006/relationships/tags" Target="../tags/tag253.xml"/><Relationship Id="rId26" Type="http://schemas.openxmlformats.org/officeDocument/2006/relationships/tags" Target="../tags/tag254.xml"/><Relationship Id="rId27" Type="http://schemas.openxmlformats.org/officeDocument/2006/relationships/tags" Target="../tags/tag255.xml"/><Relationship Id="rId28" Type="http://schemas.openxmlformats.org/officeDocument/2006/relationships/tags" Target="../tags/tag256.xml"/><Relationship Id="rId29" Type="http://schemas.openxmlformats.org/officeDocument/2006/relationships/tags" Target="../tags/tag257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tags" Target="../tags/tag297.xml"/><Relationship Id="rId14" Type="http://schemas.openxmlformats.org/officeDocument/2006/relationships/tags" Target="../tags/tag298.xml"/><Relationship Id="rId15" Type="http://schemas.openxmlformats.org/officeDocument/2006/relationships/tags" Target="../tags/tag299.xml"/><Relationship Id="rId16" Type="http://schemas.openxmlformats.org/officeDocument/2006/relationships/tags" Target="../tags/tag300.xml"/><Relationship Id="rId17" Type="http://schemas.openxmlformats.org/officeDocument/2006/relationships/tags" Target="../tags/tag301.xml"/><Relationship Id="rId18" Type="http://schemas.openxmlformats.org/officeDocument/2006/relationships/tags" Target="../tags/tag302.xml"/><Relationship Id="rId19" Type="http://schemas.openxmlformats.org/officeDocument/2006/relationships/tags" Target="../tags/tag303.xml"/><Relationship Id="rId20" Type="http://schemas.openxmlformats.org/officeDocument/2006/relationships/tags" Target="../tags/tag304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4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初中英语教学的新方法与策略</a:t>
            </a:r>
            <a:endParaRPr altLang="en-US" dirty="0" lang="zh-CN"/>
          </a:p>
        </p:txBody>
      </p:sp>
    </p:spTree>
    <p:custDataLst>
      <p:tags r:id="rId4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20" name="序号"/>
          <p:cNvSpPr txBox="1"/>
          <p:nvPr>
            <p:custDataLst>
              <p:tags r:id="rId2"/>
            </p:custDataLst>
          </p:nvPr>
        </p:nvSpPr>
        <p:spPr>
          <a:xfrm>
            <a:off x="318960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01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2" name="标题"/>
          <p:cNvSpPr txBox="1"/>
          <p:nvPr>
            <p:custDataLst>
              <p:tags r:id="rId3"/>
            </p:custDataLst>
          </p:nvPr>
        </p:nvSpPr>
        <p:spPr>
          <a:xfrm>
            <a:off x="4132580" y="122047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引言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4" name="序号"/>
          <p:cNvSpPr txBox="1"/>
          <p:nvPr>
            <p:custDataLst>
              <p:tags r:id="rId4"/>
            </p:custDataLst>
          </p:nvPr>
        </p:nvSpPr>
        <p:spPr>
          <a:xfrm>
            <a:off x="7381875" y="145161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02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6" name="标题"/>
          <p:cNvSpPr txBox="1"/>
          <p:nvPr>
            <p:custDataLst>
              <p:tags r:id="rId5"/>
            </p:custDataLst>
          </p:nvPr>
        </p:nvSpPr>
        <p:spPr>
          <a:xfrm>
            <a:off x="8324850" y="119189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新教学方法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28" name="序号"/>
          <p:cNvSpPr txBox="1"/>
          <p:nvPr>
            <p:custDataLst>
              <p:tags r:id="rId6"/>
            </p:custDataLst>
          </p:nvPr>
        </p:nvSpPr>
        <p:spPr>
          <a:xfrm>
            <a:off x="318960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03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0" name="标题"/>
          <p:cNvSpPr txBox="1"/>
          <p:nvPr>
            <p:custDataLst>
              <p:tags r:id="rId7"/>
            </p:custDataLst>
          </p:nvPr>
        </p:nvSpPr>
        <p:spPr>
          <a:xfrm>
            <a:off x="4132580" y="2826385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新教学策略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2" name="序号"/>
          <p:cNvSpPr txBox="1"/>
          <p:nvPr>
            <p:custDataLst>
              <p:tags r:id="rId8"/>
            </p:custDataLst>
          </p:nvPr>
        </p:nvSpPr>
        <p:spPr>
          <a:xfrm>
            <a:off x="7381875" y="3115945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04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4" name="标题"/>
          <p:cNvSpPr txBox="1"/>
          <p:nvPr>
            <p:custDataLst>
              <p:tags r:id="rId9"/>
            </p:custDataLst>
          </p:nvPr>
        </p:nvSpPr>
        <p:spPr>
          <a:xfrm>
            <a:off x="8324850" y="285623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新教学方法与策略的应用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6" name="序号"/>
          <p:cNvSpPr txBox="1"/>
          <p:nvPr>
            <p:custDataLst>
              <p:tags r:id="rId10"/>
            </p:custDataLst>
          </p:nvPr>
        </p:nvSpPr>
        <p:spPr>
          <a:xfrm>
            <a:off x="3189605" y="4785360"/>
            <a:ext cx="685165" cy="685165"/>
          </a:xfrm>
          <a:prstGeom prst="ellipse"/>
          <a:noFill/>
          <a:ln w="12700">
            <a:solidFill>
              <a:schemeClr val="accent1"/>
            </a:solidFill>
          </a:ln>
        </p:spPr>
        <p:txBody>
          <a:bodyPr anchor="ctr" bIns="0" lIns="0" rIns="0" rtlCol="0" tIns="0" wrap="square">
            <a:normAutofit/>
          </a:bodyPr>
          <a:p>
            <a:pPr algn="ctr">
              <a:lnSpc>
                <a:spcPct val="120000"/>
              </a:lnSpc>
            </a:pPr>
            <a:r>
              <a:rPr b="1" dirty="0" sz="2000" lang="en-US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05</a:t>
            </a:r>
            <a:endParaRPr b="1" dirty="0" sz="2000" lang="en-US"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11"/>
            </p:custDataLst>
          </p:nvPr>
        </p:nvSpPr>
        <p:spPr>
          <a:xfrm>
            <a:off x="4132580" y="4525010"/>
            <a:ext cx="3032125" cy="118935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>
              <a:lnSpc>
                <a:spcPct val="90000"/>
              </a:lnSpc>
            </a:pPr>
            <a:r>
              <a:rPr altLang="en-US" dirty="0" sz="24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rPr>
              <a:t>结论</a:t>
            </a:r>
            <a:endParaRPr altLang="en-US" dirty="0" sz="24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</p:spTree>
    <p:custDataLst>
      <p:tags r:id="rId12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引言</a:t>
            </a:r>
            <a:endParaRPr altLang="en-US" dirty="0" lang="zh-CN"/>
          </a:p>
        </p:txBody>
      </p:sp>
      <p:sp>
        <p:nvSpPr>
          <p:cNvPr id="104887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01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当前初中英语教学的挑战</a:t>
            </a:r>
            <a:endParaRPr altLang="en-US" lang="zh-CN"/>
          </a:p>
        </p:txBody>
      </p:sp>
      <p:sp>
        <p:nvSpPr>
          <p:cNvPr id="1048918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22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4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26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30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32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34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英语实际应用能力缺乏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36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现代科技手段未充分利用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38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学生英语水平参差不齐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40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传统教学方法效果不佳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新方法与策略的必要性</a:t>
            </a:r>
            <a:endParaRPr altLang="en-US" lang="zh-CN"/>
          </a:p>
        </p:txBody>
      </p:sp>
      <p:sp>
        <p:nvSpPr>
          <p:cNvPr id="104897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适应新时代教育发展的需求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激发学生学习兴趣和主动性的重要性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传统教学方法的局限性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新方法与策略在提高教学质量上的优势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新教学方法</a:t>
            </a:r>
            <a:endParaRPr altLang="en-US" dirty="0" lang="zh-CN"/>
          </a:p>
        </p:txBody>
      </p:sp>
      <p:sp>
        <p:nvSpPr>
          <p:cNvPr id="104903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02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情境教学法</a:t>
            </a:r>
            <a:endParaRPr altLang="en-US" lang="zh-CN"/>
          </a:p>
        </p:txBody>
      </p:sp>
      <p:sp>
        <p:nvSpPr>
          <p:cNvPr id="1049082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8330" y="1793443"/>
            <a:ext cx="2149825" cy="1823359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084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8330" y="2877451"/>
            <a:ext cx="2149825" cy="182805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086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8330" y="2879991"/>
            <a:ext cx="2149825" cy="736795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88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8330" y="3966539"/>
            <a:ext cx="2149825" cy="182805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49090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8330" y="5054992"/>
            <a:ext cx="2149825" cy="739202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92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8330" y="3969079"/>
            <a:ext cx="2149825" cy="736795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094" name="正文"/>
          <p:cNvSpPr txBox="1"/>
          <p:nvPr>
            <p:custDataLst>
              <p:tags r:id="rId7"/>
            </p:custDataLst>
          </p:nvPr>
        </p:nvSpPr>
        <p:spPr>
          <a:xfrm>
            <a:off x="2836674" y="1705173"/>
            <a:ext cx="8741387" cy="83820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定义：情境教学法是一种通过创设真实或模拟的情境，引导学生主动参与学习的教学方法。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96" name="正文"/>
          <p:cNvSpPr txBox="1"/>
          <p:nvPr>
            <p:custDataLst>
              <p:tags r:id="rId8"/>
            </p:custDataLst>
          </p:nvPr>
        </p:nvSpPr>
        <p:spPr>
          <a:xfrm>
            <a:off x="2836674" y="2801882"/>
            <a:ext cx="8741387" cy="83820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特点：情境教学法能够激发学生的学习兴趣，提高学习效果，培养学生的实际应用能力。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098" name="正文"/>
          <p:cNvSpPr txBox="1"/>
          <p:nvPr>
            <p:custDataLst>
              <p:tags r:id="rId9"/>
            </p:custDataLst>
          </p:nvPr>
        </p:nvSpPr>
        <p:spPr>
          <a:xfrm>
            <a:off x="2836674" y="3898590"/>
            <a:ext cx="8741387" cy="83820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应用：在初中英语教学中，教师可以利用情境教学法设计各种语言交际场景，让学生在真实的语境中学习英语，提高英语应用能力。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00" name="正文"/>
          <p:cNvSpPr txBox="1"/>
          <p:nvPr>
            <p:custDataLst>
              <p:tags r:id="rId10"/>
            </p:custDataLst>
          </p:nvPr>
        </p:nvSpPr>
        <p:spPr>
          <a:xfrm>
            <a:off x="2836674" y="4995299"/>
            <a:ext cx="8741387" cy="838203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3750" lnSpcReduction="1000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实施步骤：情境教学法的实施需要教师根据教学内容和学生的实际情况，设计合适的情境，引导学生积极参与，并对学生的学习成果进行及时反馈和评价。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02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8330" y="1770582"/>
            <a:ext cx="2149825" cy="739202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游戏化教学法</a:t>
            </a:r>
            <a:endParaRPr altLang="en-US" lang="zh-CN"/>
          </a:p>
        </p:txBody>
      </p:sp>
      <p:sp>
        <p:nvSpPr>
          <p:cNvPr id="10491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537429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16800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定义：将游戏元素和机制融入教学活动中，以提高学生学习兴趣和参与度的方法。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矩形 42"/>
          <p:cNvSpPr/>
          <p:nvPr>
            <p:custDataLst>
              <p:tags r:id="rId3"/>
            </p:custDataLst>
          </p:nvPr>
        </p:nvSpPr>
        <p:spPr>
          <a:xfrm>
            <a:off x="1305101" y="2699906"/>
            <a:ext cx="1795952" cy="12718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3086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760760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目的：通过游戏化的教学方式，使学生在轻松愉快的氛围中学习知识，提高学习效果。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矩形 43"/>
          <p:cNvSpPr/>
          <p:nvPr>
            <p:custDataLst>
              <p:tags r:id="rId6"/>
            </p:custDataLst>
          </p:nvPr>
        </p:nvSpPr>
        <p:spPr>
          <a:xfrm>
            <a:off x="3898536" y="2699906"/>
            <a:ext cx="1795952" cy="12718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2362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54195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实施方式：设计有趣的游戏，将知识点与游戏相结合，让学生在游戏中学习和掌握知识。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4" name="矩形 44"/>
          <p:cNvSpPr/>
          <p:nvPr>
            <p:custDataLst>
              <p:tags r:id="rId9"/>
            </p:custDataLst>
          </p:nvPr>
        </p:nvSpPr>
        <p:spPr>
          <a:xfrm>
            <a:off x="6490620" y="2699906"/>
            <a:ext cx="1795952" cy="12718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316384" y="1289050"/>
            <a:ext cx="1331163" cy="1333475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946954" y="3091622"/>
            <a:ext cx="2070509" cy="315794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优势：增强学生的学习兴趣和动力，提高学习效果，同时能够培养学生的团队协作和创新能力。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0" name="矩形 45"/>
          <p:cNvSpPr/>
          <p:nvPr>
            <p:custDataLst>
              <p:tags r:id="rId12"/>
            </p:custDataLst>
          </p:nvPr>
        </p:nvSpPr>
        <p:spPr>
          <a:xfrm>
            <a:off x="9084055" y="2699906"/>
            <a:ext cx="1795952" cy="12718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翻转课堂</a:t>
            </a:r>
            <a:endParaRPr altLang="en-US" lang="zh-CN"/>
          </a:p>
        </p:txBody>
      </p:sp>
      <p:sp>
        <p:nvSpPr>
          <p:cNvPr id="1049196" name="圆角矩形 3"/>
          <p:cNvSpPr/>
          <p:nvPr>
            <p:custDataLst>
              <p:tags r:id="rId1"/>
            </p:custDataLst>
          </p:nvPr>
        </p:nvSpPr>
        <p:spPr>
          <a:xfrm rot="16200000">
            <a:off x="5608955" y="-3611407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圆角矩形 4"/>
          <p:cNvSpPr/>
          <p:nvPr>
            <p:custDataLst>
              <p:tags r:id="rId2"/>
            </p:custDataLst>
          </p:nvPr>
        </p:nvSpPr>
        <p:spPr>
          <a:xfrm rot="16200000">
            <a:off x="198411" y="1799137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00" name="圆角矩形 5"/>
          <p:cNvSpPr/>
          <p:nvPr>
            <p:custDataLst>
              <p:tags r:id="rId3"/>
            </p:custDataLst>
          </p:nvPr>
        </p:nvSpPr>
        <p:spPr>
          <a:xfrm rot="16200000">
            <a:off x="5610230" y="-2338301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圆角矩形 6"/>
          <p:cNvSpPr/>
          <p:nvPr>
            <p:custDataLst>
              <p:tags r:id="rId4"/>
            </p:custDataLst>
          </p:nvPr>
        </p:nvSpPr>
        <p:spPr>
          <a:xfrm rot="16200000">
            <a:off x="199686" y="307288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4" name="圆角矩形 9"/>
          <p:cNvSpPr/>
          <p:nvPr>
            <p:custDataLst>
              <p:tags r:id="rId5"/>
            </p:custDataLst>
          </p:nvPr>
        </p:nvSpPr>
        <p:spPr>
          <a:xfrm rot="16200000">
            <a:off x="5608955" y="-1089419"/>
            <a:ext cx="966322" cy="10966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6" name="圆角矩形 10"/>
          <p:cNvSpPr/>
          <p:nvPr>
            <p:custDataLst>
              <p:tags r:id="rId6"/>
            </p:custDataLst>
          </p:nvPr>
        </p:nvSpPr>
        <p:spPr>
          <a:xfrm rot="16200000">
            <a:off x="198411" y="4321125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0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230" y="183050"/>
            <a:ext cx="966322" cy="109675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10" name="圆角矩形 12"/>
          <p:cNvSpPr/>
          <p:nvPr>
            <p:custDataLst>
              <p:tags r:id="rId8"/>
            </p:custDataLst>
          </p:nvPr>
        </p:nvSpPr>
        <p:spPr>
          <a:xfrm rot="16200000">
            <a:off x="199686" y="5594231"/>
            <a:ext cx="964731" cy="14475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2" name="文本框 7"/>
          <p:cNvSpPr txBox="1"/>
          <p:nvPr>
            <p:custDataLst>
              <p:tags r:id="rId9"/>
            </p:custDataLst>
          </p:nvPr>
        </p:nvSpPr>
        <p:spPr>
          <a:xfrm>
            <a:off x="1069249" y="3910568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81667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应用：在初中英语教学中，可以利用翻转课堂的方式，让学生在课前预习单词、语法等知识，课堂上通过互动练习、角色扮演等方式巩固和应用所学知识。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4" name="文本框 8"/>
          <p:cNvSpPr txBox="1"/>
          <p:nvPr>
            <p:custDataLst>
              <p:tags r:id="rId10"/>
            </p:custDataLst>
          </p:nvPr>
        </p:nvSpPr>
        <p:spPr>
          <a:xfrm>
            <a:off x="1069249" y="5184313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90909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优势：能够激发学生的学习兴趣，培养学生的自主学习和合作学习能力，提高学生的学习效果和英语应用能力。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216" name="文本框 13"/>
          <p:cNvSpPr txBox="1"/>
          <p:nvPr>
            <p:custDataLst>
              <p:tags r:id="rId11"/>
            </p:custDataLst>
          </p:nvPr>
        </p:nvSpPr>
        <p:spPr>
          <a:xfrm>
            <a:off x="1069249" y="1388580"/>
            <a:ext cx="10506261" cy="966322"/>
          </a:xfrm>
          <a:prstGeom prst="rect"/>
        </p:spPr>
        <p:txBody>
          <a:bodyPr anchor="ctr" anchorCtr="0" bIns="46800" lIns="90000" rIns="0" rtlCol="0" tIns="46800" vert="horz" wrap="square">
            <a:normAutofit fontScale="90909" lnSpcReduction="2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定义：学生在课前通过观看视频等方式自主学习新知识，课堂上通过讨论、互动等方式巩固和内化知识的教学方式。</a:t>
            </a:r>
            <a:endParaRPr altLang="en-US" dirty="0" sz="2200" lang="zh-CN">
              <a:latin typeface="+mn-ea"/>
              <a:ea typeface="+mn-ea"/>
            </a:endParaRPr>
          </a:p>
        </p:txBody>
      </p:sp>
      <p:sp>
        <p:nvSpPr>
          <p:cNvPr id="1049218" name="文本框 14"/>
          <p:cNvSpPr txBox="1"/>
          <p:nvPr>
            <p:custDataLst>
              <p:tags r:id="rId12"/>
            </p:custDataLst>
          </p:nvPr>
        </p:nvSpPr>
        <p:spPr>
          <a:xfrm>
            <a:off x="1069249" y="2663600"/>
            <a:ext cx="10506261" cy="965526"/>
          </a:xfrm>
          <a:prstGeom prst="rect"/>
        </p:spPr>
        <p:txBody>
          <a:bodyPr anchor="ctr" anchorCtr="0" bIns="46800" lIns="90000" rIns="90000" rtlCol="0" tIns="46800" vert="horz" wrap="square">
            <a:normAutofit fontScale="95455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200" lang="zh-CN">
                <a:latin typeface="+mn-ea"/>
                <a:ea typeface="+mn-ea"/>
              </a:rPr>
              <a:t>特点：以学生为中心，强调自主学习和合作学习，提高课堂效率和学生学习效果。</a:t>
            </a:r>
            <a:endParaRPr altLang="en-US" dirty="0" sz="22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合作学习法</a:t>
            </a:r>
            <a:endParaRPr altLang="en-US" lang="zh-CN"/>
          </a:p>
        </p:txBody>
      </p:sp>
      <p:sp>
        <p:nvSpPr>
          <p:cNvPr id="1049254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定义：合作学习法是一种以小组为单位，学生通过合作完成学习任务的教学方法。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6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目的：培养学生的团队协作能力、沟通技巧和自主学习能力。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实施方式：教师将学生分成小组，布置学习任务，学生通过合作完成任务，最后进行总结和评价。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优势：能够激发学生的学习兴趣，提高学习效果，培养学生的团队协作能力和沟通技巧。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新教学策略</a:t>
            </a:r>
            <a:endParaRPr altLang="en-US" dirty="0" lang="zh-CN"/>
          </a:p>
        </p:txBody>
      </p:sp>
      <p:sp>
        <p:nvSpPr>
          <p:cNvPr id="104929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03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以学生为中心的教学策略</a:t>
            </a:r>
            <a:endParaRPr altLang="en-US" lang="zh-CN"/>
          </a:p>
        </p:txBody>
      </p:sp>
      <p:sp>
        <p:nvSpPr>
          <p:cNvPr id="1049344" name="矩形 3"/>
          <p:cNvSpPr/>
          <p:nvPr>
            <p:custDataLst>
              <p:tags r:id="rId1"/>
            </p:custDataLst>
          </p:nvPr>
        </p:nvSpPr>
        <p:spPr>
          <a:xfrm>
            <a:off x="1422060" y="1289050"/>
            <a:ext cx="9892185" cy="1087618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46" name="矩形 13"/>
          <p:cNvSpPr/>
          <p:nvPr>
            <p:custDataLst>
              <p:tags r:id="rId2"/>
            </p:custDataLst>
          </p:nvPr>
        </p:nvSpPr>
        <p:spPr>
          <a:xfrm>
            <a:off x="871468" y="1289050"/>
            <a:ext cx="268273" cy="1087618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48" name="文本框 4"/>
          <p:cNvSpPr txBox="1"/>
          <p:nvPr>
            <p:custDataLst>
              <p:tags r:id="rId3"/>
            </p:custDataLst>
          </p:nvPr>
        </p:nvSpPr>
        <p:spPr>
          <a:xfrm>
            <a:off x="1705297" y="1383021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定义：以学生为中心的教学策略强调学生在学习过程中的主体作用，教师作为引导者和支持者。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矩形 39"/>
          <p:cNvSpPr/>
          <p:nvPr>
            <p:custDataLst>
              <p:tags r:id="rId4"/>
            </p:custDataLst>
          </p:nvPr>
        </p:nvSpPr>
        <p:spPr>
          <a:xfrm>
            <a:off x="1422060" y="2580161"/>
            <a:ext cx="9892185" cy="1087618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2" name="矩形 5"/>
          <p:cNvSpPr/>
          <p:nvPr>
            <p:custDataLst>
              <p:tags r:id="rId5"/>
            </p:custDataLst>
          </p:nvPr>
        </p:nvSpPr>
        <p:spPr>
          <a:xfrm>
            <a:off x="871468" y="2580161"/>
            <a:ext cx="268273" cy="1087618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4" name="文本框 41"/>
          <p:cNvSpPr txBox="1"/>
          <p:nvPr>
            <p:custDataLst>
              <p:tags r:id="rId6"/>
            </p:custDataLst>
          </p:nvPr>
        </p:nvSpPr>
        <p:spPr>
          <a:xfrm>
            <a:off x="1705297" y="2674132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特点：注重学生的参与和合作，鼓励自主学习和合作学习，培养学生的创新能力和批判性思维。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矩形 12"/>
          <p:cNvSpPr/>
          <p:nvPr>
            <p:custDataLst>
              <p:tags r:id="rId7"/>
            </p:custDataLst>
          </p:nvPr>
        </p:nvSpPr>
        <p:spPr>
          <a:xfrm>
            <a:off x="1422060" y="3871272"/>
            <a:ext cx="9892185" cy="1087618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58" name="矩形 17"/>
          <p:cNvSpPr/>
          <p:nvPr>
            <p:custDataLst>
              <p:tags r:id="rId8"/>
            </p:custDataLst>
          </p:nvPr>
        </p:nvSpPr>
        <p:spPr>
          <a:xfrm>
            <a:off x="871468" y="3871272"/>
            <a:ext cx="268273" cy="1087618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0" name="文本框 19"/>
          <p:cNvSpPr txBox="1"/>
          <p:nvPr>
            <p:custDataLst>
              <p:tags r:id="rId9"/>
            </p:custDataLst>
          </p:nvPr>
        </p:nvSpPr>
        <p:spPr>
          <a:xfrm>
            <a:off x="1705297" y="3965244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实施方式：采用项目式学习、翻转课堂、协作式学习等教学方式，引导学生主动探索和思考，提高学习效果。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矩形 49"/>
          <p:cNvSpPr/>
          <p:nvPr>
            <p:custDataLst>
              <p:tags r:id="rId10"/>
            </p:custDataLst>
          </p:nvPr>
        </p:nvSpPr>
        <p:spPr>
          <a:xfrm>
            <a:off x="1422060" y="5161722"/>
            <a:ext cx="9892185" cy="1087618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4" name="矩形 26"/>
          <p:cNvSpPr/>
          <p:nvPr>
            <p:custDataLst>
              <p:tags r:id="rId11"/>
            </p:custDataLst>
          </p:nvPr>
        </p:nvSpPr>
        <p:spPr>
          <a:xfrm>
            <a:off x="871468" y="5161722"/>
            <a:ext cx="268273" cy="1087618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6" name="文本框 27"/>
          <p:cNvSpPr txBox="1"/>
          <p:nvPr>
            <p:custDataLst>
              <p:tags r:id="rId12"/>
            </p:custDataLst>
          </p:nvPr>
        </p:nvSpPr>
        <p:spPr>
          <a:xfrm>
            <a:off x="1705297" y="5255693"/>
            <a:ext cx="9465080" cy="89973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0000" lnSpcReduction="2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优势：能够激发学生的学习兴趣和动力，培养其自主学习和合作学习的能力，促进学生的个性发展和全面发展。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任务驱动教学策略</a:t>
            </a:r>
            <a:endParaRPr altLang="en-US" lang="zh-CN"/>
          </a:p>
        </p:txBody>
      </p:sp>
      <p:sp>
        <p:nvSpPr>
          <p:cNvPr id="1049402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定义：教师通过布置任务，引导学生主动探究、合作完成学习任务的教学方法。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6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08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特点：强调学生的主体性、主动性和合作性，培养学生的自主学习和合作学习能力。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2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4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实施步骤：设计任务、分析任务、完成任务、评价反馈。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18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0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优势：激发学生的学习兴趣，提高学生的学习效果，培养学生的综合素质。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2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24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差异化教学策略</a:t>
            </a:r>
            <a:endParaRPr altLang="en-US" lang="zh-CN"/>
          </a:p>
        </p:txBody>
      </p:sp>
      <p:sp>
        <p:nvSpPr>
          <p:cNvPr id="1049460" name="矩形 31"/>
          <p:cNvSpPr/>
          <p:nvPr>
            <p:custDataLst>
              <p:tags r:id="rId1"/>
            </p:custDataLst>
          </p:nvPr>
        </p:nvSpPr>
        <p:spPr>
          <a:xfrm>
            <a:off x="2532642" y="1289050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定义：根据学生的个体差异和需求，采用不同的教学方法和资源，以满足不同学生的学习需求。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4"/>
          <p:cNvSpPr/>
          <p:nvPr>
            <p:custDataLst>
              <p:tags r:id="rId2"/>
            </p:custDataLst>
          </p:nvPr>
        </p:nvSpPr>
        <p:spPr>
          <a:xfrm>
            <a:off x="2532642" y="2576531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目的：提高学生的学习效果和兴趣，发挥学生的潜能和特长。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矩形 5"/>
          <p:cNvSpPr/>
          <p:nvPr>
            <p:custDataLst>
              <p:tags r:id="rId3"/>
            </p:custDataLst>
          </p:nvPr>
        </p:nvSpPr>
        <p:spPr>
          <a:xfrm>
            <a:off x="2532642" y="3864012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实施方式：包括分层教学、个性化教学、小组合作等多种形式，可以根据实际情况进行选择和组合。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矩形 7"/>
          <p:cNvSpPr/>
          <p:nvPr>
            <p:custDataLst>
              <p:tags r:id="rId4"/>
            </p:custDataLst>
          </p:nvPr>
        </p:nvSpPr>
        <p:spPr>
          <a:xfrm>
            <a:off x="2532642" y="5151494"/>
            <a:ext cx="7121413" cy="109817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优势：能够更好地适应不同学生的学习需求，提高学生的学习效果和兴趣，增强学生的学习信心和动力。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跨学科教学策略</a:t>
            </a:r>
            <a:endParaRPr altLang="en-US" lang="zh-CN"/>
          </a:p>
        </p:txBody>
      </p:sp>
      <p:sp>
        <p:nvSpPr>
          <p:cNvPr id="1049502" name="圆角矩形 26"/>
          <p:cNvSpPr/>
          <p:nvPr>
            <p:custDataLst>
              <p:tags r:id="rId1"/>
            </p:custDataLst>
          </p:nvPr>
        </p:nvSpPr>
        <p:spPr>
          <a:xfrm>
            <a:off x="60833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04" name="圆角矩形 28"/>
          <p:cNvSpPr/>
          <p:nvPr>
            <p:custDataLst>
              <p:tags r:id="rId2"/>
            </p:custDataLst>
          </p:nvPr>
        </p:nvSpPr>
        <p:spPr>
          <a:xfrm>
            <a:off x="610871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06" name="文本框 31"/>
          <p:cNvSpPr txBox="1"/>
          <p:nvPr>
            <p:custDataLst>
              <p:tags r:id="rId3"/>
            </p:custDataLst>
          </p:nvPr>
        </p:nvSpPr>
        <p:spPr>
          <a:xfrm>
            <a:off x="763306" y="2189749"/>
            <a:ext cx="2282857" cy="340511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定义：将不同学科的知识和技能融入英语教学中，以提高学生的学习兴趣和综合能力。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圆角矩形 29"/>
          <p:cNvSpPr/>
          <p:nvPr>
            <p:custDataLst>
              <p:tags r:id="rId4"/>
            </p:custDataLst>
          </p:nvPr>
        </p:nvSpPr>
        <p:spPr>
          <a:xfrm>
            <a:off x="3400437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0" name="圆角矩形 32"/>
          <p:cNvSpPr/>
          <p:nvPr>
            <p:custDataLst>
              <p:tags r:id="rId5"/>
            </p:custDataLst>
          </p:nvPr>
        </p:nvSpPr>
        <p:spPr>
          <a:xfrm>
            <a:off x="3402977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12" name="文本框 34"/>
          <p:cNvSpPr txBox="1"/>
          <p:nvPr>
            <p:custDataLst>
              <p:tags r:id="rId6"/>
            </p:custDataLst>
          </p:nvPr>
        </p:nvSpPr>
        <p:spPr>
          <a:xfrm>
            <a:off x="3557953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目的：培养学生跨学科的视野和思维方式，增强英语学习的实用性和趣味性。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4" name="圆角矩形 3"/>
          <p:cNvSpPr/>
          <p:nvPr>
            <p:custDataLst>
              <p:tags r:id="rId7"/>
            </p:custDataLst>
          </p:nvPr>
        </p:nvSpPr>
        <p:spPr>
          <a:xfrm>
            <a:off x="6192543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16" name="圆角矩形 4"/>
          <p:cNvSpPr/>
          <p:nvPr>
            <p:custDataLst>
              <p:tags r:id="rId8"/>
            </p:custDataLst>
          </p:nvPr>
        </p:nvSpPr>
        <p:spPr>
          <a:xfrm>
            <a:off x="6195084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18" name="文本框 5"/>
          <p:cNvSpPr txBox="1"/>
          <p:nvPr>
            <p:custDataLst>
              <p:tags r:id="rId9"/>
            </p:custDataLst>
          </p:nvPr>
        </p:nvSpPr>
        <p:spPr>
          <a:xfrm>
            <a:off x="6349425" y="2189749"/>
            <a:ext cx="2280059" cy="3406454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方法：结合其他学科的内容，设计英语教学活动，例如与历史、地理、科学等学科相关的主题讨论、项目探究等。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圆角矩形 8"/>
          <p:cNvSpPr/>
          <p:nvPr>
            <p:custDataLst>
              <p:tags r:id="rId10"/>
            </p:custDataLst>
          </p:nvPr>
        </p:nvSpPr>
        <p:spPr>
          <a:xfrm>
            <a:off x="8984650" y="1768647"/>
            <a:ext cx="2592692" cy="4001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22" name="圆角矩形 9"/>
          <p:cNvSpPr/>
          <p:nvPr>
            <p:custDataLst>
              <p:tags r:id="rId11"/>
            </p:custDataLst>
          </p:nvPr>
        </p:nvSpPr>
        <p:spPr>
          <a:xfrm>
            <a:off x="8987190" y="1768647"/>
            <a:ext cx="2587796" cy="212619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24" name="文本框 10"/>
          <p:cNvSpPr txBox="1"/>
          <p:nvPr>
            <p:custDataLst>
              <p:tags r:id="rId12"/>
            </p:custDataLst>
          </p:nvPr>
        </p:nvSpPr>
        <p:spPr>
          <a:xfrm>
            <a:off x="9141531" y="2189749"/>
            <a:ext cx="2280059" cy="340645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优势：促进学科间的融合与渗透，提高教学质量和学生的学习效果。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新教学方法与策略的应用</a:t>
            </a:r>
            <a:endParaRPr altLang="en-US" dirty="0" lang="zh-CN"/>
          </a:p>
        </p:txBody>
      </p:sp>
      <p:sp>
        <p:nvSpPr>
          <p:cNvPr id="1049560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04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应用场景与实例</a:t>
            </a:r>
            <a:endParaRPr altLang="en-US" lang="zh-CN"/>
          </a:p>
        </p:txBody>
      </p:sp>
      <p:sp>
        <p:nvSpPr>
          <p:cNvPr id="1049608" name="椭圆 262"/>
          <p:cNvSpPr/>
          <p:nvPr>
            <p:custDataLst>
              <p:tags r:id="rId1"/>
            </p:custDataLst>
          </p:nvPr>
        </p:nvSpPr>
        <p:spPr>
          <a:xfrm>
            <a:off x="2414057" y="4021626"/>
            <a:ext cx="7357027" cy="1924766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0" name="椭圆 263"/>
          <p:cNvSpPr/>
          <p:nvPr>
            <p:custDataLst>
              <p:tags r:id="rId2"/>
            </p:custDataLst>
          </p:nvPr>
        </p:nvSpPr>
        <p:spPr>
          <a:xfrm>
            <a:off x="3266271" y="4102011"/>
            <a:ext cx="5577986" cy="165292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2" name="椭圆 264"/>
          <p:cNvSpPr/>
          <p:nvPr>
            <p:custDataLst>
              <p:tags r:id="rId3"/>
            </p:custDataLst>
          </p:nvPr>
        </p:nvSpPr>
        <p:spPr>
          <a:xfrm>
            <a:off x="4064242" y="4338592"/>
            <a:ext cx="3981146" cy="1179731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4" name="椭圆 265"/>
          <p:cNvSpPr/>
          <p:nvPr>
            <p:custDataLst>
              <p:tags r:id="rId4"/>
            </p:custDataLst>
          </p:nvPr>
        </p:nvSpPr>
        <p:spPr>
          <a:xfrm>
            <a:off x="4738693" y="4538575"/>
            <a:ext cx="2631992" cy="779937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16" name="椭圆 266"/>
          <p:cNvSpPr/>
          <p:nvPr>
            <p:custDataLst>
              <p:tags r:id="rId5"/>
            </p:custDataLst>
          </p:nvPr>
        </p:nvSpPr>
        <p:spPr>
          <a:xfrm>
            <a:off x="5430137" y="4743132"/>
            <a:ext cx="1513935" cy="448624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573" y="4668629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18" name="椭圆 268"/>
          <p:cNvSpPr/>
          <p:nvPr>
            <p:custDataLst>
              <p:tags r:id="rId7"/>
            </p:custDataLst>
          </p:nvPr>
        </p:nvSpPr>
        <p:spPr>
          <a:xfrm flipV="1">
            <a:off x="2778078" y="4482371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0" name="椭圆 269"/>
          <p:cNvSpPr/>
          <p:nvPr>
            <p:custDataLst>
              <p:tags r:id="rId8"/>
            </p:custDataLst>
          </p:nvPr>
        </p:nvSpPr>
        <p:spPr>
          <a:xfrm flipV="1">
            <a:off x="2819904" y="4524851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2" name="椭圆 270"/>
          <p:cNvSpPr/>
          <p:nvPr>
            <p:custDataLst>
              <p:tags r:id="rId9"/>
            </p:custDataLst>
          </p:nvPr>
        </p:nvSpPr>
        <p:spPr>
          <a:xfrm flipV="1">
            <a:off x="7786797" y="3668062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734" y="3783084"/>
            <a:ext cx="0" cy="192476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4" name="椭圆 272"/>
          <p:cNvSpPr/>
          <p:nvPr>
            <p:custDataLst>
              <p:tags r:id="rId11"/>
            </p:custDataLst>
          </p:nvPr>
        </p:nvSpPr>
        <p:spPr>
          <a:xfrm flipV="1">
            <a:off x="4009998" y="3542582"/>
            <a:ext cx="387620" cy="38760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792" y="3962154"/>
            <a:ext cx="0" cy="10170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4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644" y="3649762"/>
            <a:ext cx="0" cy="84744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26" name="椭圆 275"/>
          <p:cNvSpPr/>
          <p:nvPr>
            <p:custDataLst>
              <p:tags r:id="rId14"/>
            </p:custDataLst>
          </p:nvPr>
        </p:nvSpPr>
        <p:spPr>
          <a:xfrm flipV="1">
            <a:off x="7039149" y="3463504"/>
            <a:ext cx="174872" cy="17486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28" name="椭圆 276"/>
          <p:cNvSpPr/>
          <p:nvPr>
            <p:custDataLst>
              <p:tags r:id="rId15"/>
            </p:custDataLst>
          </p:nvPr>
        </p:nvSpPr>
        <p:spPr>
          <a:xfrm flipV="1">
            <a:off x="7080975" y="3505984"/>
            <a:ext cx="90607" cy="90603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0" name="椭圆 277"/>
          <p:cNvSpPr/>
          <p:nvPr>
            <p:custDataLst>
              <p:tags r:id="rId16"/>
            </p:custDataLst>
          </p:nvPr>
        </p:nvSpPr>
        <p:spPr>
          <a:xfrm flipV="1">
            <a:off x="3758386" y="4324214"/>
            <a:ext cx="105271" cy="105268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322" y="4439237"/>
            <a:ext cx="0" cy="111294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2" name="椭圆 279"/>
          <p:cNvSpPr/>
          <p:nvPr>
            <p:custDataLst>
              <p:tags r:id="rId18"/>
            </p:custDataLst>
          </p:nvPr>
        </p:nvSpPr>
        <p:spPr>
          <a:xfrm flipV="1">
            <a:off x="8529217" y="4560142"/>
            <a:ext cx="264035" cy="2640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59924" y="4852927"/>
            <a:ext cx="0" cy="41289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4" name="椭圆 281"/>
          <p:cNvSpPr/>
          <p:nvPr>
            <p:custDataLst>
              <p:tags r:id="rId20"/>
            </p:custDataLst>
          </p:nvPr>
        </p:nvSpPr>
        <p:spPr>
          <a:xfrm flipV="1">
            <a:off x="4949133" y="4871879"/>
            <a:ext cx="327055" cy="327044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4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09903" y="5250932"/>
            <a:ext cx="0" cy="72248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36" name="图形 15"/>
          <p:cNvSpPr/>
          <p:nvPr>
            <p:custDataLst>
              <p:tags r:id="rId22"/>
            </p:custDataLst>
          </p:nvPr>
        </p:nvSpPr>
        <p:spPr>
          <a:xfrm>
            <a:off x="5016447" y="4941808"/>
            <a:ext cx="187011" cy="182223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38" name="图形 19"/>
          <p:cNvSpPr/>
          <p:nvPr>
            <p:custDataLst>
              <p:tags r:id="rId23"/>
            </p:custDataLst>
          </p:nvPr>
        </p:nvSpPr>
        <p:spPr>
          <a:xfrm>
            <a:off x="8597185" y="4633991"/>
            <a:ext cx="128075" cy="115333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40" name="图形 27"/>
          <p:cNvSpPr/>
          <p:nvPr>
            <p:custDataLst>
              <p:tags r:id="rId24"/>
            </p:custDataLst>
          </p:nvPr>
        </p:nvSpPr>
        <p:spPr>
          <a:xfrm>
            <a:off x="4113257" y="3666754"/>
            <a:ext cx="181118" cy="139299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42" name="任意多边形: 形状 286"/>
          <p:cNvSpPr/>
          <p:nvPr>
            <p:custDataLst>
              <p:tags r:id="rId25"/>
            </p:custDataLst>
          </p:nvPr>
        </p:nvSpPr>
        <p:spPr>
          <a:xfrm>
            <a:off x="5420988" y="3615778"/>
            <a:ext cx="1343129" cy="1343135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44" name="正文"/>
          <p:cNvSpPr txBox="1"/>
          <p:nvPr>
            <p:custDataLst>
              <p:tags r:id="rId26"/>
            </p:custDataLst>
          </p:nvPr>
        </p:nvSpPr>
        <p:spPr>
          <a:xfrm>
            <a:off x="608330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课堂导入：利用英文歌曲、电影片段等手段，激发学生的学习兴趣。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正文"/>
          <p:cNvSpPr txBox="1"/>
          <p:nvPr>
            <p:custDataLst>
              <p:tags r:id="rId27"/>
            </p:custDataLst>
          </p:nvPr>
        </p:nvSpPr>
        <p:spPr>
          <a:xfrm>
            <a:off x="9419336" y="3688321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信息技术应用：利用多媒体、网络等手段，丰富教学手段，提高教学效果。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正文"/>
          <p:cNvSpPr txBox="1"/>
          <p:nvPr>
            <p:custDataLst>
              <p:tags r:id="rId28"/>
            </p:custDataLst>
          </p:nvPr>
        </p:nvSpPr>
        <p:spPr>
          <a:xfrm>
            <a:off x="7063330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合作学习：组织学生进行小组讨论、角色扮演等活动，提高学生的口语交际能力。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0" name="正文"/>
          <p:cNvSpPr txBox="1"/>
          <p:nvPr>
            <p:custDataLst>
              <p:tags r:id="rId29"/>
            </p:custDataLst>
          </p:nvPr>
        </p:nvSpPr>
        <p:spPr>
          <a:xfrm>
            <a:off x="2964336" y="1564975"/>
            <a:ext cx="2158056" cy="80886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情境教学：模拟真实场景，让学生在实践中学习英语。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实施步骤与注意事项</a:t>
            </a:r>
            <a:endParaRPr altLang="en-US" lang="zh-CN"/>
          </a:p>
        </p:txBody>
      </p:sp>
      <p:sp>
        <p:nvSpPr>
          <p:cNvPr id="1049686" name="矩形 15"/>
          <p:cNvSpPr/>
          <p:nvPr>
            <p:custDataLst>
              <p:tags r:id="rId1"/>
            </p:custDataLst>
          </p:nvPr>
        </p:nvSpPr>
        <p:spPr>
          <a:xfrm>
            <a:off x="2267933" y="1373272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确定教学目标：明确教学目的，确保教学方法与策略与目标相一致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任意多边形 17"/>
          <p:cNvSpPr/>
          <p:nvPr>
            <p:custDataLst>
              <p:tags r:id="rId2"/>
            </p:custDataLst>
          </p:nvPr>
        </p:nvSpPr>
        <p:spPr>
          <a:xfrm flipV="1">
            <a:off x="2186262" y="1289050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任意多边形 18"/>
          <p:cNvSpPr/>
          <p:nvPr>
            <p:custDataLst>
              <p:tags r:id="rId3"/>
            </p:custDataLst>
          </p:nvPr>
        </p:nvSpPr>
        <p:spPr>
          <a:xfrm flipH="1">
            <a:off x="8631410" y="1873503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2" name="矩形 27"/>
          <p:cNvSpPr/>
          <p:nvPr>
            <p:custDataLst>
              <p:tags r:id="rId4"/>
            </p:custDataLst>
          </p:nvPr>
        </p:nvSpPr>
        <p:spPr>
          <a:xfrm>
            <a:off x="2267933" y="2746354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选择合适的教学方法与策略：根据教学内容和学生特点，选择合适的教学方法与策略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任意多边形 29"/>
          <p:cNvSpPr/>
          <p:nvPr>
            <p:custDataLst>
              <p:tags r:id="rId5"/>
            </p:custDataLst>
          </p:nvPr>
        </p:nvSpPr>
        <p:spPr>
          <a:xfrm flipV="1">
            <a:off x="2186262" y="2662132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6" name="任意多边形 30"/>
          <p:cNvSpPr/>
          <p:nvPr>
            <p:custDataLst>
              <p:tags r:id="rId6"/>
            </p:custDataLst>
          </p:nvPr>
        </p:nvSpPr>
        <p:spPr>
          <a:xfrm flipH="1">
            <a:off x="8631410" y="3246585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8" name="矩形 5"/>
          <p:cNvSpPr/>
          <p:nvPr>
            <p:custDataLst>
              <p:tags r:id="rId7"/>
            </p:custDataLst>
          </p:nvPr>
        </p:nvSpPr>
        <p:spPr>
          <a:xfrm>
            <a:off x="2267933" y="4119436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制定实施计划：制定详细的实施计划，包括时间安排、人员分工等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任意多边形 7"/>
          <p:cNvSpPr/>
          <p:nvPr>
            <p:custDataLst>
              <p:tags r:id="rId8"/>
            </p:custDataLst>
          </p:nvPr>
        </p:nvSpPr>
        <p:spPr>
          <a:xfrm flipV="1">
            <a:off x="2186262" y="4035214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2" name="任意多边形 8"/>
          <p:cNvSpPr/>
          <p:nvPr>
            <p:custDataLst>
              <p:tags r:id="rId9"/>
            </p:custDataLst>
          </p:nvPr>
        </p:nvSpPr>
        <p:spPr>
          <a:xfrm flipH="1">
            <a:off x="8631410" y="4619667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4" name="矩形 10"/>
          <p:cNvSpPr/>
          <p:nvPr>
            <p:custDataLst>
              <p:tags r:id="rId10"/>
            </p:custDataLst>
          </p:nvPr>
        </p:nvSpPr>
        <p:spPr>
          <a:xfrm>
            <a:off x="2267933" y="5492518"/>
            <a:ext cx="7653188" cy="672929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注意事项：确保教学方法与策略的可行性和有效性，及时调整和改进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任意多边形 12"/>
          <p:cNvSpPr/>
          <p:nvPr>
            <p:custDataLst>
              <p:tags r:id="rId11"/>
            </p:custDataLst>
          </p:nvPr>
        </p:nvSpPr>
        <p:spPr>
          <a:xfrm flipV="1">
            <a:off x="2186262" y="5408296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8" name="任意多边形 13"/>
          <p:cNvSpPr/>
          <p:nvPr>
            <p:custDataLst>
              <p:tags r:id="rId12"/>
            </p:custDataLst>
          </p:nvPr>
        </p:nvSpPr>
        <p:spPr>
          <a:xfrm flipH="1">
            <a:off x="8631410" y="5992749"/>
            <a:ext cx="1368828" cy="257772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教学效果评估</a:t>
            </a:r>
            <a:endParaRPr altLang="en-US" lang="zh-CN"/>
          </a:p>
        </p:txBody>
      </p:sp>
      <p:sp>
        <p:nvSpPr>
          <p:cNvPr id="104974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156363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46" name="矩形 65"/>
          <p:cNvSpPr/>
          <p:nvPr>
            <p:custDataLst>
              <p:tags r:id="rId2"/>
            </p:custDataLst>
          </p:nvPr>
        </p:nvSpPr>
        <p:spPr>
          <a:xfrm>
            <a:off x="1038552" y="1664323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8" name="文本框 66"/>
          <p:cNvSpPr txBox="1"/>
          <p:nvPr>
            <p:custDataLst>
              <p:tags r:id="rId3"/>
            </p:custDataLst>
          </p:nvPr>
        </p:nvSpPr>
        <p:spPr>
          <a:xfrm>
            <a:off x="1432357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提高学生英语水平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5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22701" y="1289050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52" name="矩形 69"/>
          <p:cNvSpPr/>
          <p:nvPr>
            <p:custDataLst>
              <p:tags r:id="rId5"/>
            </p:custDataLst>
          </p:nvPr>
        </p:nvSpPr>
        <p:spPr>
          <a:xfrm>
            <a:off x="6404229" y="1664323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文本框 70"/>
          <p:cNvSpPr txBox="1"/>
          <p:nvPr>
            <p:custDataLst>
              <p:tags r:id="rId6"/>
            </p:custDataLst>
          </p:nvPr>
        </p:nvSpPr>
        <p:spPr>
          <a:xfrm>
            <a:off x="6798696" y="1561735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增强学生自主学习能力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5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156363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58" name="文本框 74"/>
          <p:cNvSpPr txBox="1"/>
          <p:nvPr>
            <p:custDataLst>
              <p:tags r:id="rId8"/>
            </p:custDataLst>
          </p:nvPr>
        </p:nvSpPr>
        <p:spPr>
          <a:xfrm>
            <a:off x="1432357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提升学生英语学习兴趣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60" name="矩形 73"/>
          <p:cNvSpPr/>
          <p:nvPr>
            <p:custDataLst>
              <p:tags r:id="rId9"/>
            </p:custDataLst>
          </p:nvPr>
        </p:nvSpPr>
        <p:spPr>
          <a:xfrm>
            <a:off x="1038552" y="4299177"/>
            <a:ext cx="225136" cy="225136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82930" y="3923904"/>
            <a:ext cx="4564660" cy="2325956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64" name="矩形 84"/>
          <p:cNvSpPr/>
          <p:nvPr>
            <p:custDataLst>
              <p:tags r:id="rId11"/>
            </p:custDataLst>
          </p:nvPr>
        </p:nvSpPr>
        <p:spPr>
          <a:xfrm>
            <a:off x="6465120" y="4299177"/>
            <a:ext cx="225136" cy="22513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文本框 85"/>
          <p:cNvSpPr txBox="1"/>
          <p:nvPr>
            <p:custDataLst>
              <p:tags r:id="rId12"/>
            </p:custDataLst>
          </p:nvPr>
        </p:nvSpPr>
        <p:spPr>
          <a:xfrm>
            <a:off x="6858925" y="4195927"/>
            <a:ext cx="4012681" cy="131536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促进教师教学水平的提高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1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结论</a:t>
            </a:r>
            <a:endParaRPr altLang="en-US" dirty="0" lang="zh-CN"/>
          </a:p>
        </p:txBody>
      </p:sp>
      <p:sp>
        <p:nvSpPr>
          <p:cNvPr id="104980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05</a:t>
            </a:r>
            <a:endParaRPr altLang="en-US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新方法与策略的价值与意义</a:t>
            </a:r>
            <a:endParaRPr altLang="en-US" lang="zh-CN"/>
          </a:p>
        </p:txBody>
      </p:sp>
      <p:sp>
        <p:nvSpPr>
          <p:cNvPr id="10498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15260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4" name="任意多边形 18"/>
          <p:cNvSpPr/>
          <p:nvPr>
            <p:custDataLst>
              <p:tags r:id="rId3"/>
            </p:custDataLst>
          </p:nvPr>
        </p:nvSpPr>
        <p:spPr>
          <a:xfrm>
            <a:off x="6439191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6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689565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15901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288748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2" name="任意多边形 4"/>
          <p:cNvSpPr/>
          <p:nvPr>
            <p:custDataLst>
              <p:tags r:id="rId7"/>
            </p:custDataLst>
          </p:nvPr>
        </p:nvSpPr>
        <p:spPr>
          <a:xfrm>
            <a:off x="736495" y="2329107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689565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提高教学质量和效果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038500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培养学生英语实际应用能力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528718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01565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4" name="任意多边形 11"/>
          <p:cNvSpPr/>
          <p:nvPr>
            <p:custDataLst>
              <p:tags r:id="rId13"/>
            </p:custDataLst>
          </p:nvPr>
        </p:nvSpPr>
        <p:spPr>
          <a:xfrm>
            <a:off x="3661217" y="2341283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6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03022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553710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25275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任意多边形 25"/>
          <p:cNvSpPr/>
          <p:nvPr>
            <p:custDataLst>
              <p:tags r:id="rId17"/>
            </p:custDataLst>
          </p:nvPr>
        </p:nvSpPr>
        <p:spPr>
          <a:xfrm>
            <a:off x="9216523" y="2366275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28014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075668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促进教师专业发展和教学创新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050676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激发学生学习兴趣和动力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对未来初中英语教学的展望</a:t>
            </a:r>
            <a:endParaRPr altLang="en-US" lang="zh-CN"/>
          </a:p>
        </p:txBody>
      </p:sp>
      <p:sp>
        <p:nvSpPr>
          <p:cNvPr id="1049924" name="正文"/>
          <p:cNvSpPr txBox="1"/>
          <p:nvPr>
            <p:custDataLst>
              <p:tags r:id="rId1"/>
            </p:custDataLst>
          </p:nvPr>
        </p:nvSpPr>
        <p:spPr>
          <a:xfrm>
            <a:off x="2266284" y="1289050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智能化教学将更加普及，利用AI技术辅助教学，提高教学质量。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正文"/>
          <p:cNvSpPr txBox="1"/>
          <p:nvPr>
            <p:custDataLst>
              <p:tags r:id="rId2"/>
            </p:custDataLst>
          </p:nvPr>
        </p:nvSpPr>
        <p:spPr>
          <a:xfrm>
            <a:off x="2266284" y="2605345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个性化学习将更加重要，针对不同学生的需求和特点，制定个性化的学习计划。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8" name="正文"/>
          <p:cNvSpPr txBox="1"/>
          <p:nvPr>
            <p:custDataLst>
              <p:tags r:id="rId3"/>
            </p:custDataLst>
          </p:nvPr>
        </p:nvSpPr>
        <p:spPr>
          <a:xfrm>
            <a:off x="2266284" y="3921641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英语教师需要不断更新教学方法和策略，以适应不断变化的教育环境和学生需求。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0" name="正文"/>
          <p:cNvSpPr txBox="1"/>
          <p:nvPr>
            <p:custDataLst>
              <p:tags r:id="rId4"/>
            </p:custDataLst>
          </p:nvPr>
        </p:nvSpPr>
        <p:spPr>
          <a:xfrm>
            <a:off x="2266284" y="5237936"/>
            <a:ext cx="7653082" cy="101173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跨文化交流将更加频繁，英语教师需要注重培养学生的跨文化意识和交流能力。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4996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THANKS</a:t>
            </a:r>
            <a:endParaRPr altLang="en-US" dirty="0" lang="zh-CN"/>
          </a:p>
        </p:txBody>
      </p:sp>
    </p:spTree>
    <p:custDataLst>
      <p:tags r:id="rId3"/>
    </p:custDataLst>
  </p:cSld>
  <p:clrMapOvr>
    <a:overrideClrMapping accent1="accent1" accent2="accent2" accent3="accent3" accent4="accent4" accent5="accent5" accent6="accent6" bg1="lt1" bg2="lt2" tx1="dk1" tx2="dk2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 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5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7"/>
</p:tagLst>
</file>

<file path=ppt/tags/tag39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添加文档标题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86.xml><?xml version="1.0" encoding="utf-8"?>
<p:tagLst xmlns:p="http://schemas.openxmlformats.org/presentationml/2006/main"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80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80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1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80_1*b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添加副标题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1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1.xml><?xml version="1.0" encoding="utf-8"?>
<p:tagLst xmlns:p="http://schemas.openxmlformats.org/presentationml/2006/main">
  <p:tag name="KSO_WM_SLIDE_ID" val="custom2023028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8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13.45&quot;,&quot;top&quot;:&quot;89.95&quot;,&quot;width&quot;:&quot;493.5&quot;,&quot;height&quot;:&quot;323.95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5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80_5*l_h_i*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1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80_5*l_h_i*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2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80_5*l_h_i*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3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80_5*l_h_i*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4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80_5*l_h_i*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80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280_5*l_h_a*1_5_1"/>
  <p:tag name="KSO_WM_DIAGRAM_VERSION" val="3"/>
  <p:tag name="KSO_WM_UNIT_PRESET_TEXT" val="添加目录文本"/>
  <p:tag name="KSO_WM_DIAGRAM_MAX_ITEMCNT" val="6"/>
  <p:tag name="KSO_WM_DIAGRAM_MIN_ITEMCNT" val="2"/>
  <p:tag name="KSO_WM_DIAGRAM_VIRTUALLY_FRAME" val="{&quot;height&quot;:360.1,&quot;width&quot;:645.0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SLIDE_ID" val="custom2023028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8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1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6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43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392578125,&quot;width&quot;:863.7164306640625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18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85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2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28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7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28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80_7*e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84.xml><?xml version="1.0" encoding="utf-8"?>
<p:tagLst xmlns:p="http://schemas.openxmlformats.org/presentationml/2006/main">
  <p:tag name="KSO_WM_SLIDE_ID" val="custom2023028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8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9.5&quot;,&quot;top&quot;:&quot;66.4&quot;,&quot;width&quot;:&quot;693&quot;,&quot;height&quot;:&quot;392.25&quot;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80_9*f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80_9*a*1"/>
  <p:tag name="KSO_WM_TEMPLATE_CATEGORY" val="custom"/>
  <p:tag name="KSO_WM_TEMPLATE_INDEX" val="20230280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11.xml><?xml version="1.0" encoding="utf-8"?>
<p:tagLst xmlns:p="http://schemas.openxmlformats.org/presentationml/2006/main">
  <p:tag name="KSO_WM_SLIDE_ID" val="custom2023028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8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25.85&quot;,&quot;top&quot;:&quot;88.35&quot;,&quot;width&quot;:&quot;476.05&quot;,&quot;height&quot;:&quot;32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6">
      <a:dk1>
        <a:srgbClr val="000000"/>
      </a:dk1>
      <a:lt1>
        <a:srgbClr val="FFFFFF"/>
      </a:lt1>
      <a:dk2>
        <a:srgbClr val="1F4A2C"/>
      </a:dk2>
      <a:lt2>
        <a:srgbClr val="F1F9F3"/>
      </a:lt2>
      <a:accent1>
        <a:srgbClr val="80B0B2"/>
      </a:accent1>
      <a:accent2>
        <a:srgbClr val="789FB8"/>
      </a:accent2>
      <a:accent3>
        <a:srgbClr val="6F8EBE"/>
      </a:accent3>
      <a:accent4>
        <a:srgbClr val="9FC597"/>
      </a:accent4>
      <a:accent5>
        <a:srgbClr val="94B77F"/>
      </a:accent5>
      <a:accent6>
        <a:srgbClr val="7EA560"/>
      </a:accent6>
      <a:hlink>
        <a:srgbClr val="0563C1"/>
      </a:hlink>
      <a:folHlink>
        <a:srgbClr val="954D72"/>
      </a:folHlink>
    </a:clrScheme>
    <a:fontScheme name="自定义 47">
      <a:majorFont>
        <a:latin typeface="汉仪书宋二简"/>
        <a:ea typeface="汉仪书宋二简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2023-12-31T14:30:00Z</dcterms:created>
  <dcterms:modified xsi:type="dcterms:W3CDTF">2023-12-31T14:30:00Z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5568825195be45c9954fa5cd00e347ec_21</vt:lpwstr>
  </property>
</Properties>
</file>