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33" r:id="rId1"/>
    <p:sldMasterId id="2147485470" r:id="rId2"/>
  </p:sldMasterIdLst>
  <p:notesMasterIdLst>
    <p:notesMasterId r:id="rId3"/>
  </p:notesMasterIdLst>
  <p:sldIdLst>
    <p:sldId id="1071" r:id="rId4"/>
    <p:sldId id="1074" r:id="rId5"/>
    <p:sldId id="1078" r:id="rId6"/>
    <p:sldId id="1082" r:id="rId7"/>
    <p:sldId id="1085" r:id="rId8"/>
    <p:sldId id="1088" r:id="rId9"/>
    <p:sldId id="1092" r:id="rId10"/>
    <p:sldId id="1096" r:id="rId11"/>
    <p:sldId id="1099" r:id="rId12"/>
    <p:sldId id="1102" r:id="rId13"/>
    <p:sldId id="1106" r:id="rId14"/>
    <p:sldId id="1110" r:id="rId15"/>
    <p:sldId id="1113" r:id="rId16"/>
    <p:sldId id="1116" r:id="rId17"/>
    <p:sldId id="1120" r:id="rId18"/>
    <p:sldId id="1124" r:id="rId19"/>
    <p:sldId id="1127" r:id="rId20"/>
    <p:sldId id="1130" r:id="rId21"/>
    <p:sldId id="1134" r:id="rId22"/>
    <p:sldId id="1138" r:id="rId23"/>
    <p:sldId id="1141" r:id="rId24"/>
    <p:sldId id="1144" r:id="rId25"/>
    <p:sldId id="1147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34" r:id="rId1"/>
    <p:sldLayoutId id="2147485435" r:id="rId2"/>
    <p:sldLayoutId id="2147485436" r:id="rId3"/>
    <p:sldLayoutId id="2147485437" r:id="rId4"/>
    <p:sldLayoutId id="2147485438" r:id="rId5"/>
    <p:sldLayoutId id="2147485439" r:id="rId6"/>
    <p:sldLayoutId id="2147485440" r:id="rId7"/>
    <p:sldLayoutId id="2147485441" r:id="rId8"/>
    <p:sldLayoutId id="2147485442" r:id="rId9"/>
    <p:sldLayoutId id="2147485443" r:id="rId10"/>
    <p:sldLayoutId id="21474854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71" r:id="rId1"/>
    <p:sldLayoutId id="2147485472" r:id="rId2"/>
    <p:sldLayoutId id="2147485473" r:id="rId3"/>
    <p:sldLayoutId id="2147485474" r:id="rId4"/>
    <p:sldLayoutId id="2147485475" r:id="rId5"/>
    <p:sldLayoutId id="2147485476" r:id="rId6"/>
    <p:sldLayoutId id="2147485477" r:id="rId7"/>
    <p:sldLayoutId id="2147485478" r:id="rId8"/>
    <p:sldLayoutId id="2147485479" r:id="rId9"/>
    <p:sldLayoutId id="2147485480" r:id="rId10"/>
    <p:sldLayoutId id="214748548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tags" Target="../tags/tag414.xml"/><Relationship Id="rId5" Type="http://schemas.openxmlformats.org/officeDocument/2006/relationships/tags" Target="../tags/tag415.xml"/><Relationship Id="rId6" Type="http://schemas.openxmlformats.org/officeDocument/2006/relationships/tags" Target="../tags/tag416.xml"/><Relationship Id="rId7" Type="http://schemas.openxmlformats.org/officeDocument/2006/relationships/tags" Target="../tags/tag417.xml"/><Relationship Id="rId8" Type="http://schemas.openxmlformats.org/officeDocument/2006/relationships/tags" Target="../tags/tag418.xml"/><Relationship Id="rId9" Type="http://schemas.openxmlformats.org/officeDocument/2006/relationships/tags" Target="../tags/tag419.xml"/><Relationship Id="rId10" Type="http://schemas.openxmlformats.org/officeDocument/2006/relationships/tags" Target="../tags/tag420.xml"/><Relationship Id="rId11" Type="http://schemas.openxmlformats.org/officeDocument/2006/relationships/tags" Target="../tags/tag421.xml"/><Relationship Id="rId12" Type="http://schemas.openxmlformats.org/officeDocument/2006/relationships/tags" Target="../tags/tag42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tags" Target="../tags/tag460.xml"/><Relationship Id="rId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470.xml"/><Relationship Id="rId2" Type="http://schemas.openxmlformats.org/officeDocument/2006/relationships/tags" Target="../tags/tag471.xml"/><Relationship Id="rId3" Type="http://schemas.openxmlformats.org/officeDocument/2006/relationships/tags" Target="../tags/tag472.xml"/><Relationship Id="rId4" Type="http://schemas.openxmlformats.org/officeDocument/2006/relationships/tags" Target="../tags/tag473.xml"/><Relationship Id="rId5" Type="http://schemas.openxmlformats.org/officeDocument/2006/relationships/tags" Target="../tags/tag474.xml"/><Relationship Id="rId6" Type="http://schemas.openxmlformats.org/officeDocument/2006/relationships/tags" Target="../tags/tag475.xml"/><Relationship Id="rId7" Type="http://schemas.openxmlformats.org/officeDocument/2006/relationships/tags" Target="../tags/tag476.xml"/><Relationship Id="rId8" Type="http://schemas.openxmlformats.org/officeDocument/2006/relationships/tags" Target="../tags/tag477.xml"/><Relationship Id="rId9" Type="http://schemas.openxmlformats.org/officeDocument/2006/relationships/tags" Target="../tags/tag478.xml"/><Relationship Id="rId10" Type="http://schemas.openxmlformats.org/officeDocument/2006/relationships/tags" Target="../tags/tag479.xml"/><Relationship Id="rId11" Type="http://schemas.openxmlformats.org/officeDocument/2006/relationships/tags" Target="../tags/tag480.xml"/><Relationship Id="rId12" Type="http://schemas.openxmlformats.org/officeDocument/2006/relationships/tags" Target="../tags/tag481.xml"/><Relationship Id="rId13" Type="http://schemas.openxmlformats.org/officeDocument/2006/relationships/tags" Target="../tags/tag482.xml"/><Relationship Id="rId14" Type="http://schemas.openxmlformats.org/officeDocument/2006/relationships/tags" Target="../tags/tag483.xml"/><Relationship Id="rId15" Type="http://schemas.openxmlformats.org/officeDocument/2006/relationships/tags" Target="../tags/tag484.xml"/><Relationship Id="rId16" Type="http://schemas.openxmlformats.org/officeDocument/2006/relationships/tags" Target="../tags/tag485.xml"/><Relationship Id="rId17" Type="http://schemas.openxmlformats.org/officeDocument/2006/relationships/tags" Target="../tags/tag486.xml"/><Relationship Id="rId18" Type="http://schemas.openxmlformats.org/officeDocument/2006/relationships/tags" Target="../tags/tag487.xml"/><Relationship Id="rId19" Type="http://schemas.openxmlformats.org/officeDocument/2006/relationships/tags" Target="../tags/tag488.xml"/><Relationship Id="rId20" Type="http://schemas.openxmlformats.org/officeDocument/2006/relationships/tags" Target="../tags/tag489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490.xml"/><Relationship Id="rId2" Type="http://schemas.openxmlformats.org/officeDocument/2006/relationships/tags" Target="../tags/tag491.xml"/><Relationship Id="rId3" Type="http://schemas.openxmlformats.org/officeDocument/2006/relationships/tags" Target="../tags/tag492.xml"/><Relationship Id="rId4" Type="http://schemas.openxmlformats.org/officeDocument/2006/relationships/tags" Target="../tags/tag493.xml"/><Relationship Id="rId5" Type="http://schemas.openxmlformats.org/officeDocument/2006/relationships/tags" Target="../tags/tag494.xml"/><Relationship Id="rId6" Type="http://schemas.openxmlformats.org/officeDocument/2006/relationships/tags" Target="../tags/tag495.xml"/><Relationship Id="rId7" Type="http://schemas.openxmlformats.org/officeDocument/2006/relationships/tags" Target="../tags/tag496.xml"/><Relationship Id="rId8" Type="http://schemas.openxmlformats.org/officeDocument/2006/relationships/tags" Target="../tags/tag497.xml"/><Relationship Id="rId9" Type="http://schemas.openxmlformats.org/officeDocument/2006/relationships/tags" Target="../tags/tag498.xml"/><Relationship Id="rId10" Type="http://schemas.openxmlformats.org/officeDocument/2006/relationships/tags" Target="../tags/tag499.xml"/><Relationship Id="rId11" Type="http://schemas.openxmlformats.org/officeDocument/2006/relationships/tags" Target="../tags/tag500.xml"/><Relationship Id="rId12" Type="http://schemas.openxmlformats.org/officeDocument/2006/relationships/tags" Target="../tags/tag50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02.xml"/><Relationship Id="rId2" Type="http://schemas.openxmlformats.org/officeDocument/2006/relationships/tags" Target="../tags/tag503.xml"/><Relationship Id="rId3" Type="http://schemas.openxmlformats.org/officeDocument/2006/relationships/tags" Target="../tags/tag5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05.xml"/><Relationship Id="rId2" Type="http://schemas.openxmlformats.org/officeDocument/2006/relationships/tags" Target="../tags/tag506.xml"/><Relationship Id="rId3" Type="http://schemas.openxmlformats.org/officeDocument/2006/relationships/tags" Target="../tags/tag507.xml"/><Relationship Id="rId4" Type="http://schemas.openxmlformats.org/officeDocument/2006/relationships/tags" Target="../tags/tag508.xml"/><Relationship Id="rId5" Type="http://schemas.openxmlformats.org/officeDocument/2006/relationships/tags" Target="../tags/tag509.xml"/><Relationship Id="rId6" Type="http://schemas.openxmlformats.org/officeDocument/2006/relationships/tags" Target="../tags/tag510.xml"/><Relationship Id="rId7" Type="http://schemas.openxmlformats.org/officeDocument/2006/relationships/tags" Target="../tags/tag511.xml"/><Relationship Id="rId8" Type="http://schemas.openxmlformats.org/officeDocument/2006/relationships/tags" Target="../tags/tag512.xml"/><Relationship Id="rId9" Type="http://schemas.openxmlformats.org/officeDocument/2006/relationships/tags" Target="../tags/tag513.xml"/><Relationship Id="rId10" Type="http://schemas.openxmlformats.org/officeDocument/2006/relationships/tags" Target="../tags/tag514.xml"/><Relationship Id="rId11" Type="http://schemas.openxmlformats.org/officeDocument/2006/relationships/tags" Target="../tags/tag515.xml"/><Relationship Id="rId12" Type="http://schemas.openxmlformats.org/officeDocument/2006/relationships/tags" Target="../tags/tag5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17.xml"/><Relationship Id="rId2" Type="http://schemas.openxmlformats.org/officeDocument/2006/relationships/tags" Target="../tags/tag518.xml"/><Relationship Id="rId3" Type="http://schemas.openxmlformats.org/officeDocument/2006/relationships/tags" Target="../tags/tag519.xml"/><Relationship Id="rId4" Type="http://schemas.openxmlformats.org/officeDocument/2006/relationships/tags" Target="../tags/tag520.xml"/><Relationship Id="rId5" Type="http://schemas.openxmlformats.org/officeDocument/2006/relationships/tags" Target="../tags/tag521.xml"/><Relationship Id="rId6" Type="http://schemas.openxmlformats.org/officeDocument/2006/relationships/tags" Target="../tags/tag522.xml"/><Relationship Id="rId7" Type="http://schemas.openxmlformats.org/officeDocument/2006/relationships/tags" Target="../tags/tag523.xml"/><Relationship Id="rId8" Type="http://schemas.openxmlformats.org/officeDocument/2006/relationships/tags" Target="../tags/tag524.xml"/><Relationship Id="rId9" Type="http://schemas.openxmlformats.org/officeDocument/2006/relationships/tags" Target="../tags/tag525.xml"/><Relationship Id="rId10" Type="http://schemas.openxmlformats.org/officeDocument/2006/relationships/tags" Target="../tags/tag526.xml"/><Relationship Id="rId11" Type="http://schemas.openxmlformats.org/officeDocument/2006/relationships/tags" Target="../tags/tag527.xml"/><Relationship Id="rId12" Type="http://schemas.openxmlformats.org/officeDocument/2006/relationships/tags" Target="../tags/tag52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tags" Target="../tags/tag541.xml"/><Relationship Id="rId14" Type="http://schemas.openxmlformats.org/officeDocument/2006/relationships/tags" Target="../tags/tag542.xml"/><Relationship Id="rId15" Type="http://schemas.openxmlformats.org/officeDocument/2006/relationships/tags" Target="../tags/tag543.xml"/><Relationship Id="rId16" Type="http://schemas.openxmlformats.org/officeDocument/2006/relationships/tags" Target="../tags/tag544.xml"/><Relationship Id="rId17" Type="http://schemas.openxmlformats.org/officeDocument/2006/relationships/tags" Target="../tags/tag545.xml"/><Relationship Id="rId18" Type="http://schemas.openxmlformats.org/officeDocument/2006/relationships/tags" Target="../tags/tag546.xml"/><Relationship Id="rId19" Type="http://schemas.openxmlformats.org/officeDocument/2006/relationships/tags" Target="../tags/tag547.xml"/><Relationship Id="rId20" Type="http://schemas.openxmlformats.org/officeDocument/2006/relationships/tags" Target="../tags/tag548.xml"/><Relationship Id="rId21" Type="http://schemas.openxmlformats.org/officeDocument/2006/relationships/tags" Target="../tags/tag549.xml"/><Relationship Id="rId22" Type="http://schemas.openxmlformats.org/officeDocument/2006/relationships/tags" Target="../tags/tag550.xml"/><Relationship Id="rId23" Type="http://schemas.openxmlformats.org/officeDocument/2006/relationships/tags" Target="../tags/tag551.xml"/><Relationship Id="rId24" Type="http://schemas.openxmlformats.org/officeDocument/2006/relationships/tags" Target="../tags/tag552.xml"/><Relationship Id="rId25" Type="http://schemas.openxmlformats.org/officeDocument/2006/relationships/tags" Target="../tags/tag553.xml"/><Relationship Id="rId26" Type="http://schemas.openxmlformats.org/officeDocument/2006/relationships/tags" Target="../tags/tag554.xml"/><Relationship Id="rId27" Type="http://schemas.openxmlformats.org/officeDocument/2006/relationships/tags" Target="../tags/tag555.xml"/><Relationship Id="rId28" Type="http://schemas.openxmlformats.org/officeDocument/2006/relationships/tags" Target="../tags/tag556.xml"/><Relationship Id="rId29" Type="http://schemas.openxmlformats.org/officeDocument/2006/relationships/tags" Target="../tags/tag557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58.xml"/><Relationship Id="rId2" Type="http://schemas.openxmlformats.org/officeDocument/2006/relationships/tags" Target="../tags/tag559.xml"/><Relationship Id="rId3" Type="http://schemas.openxmlformats.org/officeDocument/2006/relationships/tags" Target="../tags/tag5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tags" Target="../tags/tag569.xml"/><Relationship Id="rId10" Type="http://schemas.openxmlformats.org/officeDocument/2006/relationships/tags" Target="../tags/tag570.xml"/><Relationship Id="rId11" Type="http://schemas.openxmlformats.org/officeDocument/2006/relationships/tags" Target="../tags/tag571.xml"/><Relationship Id="rId12" Type="http://schemas.openxmlformats.org/officeDocument/2006/relationships/tags" Target="../tags/tag5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573.xml"/><Relationship Id="rId2" Type="http://schemas.openxmlformats.org/officeDocument/2006/relationships/tags" Target="../tags/tag574.xml"/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tags" Target="../tags/tag577.xml"/><Relationship Id="rId6" Type="http://schemas.openxmlformats.org/officeDocument/2006/relationships/tags" Target="../tags/tag578.xml"/><Relationship Id="rId7" Type="http://schemas.openxmlformats.org/officeDocument/2006/relationships/tags" Target="../tags/tag579.xml"/><Relationship Id="rId8" Type="http://schemas.openxmlformats.org/officeDocument/2006/relationships/tags" Target="../tags/tag580.xml"/><Relationship Id="rId9" Type="http://schemas.openxmlformats.org/officeDocument/2006/relationships/tags" Target="../tags/tag581.xml"/><Relationship Id="rId10" Type="http://schemas.openxmlformats.org/officeDocument/2006/relationships/tags" Target="../tags/tag582.xml"/><Relationship Id="rId11" Type="http://schemas.openxmlformats.org/officeDocument/2006/relationships/tags" Target="../tags/tag583.xml"/><Relationship Id="rId12" Type="http://schemas.openxmlformats.org/officeDocument/2006/relationships/tags" Target="../tags/tag58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585.xml"/><Relationship Id="rId2" Type="http://schemas.openxmlformats.org/officeDocument/2006/relationships/tags" Target="../tags/tag586.xml"/><Relationship Id="rId3" Type="http://schemas.openxmlformats.org/officeDocument/2006/relationships/tags" Target="../tags/tag587.xml"/><Relationship Id="rId4" Type="http://schemas.openxmlformats.org/officeDocument/2006/relationships/tags" Target="../tags/tag58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589.xml"/><Relationship Id="rId2" Type="http://schemas.openxmlformats.org/officeDocument/2006/relationships/tags" Target="../tags/tag590.xml"/><Relationship Id="rId3" Type="http://schemas.openxmlformats.org/officeDocument/2006/relationships/tags" Target="../tags/tag591.xml"/><Relationship Id="rId4" Type="http://schemas.openxmlformats.org/officeDocument/2006/relationships/tags" Target="../tags/tag59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1538"/>
          </a:bodyPr>
          <a:p>
            <a:r>
              <a:rPr altLang="en-US" dirty="0" lang="zh-CN"/>
              <a:t>教育信息化：构建2024年数字化学习空间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矩形: 圆角 9"/>
          <p:cNvSpPr/>
          <p:nvPr>
            <p:custDataLst>
              <p:tags r:id="rId1"/>
            </p:custDataLst>
          </p:nvPr>
        </p:nvSpPr>
        <p:spPr>
          <a:xfrm>
            <a:off x="6477802" y="76765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47120" y="82834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07907" y="82834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教育信息化的发展历程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77802" y="197505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47120" y="203574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07907" y="203574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数字化学习空间的构建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77802" y="3182456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47120" y="3243144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07907" y="3243144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教育信息化在2024年的发展目标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77802" y="439042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47120" y="445111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07907" y="445111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教育信息化的关键技术应用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77802" y="5560370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47120" y="5621058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07907" y="5621058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教育信息化的发展策略和政策建议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教育信息化的发展历程</a:t>
            </a:r>
            <a:endParaRPr altLang="en-US" dirty="0" lang="zh-CN"/>
          </a:p>
        </p:txBody>
      </p:sp>
      <p:sp>
        <p:nvSpPr>
          <p:cNvPr id="105007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早期的教育信息化</a:t>
            </a:r>
            <a:endParaRPr altLang="en-US" lang="zh-CN"/>
          </a:p>
        </p:txBody>
      </p:sp>
      <p:sp>
        <p:nvSpPr>
          <p:cNvPr id="1050400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计算机辅助教学（CAI）的出现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0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远程教育和在线学习的兴起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6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教育资源的数字化和共享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0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2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教育信息化基础设施建设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近年来的技术进步和应用</a:t>
            </a:r>
            <a:endParaRPr altLang="en-US" lang="zh-CN"/>
          </a:p>
        </p:txBody>
      </p:sp>
      <p:sp>
        <p:nvSpPr>
          <p:cNvPr id="1050468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0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2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人工智能技术的发展，为教育信息化提供了智能化的教学辅助和学习辅助功能。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6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0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云计算技术的普及，为教育信息化提供了强大的计算能力和数据存储能力。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8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大数据分析技术的应用，使得教育信息化能够更好地分析和预测学生的学习需求和行为。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6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虚拟现实和增强现实技术的发展，为教育信息化提供了更加生动和真实的学习体验。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教育信息化的全球趋势</a:t>
            </a:r>
            <a:endParaRPr altLang="en-US" lang="zh-CN"/>
          </a:p>
        </p:txBody>
      </p:sp>
      <p:sp>
        <p:nvSpPr>
          <p:cNvPr id="1050544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6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各国政府对教育信息化的重视程度不断提高，投入大量资金和资源推动数字化教育的发展。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2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全球范围内的教育信息化合作日益加强，各国共享教育资源，共同推进数字化教育的创新和应用。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58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人工智能、大数据等先进技术的应用不断拓展，为教育信息化提供了新的发展动力和方向。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64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教育信息化的发展需要不断更新和完善基础设施，提高教师的数字化素养和能力，以适应数字化教育的需求。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数字化学习空间的构建</a:t>
            </a:r>
            <a:endParaRPr altLang="en-US" dirty="0" lang="zh-CN"/>
          </a:p>
        </p:txBody>
      </p:sp>
      <p:sp>
        <p:nvSpPr>
          <p:cNvPr id="1050612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数字化学习空间的定义和特点</a:t>
            </a:r>
            <a:endParaRPr altLang="en-US" lang="zh-CN"/>
          </a:p>
        </p:txBody>
      </p:sp>
      <p:sp>
        <p:nvSpPr>
          <p:cNvPr id="1050934" name="正文"/>
          <p:cNvSpPr txBox="1"/>
          <p:nvPr>
            <p:custDataLst>
              <p:tags r:id="rId1"/>
            </p:custDataLst>
          </p:nvPr>
        </p:nvSpPr>
        <p:spPr>
          <a:xfrm>
            <a:off x="838200" y="2039379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定义：数字化学习空间是指利用信息技术手段，将学习资源、教学互动、管理服务等内容进行数字化整合，形成具有个性化、互动性和便捷性的新型学习环境。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6" name="正文"/>
          <p:cNvSpPr txBox="1"/>
          <p:nvPr>
            <p:custDataLst>
              <p:tags r:id="rId2"/>
            </p:custDataLst>
          </p:nvPr>
        </p:nvSpPr>
        <p:spPr>
          <a:xfrm>
            <a:off x="838200" y="3848014"/>
            <a:ext cx="10515600" cy="139015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数字化学习空间的建设要素</a:t>
            </a:r>
            <a:endParaRPr altLang="en-US" lang="zh-CN"/>
          </a:p>
        </p:txBody>
      </p:sp>
      <p:sp>
        <p:nvSpPr>
          <p:cNvPr id="1050982" name="正文"/>
          <p:cNvSpPr txBox="1"/>
          <p:nvPr>
            <p:custDataLst>
              <p:tags r:id="rId1"/>
            </p:custDataLst>
          </p:nvPr>
        </p:nvSpPr>
        <p:spPr>
          <a:xfrm>
            <a:off x="2668936" y="1099950"/>
            <a:ext cx="6854128" cy="9061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硬件设施：提供稳定、高效的网络环境，配备高性能的服务器和终端设备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正文"/>
          <p:cNvSpPr txBox="1"/>
          <p:nvPr>
            <p:custDataLst>
              <p:tags r:id="rId2"/>
            </p:custDataLst>
          </p:nvPr>
        </p:nvSpPr>
        <p:spPr>
          <a:xfrm>
            <a:off x="2668936" y="2142834"/>
            <a:ext cx="6854128" cy="9061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软件资源：建设丰富多样的数字化教学资源，包括各类在线课程、教学软件和工具等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6" name="正文"/>
          <p:cNvSpPr txBox="1"/>
          <p:nvPr>
            <p:custDataLst>
              <p:tags r:id="rId3"/>
            </p:custDataLst>
          </p:nvPr>
        </p:nvSpPr>
        <p:spPr>
          <a:xfrm>
            <a:off x="2668936" y="3185719"/>
            <a:ext cx="6854128" cy="9061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平台建设：搭建功能完善、易于使用的数字化学习平台，支持在线学习、交流和协作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8" name="正文"/>
          <p:cNvSpPr txBox="1"/>
          <p:nvPr>
            <p:custDataLst>
              <p:tags r:id="rId4"/>
            </p:custDataLst>
          </p:nvPr>
        </p:nvSpPr>
        <p:spPr>
          <a:xfrm>
            <a:off x="2668936" y="4228603"/>
            <a:ext cx="6854128" cy="9061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教师培训：提升教师的数字化教学能力，培养一支具备数字化教学能力的师资队伍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0" name="正文"/>
          <p:cNvSpPr txBox="1"/>
          <p:nvPr>
            <p:custDataLst>
              <p:tags r:id="rId5"/>
            </p:custDataLst>
          </p:nvPr>
        </p:nvSpPr>
        <p:spPr>
          <a:xfrm>
            <a:off x="2668936" y="5271488"/>
            <a:ext cx="6854128" cy="9061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学生学习：引导学生适应数字化学习方式，提高数字化学习的效果和效率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数字化学习空间的优势和挑战</a:t>
            </a:r>
            <a:endParaRPr altLang="en-US" lang="zh-CN"/>
          </a:p>
        </p:txBody>
      </p:sp>
      <p:sp>
        <p:nvSpPr>
          <p:cNvPr id="1051036" name="矩形 31"/>
          <p:cNvSpPr/>
          <p:nvPr>
            <p:custDataLst>
              <p:tags r:id="rId1"/>
            </p:custDataLst>
          </p:nvPr>
        </p:nvSpPr>
        <p:spPr>
          <a:xfrm>
            <a:off x="838200" y="1877165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优势：提高学习效率，个性化学习，资源共享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矩形 4"/>
          <p:cNvSpPr/>
          <p:nvPr>
            <p:custDataLst>
              <p:tags r:id="rId2"/>
            </p:custDataLst>
          </p:nvPr>
        </p:nvSpPr>
        <p:spPr>
          <a:xfrm>
            <a:off x="838200" y="3778561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挑战：技术问题，数据安全，教育公平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教育信息化在2024年的发展目标</a:t>
            </a:r>
            <a:endParaRPr altLang="en-US" dirty="0" lang="zh-CN"/>
          </a:p>
        </p:txBody>
      </p:sp>
      <p:sp>
        <p:nvSpPr>
          <p:cNvPr id="1051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提高教育质量和效率</a:t>
            </a:r>
            <a:endParaRPr altLang="en-US" lang="zh-CN"/>
          </a:p>
        </p:txBody>
      </p:sp>
      <p:sp>
        <p:nvSpPr>
          <p:cNvPr id="1051406" name="矩形 31"/>
          <p:cNvSpPr/>
          <p:nvPr>
            <p:custDataLst>
              <p:tags r:id="rId1"/>
            </p:custDataLst>
          </p:nvPr>
        </p:nvSpPr>
        <p:spPr>
          <a:xfrm>
            <a:off x="2451825" y="109995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实现个性化学习：利用信息技术手段，根据学生需求和能力水平，提供定制化的学习资源和教学方案。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08" name="矩形 4"/>
          <p:cNvSpPr/>
          <p:nvPr>
            <p:custDataLst>
              <p:tags r:id="rId2"/>
            </p:custDataLst>
          </p:nvPr>
        </p:nvSpPr>
        <p:spPr>
          <a:xfrm>
            <a:off x="2451825" y="2417805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提升教师信息化素养：通过培训和研修，提高教师运用信息技术优化教学过程、创新教学方法的能力。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10" name="矩形 5"/>
          <p:cNvSpPr/>
          <p:nvPr>
            <p:custDataLst>
              <p:tags r:id="rId3"/>
            </p:custDataLst>
          </p:nvPr>
        </p:nvSpPr>
        <p:spPr>
          <a:xfrm>
            <a:off x="2451825" y="3735660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促进跨学科融合：利用信息技术整合不同学科的知识，培养学生的综合素质和创新能力。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12" name="矩形 7"/>
          <p:cNvSpPr/>
          <p:nvPr>
            <p:custDataLst>
              <p:tags r:id="rId4"/>
            </p:custDataLst>
          </p:nvPr>
        </p:nvSpPr>
        <p:spPr>
          <a:xfrm>
            <a:off x="2451825" y="5053516"/>
            <a:ext cx="7289420" cy="112408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强化实践教学环节：利用信息技术手段，加强实验、实训和实践等教学环节，提高学生的实践能力和动手能力。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促进教育公平和普及</a:t>
            </a:r>
            <a:endParaRPr altLang="en-US" lang="zh-CN"/>
          </a:p>
        </p:txBody>
      </p:sp>
      <p:sp>
        <p:nvSpPr>
          <p:cNvPr id="10514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62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70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提升教育资源分配的公平性，缩小城乡、区域和校际之间的教育差距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利用信息技术手段，为边远地区和贫困地区提供平等的教育机会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4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82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90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促进教育资源的共享和优化，提高教育质量和效益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扩大优质教育资源的覆盖范围，提高教育普及率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培养创新能力和人才</a:t>
            </a:r>
            <a:endParaRPr altLang="en-US" lang="zh-CN"/>
          </a:p>
        </p:txBody>
      </p:sp>
      <p:sp>
        <p:nvSpPr>
          <p:cNvPr id="1051542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44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546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提升学生的信息素养和创新能力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48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0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2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培养适应数字化时代的人才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54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6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58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促进教育公平和优质资源共享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0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2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564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构建数字化学习空间和平台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教育信息化的关键技术应用</a:t>
            </a:r>
            <a:endParaRPr altLang="en-US" dirty="0" lang="zh-CN"/>
          </a:p>
        </p:txBody>
      </p:sp>
      <p:sp>
        <p:nvSpPr>
          <p:cNvPr id="105161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大数据和人工智能在教育中的应用</a:t>
            </a:r>
            <a:endParaRPr altLang="en-US" lang="zh-CN"/>
          </a:p>
        </p:txBody>
      </p:sp>
      <p:sp>
        <p:nvSpPr>
          <p:cNvPr id="10519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9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9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9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智能评估：利用人工智能技术对学生的表现进行自动评分和反馈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虚拟助手：协助教师进行教学和管理，提高工作效率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数据挖掘和分析：为教育决策提供科学依据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9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个性化教学：基于学生的学习特点和需求进行定制化教学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在线教育和混合式学习模式</a:t>
            </a:r>
            <a:endParaRPr altLang="en-US" lang="zh-CN"/>
          </a:p>
        </p:txBody>
      </p:sp>
      <p:sp>
        <p:nvSpPr>
          <p:cNvPr id="1052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2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技术应用：云计算、大数据、人工智能等在在线教育和混合式学习中的应用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发展趋势：在线教育和混合式学习模式的未来发展方向和影响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在线教育：利用信息技术实现教育资源的共享和优化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2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混合式学习：结合线上和线下学习的优势，提高学习效果和教学质量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虚拟现实和增强现实技术在教学中的潜力</a:t>
            </a:r>
            <a:endParaRPr altLang="en-US" lang="zh-CN"/>
          </a:p>
        </p:txBody>
      </p:sp>
      <p:sp>
        <p:nvSpPr>
          <p:cNvPr id="1052068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70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72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74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76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0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6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8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100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1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104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虚拟现实技术：提供沉浸式学习体验，帮助学生更好地理解抽象概念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6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技术应用案例：展示实际教学中虚拟现实和增强现实技术的应用场景和效果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8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技术在教学中的潜力：提升教学质量，促进个性化学习，增强学生自主学习能力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0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增强现实技术：将虚拟信息融入现实环境，提升学习的互动性和趣味性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altLang="en-US" dirty="0" lang="zh-CN"/>
              <a:t>教育信息化的发展策略和政策建议</a:t>
            </a:r>
            <a:endParaRPr altLang="en-US" dirty="0" lang="zh-CN"/>
          </a:p>
        </p:txBody>
      </p:sp>
      <p:sp>
        <p:nvSpPr>
          <p:cNvPr id="105215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加强教育信息化的基础设施建设</a:t>
            </a:r>
            <a:endParaRPr altLang="en-US" lang="zh-CN"/>
          </a:p>
        </p:txBody>
      </p:sp>
      <p:sp>
        <p:nvSpPr>
          <p:cNvPr id="1052478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80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4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建设高速互联网：提供稳定、高效的网络服务，满足教育信息化的需求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84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86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升级校园网：提升校园网络带宽，优化网络结构，提高网络稳定性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0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92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4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配备信息化设备：为学校提供必要的信息化设备，如计算机、投影仪等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96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498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5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建立数据中心：集中存储和管理教育信息化数据，保障数据安全和隐私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提升教师和学生的信息素养和能力</a:t>
            </a:r>
            <a:endParaRPr altLang="en-US" lang="zh-CN"/>
          </a:p>
        </p:txBody>
      </p:sp>
      <p:sp>
        <p:nvSpPr>
          <p:cNvPr id="10525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04307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548" name="矩形 65"/>
          <p:cNvSpPr/>
          <p:nvPr>
            <p:custDataLst>
              <p:tags r:id="rId2"/>
            </p:custDataLst>
          </p:nvPr>
        </p:nvSpPr>
        <p:spPr>
          <a:xfrm>
            <a:off x="922488" y="1484076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0" name="文本框 66"/>
          <p:cNvSpPr txBox="1"/>
          <p:nvPr>
            <p:custDataLst>
              <p:tags r:id="rId3"/>
            </p:custDataLst>
          </p:nvPr>
        </p:nvSpPr>
        <p:spPr>
          <a:xfrm>
            <a:off x="1325583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培养教师的信息素养：教师需要具备信息化教学设计和实施能力，掌握数字化教学资源的使用和开发技巧。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5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36018" y="1099950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554" name="矩形 69"/>
          <p:cNvSpPr/>
          <p:nvPr>
            <p:custDataLst>
              <p:tags r:id="rId5"/>
            </p:custDataLst>
          </p:nvPr>
        </p:nvSpPr>
        <p:spPr>
          <a:xfrm>
            <a:off x="6414750" y="1484076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56" name="文本框 70"/>
          <p:cNvSpPr txBox="1"/>
          <p:nvPr>
            <p:custDataLst>
              <p:tags r:id="rId6"/>
            </p:custDataLst>
          </p:nvPr>
        </p:nvSpPr>
        <p:spPr>
          <a:xfrm>
            <a:off x="6818524" y="1379068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提升学生的信息素养：学生需要掌握信息检索、筛选、整合和表达能力，培养数字化学习的思维方式和创新精神。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5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04307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560" name="文本框 74"/>
          <p:cNvSpPr txBox="1"/>
          <p:nvPr>
            <p:custDataLst>
              <p:tags r:id="rId8"/>
            </p:custDataLst>
          </p:nvPr>
        </p:nvSpPr>
        <p:spPr>
          <a:xfrm>
            <a:off x="132558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开展信息化培训和交流活动：通过定期的培训、交流和分享活动，促进教师和学生之间的互动和学习，提升整体信息素养水平。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2562" name="矩形 73"/>
          <p:cNvSpPr/>
          <p:nvPr>
            <p:custDataLst>
              <p:tags r:id="rId9"/>
            </p:custDataLst>
          </p:nvPr>
        </p:nvSpPr>
        <p:spPr>
          <a:xfrm>
            <a:off x="922488" y="4181091"/>
            <a:ext cx="230447" cy="230447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97668" y="3796965"/>
            <a:ext cx="4672348" cy="238083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566" name="矩形 84"/>
          <p:cNvSpPr/>
          <p:nvPr>
            <p:custDataLst>
              <p:tags r:id="rId11"/>
            </p:custDataLst>
          </p:nvPr>
        </p:nvSpPr>
        <p:spPr>
          <a:xfrm>
            <a:off x="6477078" y="4181091"/>
            <a:ext cx="230447" cy="23044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68" name="文本框 85"/>
          <p:cNvSpPr txBox="1"/>
          <p:nvPr>
            <p:custDataLst>
              <p:tags r:id="rId12"/>
            </p:custDataLst>
          </p:nvPr>
        </p:nvSpPr>
        <p:spPr>
          <a:xfrm>
            <a:off x="6880173" y="4075406"/>
            <a:ext cx="4107347" cy="134639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建立信息化评价机制：制定科学的评价标准和方法，对教师和学生的信息素养进行定期评估和反馈，激励其不断提升自身能力。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制定适应未来发展的教育信息化政策和标准</a:t>
            </a:r>
            <a:endParaRPr altLang="en-US" lang="zh-CN"/>
          </a:p>
        </p:txBody>
      </p:sp>
      <p:sp>
        <p:nvSpPr>
          <p:cNvPr id="1052614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制定统一的教育信息化标准，确保不同地区、不同学校之间的数字化学习资源共享和互操作。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6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鼓励政府、学校、企业和社会各方共同参与教育信息化政策和标准的制定和实施，形成多元化、开放性的教育信息化生态体系。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8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加强对教育信息化政策和标准的宣传和推广，提高各级领导和教师的信息化素养和意识，引导他们积极参与教育信息化建设。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0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建立完善的教育信息化评估和监测机制，对教育信息化政策和标准的实施情况进行定期评估和监测，及时发现问题并采取有效措施加以解决。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266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266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5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SLIDE_ID" val="custom20230988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5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465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504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560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592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2024-01-06T12:26:27Z</dcterms:created>
  <dcterms:modified xsi:type="dcterms:W3CDTF">2024-01-06T12:26:27Z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d1bcb3a330b041cabd30a12acf5f7936_21</vt:lpwstr>
  </property>
</Properties>
</file>