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444" r:id="rId1"/>
    <p:sldMasterId id="2147496481" r:id="rId2"/>
  </p:sldMasterIdLst>
  <p:notesMasterIdLst>
    <p:notesMasterId r:id="rId3"/>
  </p:notesMasterIdLst>
  <p:sldIdLst>
    <p:sldId id="6222" r:id="rId4"/>
    <p:sldId id="6227" r:id="rId5"/>
    <p:sldId id="6231" r:id="rId6"/>
    <p:sldId id="6234" r:id="rId7"/>
    <p:sldId id="6237" r:id="rId8"/>
    <p:sldId id="6240" r:id="rId9"/>
    <p:sldId id="6243" r:id="rId10"/>
    <p:sldId id="6246" r:id="rId11"/>
    <p:sldId id="6249" r:id="rId12"/>
    <p:sldId id="6252" r:id="rId13"/>
    <p:sldId id="6255" r:id="rId14"/>
    <p:sldId id="6258" r:id="rId15"/>
    <p:sldId id="6261" r:id="rId16"/>
    <p:sldId id="6264" r:id="rId17"/>
    <p:sldId id="6267" r:id="rId18"/>
    <p:sldId id="6270" r:id="rId19"/>
    <p:sldId id="6273" r:id="rId20"/>
    <p:sldId id="6276" r:id="rId21"/>
    <p:sldId id="6279" r:id="rId22"/>
    <p:sldId id="6282" r:id="rId23"/>
    <p:sldId id="6285" r:id="rId24"/>
    <p:sldId id="6288" r:id="rId25"/>
    <p:sldId id="6291" r:id="rId26"/>
    <p:sldId id="6294" r:id="rId27"/>
    <p:sldId id="6297" r:id="rId28"/>
    <p:sldId id="6300" r:id="rId29"/>
    <p:sldId id="6303" r:id="rId30"/>
    <p:sldId id="6306" r:id="rId31"/>
    <p:sldId id="6309" r:id="rId32"/>
    <p:sldId id="6312" r:id="rId33"/>
    <p:sldId id="631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445" r:id="rId1"/>
    <p:sldLayoutId id="2147496446" r:id="rId2"/>
    <p:sldLayoutId id="2147496447" r:id="rId3"/>
    <p:sldLayoutId id="2147496448" r:id="rId4"/>
    <p:sldLayoutId id="2147496449" r:id="rId5"/>
    <p:sldLayoutId id="2147496450" r:id="rId6"/>
    <p:sldLayoutId id="2147496451" r:id="rId7"/>
    <p:sldLayoutId id="2147496452" r:id="rId8"/>
    <p:sldLayoutId id="2147496453" r:id="rId9"/>
    <p:sldLayoutId id="2147496454" r:id="rId10"/>
    <p:sldLayoutId id="21474964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482" r:id="rId1"/>
    <p:sldLayoutId id="2147496483" r:id="rId2"/>
    <p:sldLayoutId id="2147496484" r:id="rId3"/>
    <p:sldLayoutId id="2147496485" r:id="rId4"/>
    <p:sldLayoutId id="2147496486" r:id="rId5"/>
    <p:sldLayoutId id="2147496487" r:id="rId6"/>
    <p:sldLayoutId id="2147496488" r:id="rId7"/>
    <p:sldLayoutId id="2147496489" r:id="rId8"/>
    <p:sldLayoutId id="2147496490" r:id="rId9"/>
    <p:sldLayoutId id="2147496491" r:id="rId10"/>
    <p:sldLayoutId id="21474964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20" Type="http://schemas.openxmlformats.org/officeDocument/2006/relationships/tags" Target="../tags/tag222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tags" Target="../tags/tag258.xml"/><Relationship Id="rId22" Type="http://schemas.openxmlformats.org/officeDocument/2006/relationships/tags" Target="../tags/tag259.xml"/><Relationship Id="rId23" Type="http://schemas.openxmlformats.org/officeDocument/2006/relationships/tags" Target="../tags/tag260.xml"/><Relationship Id="rId24" Type="http://schemas.openxmlformats.org/officeDocument/2006/relationships/tags" Target="../tags/tag261.xml"/><Relationship Id="rId25" Type="http://schemas.openxmlformats.org/officeDocument/2006/relationships/tags" Target="../tags/tag262.xml"/><Relationship Id="rId26" Type="http://schemas.openxmlformats.org/officeDocument/2006/relationships/tags" Target="../tags/tag263.xml"/><Relationship Id="rId27" Type="http://schemas.openxmlformats.org/officeDocument/2006/relationships/tags" Target="../tags/tag264.xml"/><Relationship Id="rId28" Type="http://schemas.openxmlformats.org/officeDocument/2006/relationships/tags" Target="../tags/tag265.xml"/><Relationship Id="rId29" Type="http://schemas.openxmlformats.org/officeDocument/2006/relationships/tags" Target="../tags/tag266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tags" Target="../tags/tag342.xml"/><Relationship Id="rId22" Type="http://schemas.openxmlformats.org/officeDocument/2006/relationships/tags" Target="../tags/tag343.xml"/><Relationship Id="rId23" Type="http://schemas.openxmlformats.org/officeDocument/2006/relationships/tags" Target="../tags/tag344.xml"/><Relationship Id="rId24" Type="http://schemas.openxmlformats.org/officeDocument/2006/relationships/tags" Target="../tags/tag345.xml"/><Relationship Id="rId25" Type="http://schemas.openxmlformats.org/officeDocument/2006/relationships/tags" Target="../tags/tag346.xml"/><Relationship Id="rId26" Type="http://schemas.openxmlformats.org/officeDocument/2006/relationships/tags" Target="../tags/tag347.xml"/><Relationship Id="rId27" Type="http://schemas.openxmlformats.org/officeDocument/2006/relationships/tags" Target="../tags/tag348.xml"/><Relationship Id="rId28" Type="http://schemas.openxmlformats.org/officeDocument/2006/relationships/tags" Target="../tags/tag349.xml"/><Relationship Id="rId29" Type="http://schemas.openxmlformats.org/officeDocument/2006/relationships/tags" Target="../tags/tag350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tags" Target="../tags/tag394.xml"/><Relationship Id="rId18" Type="http://schemas.openxmlformats.org/officeDocument/2006/relationships/tags" Target="../tags/tag395.xml"/><Relationship Id="rId1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2024年媒体与娱乐行业工作总结及展望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市场分析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技术发展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政策法规环境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媒体与娱乐行业的发展历程</a:t>
            </a:r>
            <a:endParaRPr altLang="en-US" lang="zh-CN"/>
          </a:p>
        </p:txBody>
      </p:sp>
      <p:sp>
        <p:nvSpPr>
          <p:cNvPr id="10489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互联网时代：社交媒体、在线视频、数字音乐等的兴起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早期媒体与娱乐形式：报纸、杂志、电影、音乐等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移动互联网时代：短视频、直播、移动游戏等的快速发展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未来趋势：虚拟现实、增强现实、人工智能等技术的应用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行业现状及特点</a:t>
            </a:r>
            <a:endParaRPr altLang="en-US" lang="zh-CN"/>
          </a:p>
        </p:txBody>
      </p:sp>
      <p:sp>
        <p:nvSpPr>
          <p:cNvPr id="104899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行业面临的挑战与机遇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主要细分领域及特点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行业规模及增长趋势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媒体与娱乐行业概述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行业趋势及前景</a:t>
            </a:r>
            <a:endParaRPr altLang="en-US" lang="zh-CN"/>
          </a:p>
        </p:txBody>
      </p:sp>
      <p:sp>
        <p:nvSpPr>
          <p:cNvPr id="1049054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 fontScale="812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媒体与娱乐行业的发展趋势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58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行业未来的竞争格局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62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行业未来的发展方向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066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行业未来的市场潜力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2024年媒体与娱乐行业工作回顾</a:t>
            </a:r>
            <a:endParaRPr altLang="en-US" lang="zh-CN"/>
          </a:p>
        </p:txBody>
      </p:sp>
      <p:sp>
        <p:nvSpPr>
          <p:cNvPr id="1049140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42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144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行业概述：介绍媒体与娱乐行业的定义、发展历程和现状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48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50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工作成果：总结2024年媒体与娱乐行业的工作成果，包括项目完成情况、业绩指标达成情况等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54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56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行业趋势：分析媒体与娱乐行业的未来发展趋势，包括技术、市场、政策等方面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60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62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挑战与机遇：探讨媒体与娱乐行业面临的挑战和机遇，提出应对策略和发展建议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66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68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未来展望：展望2025年媒体与娱乐行业的发展前景，提出具体的预测和建议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工作亮点及成果</a:t>
            </a:r>
            <a:endParaRPr altLang="en-US" lang="zh-CN"/>
          </a:p>
        </p:txBody>
      </p:sp>
      <p:sp>
        <p:nvSpPr>
          <p:cNvPr id="10492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成功推出多款热门产品，受到用户好评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创新营销策略，提高品牌知名度和影响力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优化用户体验，提升用户满意度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团队凝聚力增强，工作效率提高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工作不足及问题</a:t>
            </a:r>
            <a:endParaRPr altLang="en-US" lang="zh-CN"/>
          </a:p>
        </p:txBody>
      </p:sp>
      <p:sp>
        <p:nvSpPr>
          <p:cNvPr id="10492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媒体与娱乐行业在2024年面临的主要挑战和困难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行业内存在的主要问题和不足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针对这些问题和不足，行业采取的措施和改进方案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未来如何避免类似问题和不足的发生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2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市场分析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市场需求及变化趋势</a:t>
            </a:r>
            <a:endParaRPr altLang="en-US" lang="zh-CN"/>
          </a:p>
        </p:txBody>
      </p:sp>
      <p:sp>
        <p:nvSpPr>
          <p:cNvPr id="10493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市场需求：消费者对媒体与娱乐内容的需求持续增长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变化趋势：数字化、智能化、个性化成为市场发展的新趋势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竞争格局：各大媒体与娱乐公司之间的竞争日益激烈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未来展望：随着技术的不断进步，市场将呈现更加多元化、个性化的特点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竞争格局及主要参与者</a:t>
            </a:r>
            <a:endParaRPr altLang="en-US" lang="zh-CN"/>
          </a:p>
        </p:txBody>
      </p:sp>
      <p:sp>
        <p:nvSpPr>
          <p:cNvPr id="10494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竞争格局：各大媒体与娱乐公司之间的竞争态势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竞争策略：各大媒体与娱乐公司采取的竞争策略及效果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未来趋势：媒体与娱乐行业的发展趋势及竞争格局的变化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主要参与者：各大媒体与娱乐公司的市场份额及影响力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市场机会与挑战</a:t>
            </a:r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1"/>
            </p:custDataLst>
          </p:nvPr>
        </p:nvSpPr>
        <p:spPr>
          <a:xfrm>
            <a:off x="3294008" y="1871112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标题"/>
          <p:cNvSpPr txBox="1"/>
          <p:nvPr>
            <p:custDataLst>
              <p:tags r:id="rId2"/>
            </p:custDataLst>
          </p:nvPr>
        </p:nvSpPr>
        <p:spPr>
          <a:xfrm>
            <a:off x="3294008" y="1490400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机会：随着数字化和互联网的普及，媒体与娱乐行业市场不断扩大，提供了更多的商业机会和盈利模式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492" name="正文"/>
          <p:cNvSpPr txBox="1"/>
          <p:nvPr>
            <p:custDataLst>
              <p:tags r:id="rId3"/>
            </p:custDataLst>
          </p:nvPr>
        </p:nvSpPr>
        <p:spPr>
          <a:xfrm>
            <a:off x="3294008" y="2684921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市场分析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标题"/>
          <p:cNvSpPr txBox="1"/>
          <p:nvPr>
            <p:custDataLst>
              <p:tags r:id="rId4"/>
            </p:custDataLst>
          </p:nvPr>
        </p:nvSpPr>
        <p:spPr>
          <a:xfrm>
            <a:off x="3294008" y="2304209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挑战：市场竞争激烈，需要不断创新和改进以保持竞争优势，同时需要应对版权保护、技术更新等挑战  市场分析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496" name="正文"/>
          <p:cNvSpPr txBox="1"/>
          <p:nvPr>
            <p:custDataLst>
              <p:tags r:id="rId5"/>
            </p:custDataLst>
          </p:nvPr>
        </p:nvSpPr>
        <p:spPr>
          <a:xfrm>
            <a:off x="3294008" y="4312539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标题"/>
          <p:cNvSpPr txBox="1"/>
          <p:nvPr>
            <p:custDataLst>
              <p:tags r:id="rId6"/>
            </p:custDataLst>
          </p:nvPr>
        </p:nvSpPr>
        <p:spPr>
          <a:xfrm>
            <a:off x="3294008" y="3931827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竞争格局：分析当前市场上的主要竞争者，包括传统媒体、互联网媒体、娱乐公司等，以及他们的市场份额和竞争策略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00" name="正文"/>
          <p:cNvSpPr txBox="1"/>
          <p:nvPr>
            <p:custDataLst>
              <p:tags r:id="rId7"/>
            </p:custDataLst>
          </p:nvPr>
        </p:nvSpPr>
        <p:spPr>
          <a:xfrm>
            <a:off x="3294008" y="5126348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标题"/>
          <p:cNvSpPr txBox="1"/>
          <p:nvPr>
            <p:custDataLst>
              <p:tags r:id="rId8"/>
            </p:custDataLst>
          </p:nvPr>
        </p:nvSpPr>
        <p:spPr>
          <a:xfrm>
            <a:off x="3294008" y="4745637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消费者行为：分析消费者的媒体消费习惯和娱乐需求，包括不同年龄、性别、地域的消费者对于不同类型媒体和娱乐内容的需求和偏好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04" name="正文"/>
          <p:cNvSpPr txBox="1"/>
          <p:nvPr>
            <p:custDataLst>
              <p:tags r:id="rId9"/>
            </p:custDataLst>
          </p:nvPr>
        </p:nvSpPr>
        <p:spPr>
          <a:xfrm>
            <a:off x="3294008" y="3498730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标题"/>
          <p:cNvSpPr txBox="1"/>
          <p:nvPr>
            <p:custDataLst>
              <p:tags r:id="rId10"/>
            </p:custDataLst>
          </p:nvPr>
        </p:nvSpPr>
        <p:spPr>
          <a:xfrm>
            <a:off x="3294008" y="3118018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市场规模：分析当前媒体与娱乐行业的市场规模和增长趋势，包括各个细分市场的规模和占比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508" name="正文"/>
          <p:cNvSpPr txBox="1"/>
          <p:nvPr>
            <p:custDataLst>
              <p:tags r:id="rId11"/>
            </p:custDataLst>
          </p:nvPr>
        </p:nvSpPr>
        <p:spPr>
          <a:xfrm>
            <a:off x="3294008" y="5940157"/>
            <a:ext cx="5598593" cy="310045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标题"/>
          <p:cNvSpPr txBox="1"/>
          <p:nvPr>
            <p:custDataLst>
              <p:tags r:id="rId12"/>
            </p:custDataLst>
          </p:nvPr>
        </p:nvSpPr>
        <p:spPr>
          <a:xfrm>
            <a:off x="3294008" y="5559446"/>
            <a:ext cx="5598593" cy="334693"/>
          </a:xfrm>
          <a:prstGeom prst="rect"/>
          <a:noFill/>
        </p:spPr>
        <p:txBody>
          <a:bodyPr anchor="b" bIns="0" lIns="0" rIns="0" rtlCol="0" tIns="0" wrap="square">
            <a:normAutofit fontScale="90000" lnSpcReduction="10000"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市场趋势：分析未来市场的发展趋势和预测，包括技术进步、政策法规、社会变化等因素对市场的影响和推动力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5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技术发展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新技术应用及影响</a:t>
            </a:r>
            <a:endParaRPr altLang="en-US" lang="zh-CN"/>
          </a:p>
        </p:txBody>
      </p:sp>
      <p:sp>
        <p:nvSpPr>
          <p:cNvPr id="10495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5G技术：提升媒体与娱乐行业的传输速度和稳定性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云计算技术：实现数据存储和处理的集中化，提高工作效率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区块链技术：保障知识产权，促进媒体与娱乐行业的健康发展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AI技术：智能推荐、虚拟现实等创新应用，提升用户体验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技术创新及趋势</a:t>
            </a:r>
            <a:endParaRPr altLang="en-US" lang="zh-CN"/>
          </a:p>
        </p:txBody>
      </p:sp>
      <p:sp>
        <p:nvSpPr>
          <p:cNvPr id="10496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5G技术的普及和应用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人工智能在媒体与娱乐行业的应用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虚拟现实（VR）与增强现实（AR）技术的融合与发展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云计算、大数据等技术在媒体与娱乐行业的应用及影响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技术发展对行业的影响</a:t>
            </a:r>
            <a:endParaRPr altLang="en-US" lang="zh-CN"/>
          </a:p>
        </p:txBody>
      </p:sp>
      <p:sp>
        <p:nvSpPr>
          <p:cNvPr id="10497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行业盈利模式的创新：随着技术的发展，媒体与娱乐行业的盈利模式也在不断变化，如广告、付费内容、订阅制等。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媒体与娱乐行业的技术变革：从传统媒体到数字媒体的转变，以及新技术如人工智能、虚拟现实等的出现，对行业产生了深远的影响。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内容创作与分发方式的改变：技术发展使得内容创作者能够更方便地制作和发布内容，同时也改变了观众的消费方式和习惯。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行业监管与政策的影响：技术发展也带来了新的监管和政策问题，如版权保护、数据隐私等，对行业产生了影响。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7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政策法规环境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相关政策法规概述</a:t>
            </a:r>
            <a:endParaRPr altLang="en-US" lang="zh-CN"/>
          </a:p>
        </p:txBody>
      </p:sp>
      <p:sp>
        <p:nvSpPr>
          <p:cNvPr id="10498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媒体与娱乐行业政策法规概述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2024年政策法规变化及影响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行业监管机构及其职责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行业自律组织及其作用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8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政策法规对媒体与娱乐行业的影响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政策法规对行业发展的推动作用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政策法规对行业发展的限制和约束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政策法规对行业未来发展的影响和展望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行业政策法规发展趋势</a:t>
            </a:r>
            <a:endParaRPr altLang="en-US" lang="zh-CN"/>
          </a:p>
        </p:txBody>
      </p:sp>
      <p:sp>
        <p:nvSpPr>
          <p:cNvPr id="10499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数字化转型政策：推动媒体与娱乐行业向数字化转型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反垄断和反不正当竞争政策：维护市场公平竞争秩序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知识产权保护政策：加强知识产权保护，促进创新发展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内容监管政策：加强内容监管，确保行业健康发展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0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0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人工智能将在媒体与娱乐行业中发挥更大作用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媒体与娱乐行业将更加注重用户体验和个性化服务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媒体与娱乐行业将更加数字化和智能化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虚拟现实和增强现实技术将进一步发展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工作重点及方向</a:t>
            </a:r>
            <a:endParaRPr altLang="en-US" lang="zh-CN"/>
          </a:p>
        </p:txBody>
      </p:sp>
      <p:sp>
        <p:nvSpPr>
          <p:cNvPr id="10501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提升内容质量：注重原创性和创新性，提高内容品质和吸引力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拓展传播渠道：利用社交媒体、短视频等新媒体平台，扩大传播范围和影响力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强化技术应用：利用人工智能、大数据等先进技术，提高生产效率和用户体验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培养人才队伍：加强人才培养和引进，提高团队专业素养和综合能力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未来挑战及应对策略</a:t>
            </a:r>
            <a:endParaRPr altLang="en-US" lang="zh-CN"/>
          </a:p>
        </p:txBody>
      </p:sp>
      <p:sp>
        <p:nvSpPr>
          <p:cNvPr id="1050166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212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挑战：技术变革带来的竞争压力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2"/>
          <p:cNvSpPr/>
          <p:nvPr>
            <p:custDataLst>
              <p:tags r:id="rId3"/>
            </p:custDataLst>
          </p:nvPr>
        </p:nvSpPr>
        <p:spPr>
          <a:xfrm>
            <a:off x="646609" y="2912543"/>
            <a:ext cx="1607418" cy="11383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49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3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应对策略：加强技术创新，提升用户体验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矩形 43"/>
          <p:cNvSpPr/>
          <p:nvPr>
            <p:custDataLst>
              <p:tags r:id="rId6"/>
            </p:custDataLst>
          </p:nvPr>
        </p:nvSpPr>
        <p:spPr>
          <a:xfrm>
            <a:off x="2503572" y="2912543"/>
            <a:ext cx="1607418" cy="11383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326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挑战：市场饱和度增加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44"/>
          <p:cNvSpPr/>
          <p:nvPr>
            <p:custDataLst>
              <p:tags r:id="rId9"/>
            </p:custDataLst>
          </p:nvPr>
        </p:nvSpPr>
        <p:spPr>
          <a:xfrm>
            <a:off x="4360535" y="2912543"/>
            <a:ext cx="1607418" cy="11383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2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应对策略：拓展新的市场领域，寻求新的增长点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45"/>
          <p:cNvSpPr/>
          <p:nvPr>
            <p:custDataLst>
              <p:tags r:id="rId12"/>
            </p:custDataLst>
          </p:nvPr>
        </p:nvSpPr>
        <p:spPr>
          <a:xfrm>
            <a:off x="6218135" y="2912543"/>
            <a:ext cx="1607418" cy="11383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8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挑战：政策法规的影响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6"/>
          <p:cNvSpPr/>
          <p:nvPr>
            <p:custDataLst>
              <p:tags r:id="rId15"/>
            </p:custDataLst>
          </p:nvPr>
        </p:nvSpPr>
        <p:spPr>
          <a:xfrm>
            <a:off x="8075098" y="2912543"/>
            <a:ext cx="1607418" cy="113830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852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应对策略：加强与政府部门的沟通合作，确保合规发展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矩形 47"/>
          <p:cNvSpPr/>
          <p:nvPr>
            <p:custDataLst>
              <p:tags r:id="rId18"/>
            </p:custDataLst>
          </p:nvPr>
        </p:nvSpPr>
        <p:spPr>
          <a:xfrm>
            <a:off x="9932698" y="2912543"/>
            <a:ext cx="1607418" cy="113830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EIGHT</a:t>
            </a:r>
            <a:endParaRPr altLang="en-US" lang="zh-CN"/>
          </a:p>
        </p:txBody>
      </p:sp>
      <p:sp>
        <p:nvSpPr>
          <p:cNvPr id="10502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工作总结结论</a:t>
            </a:r>
            <a:endParaRPr altLang="en-US" lang="zh-CN"/>
          </a:p>
        </p:txBody>
      </p:sp>
      <p:sp>
        <p:nvSpPr>
          <p:cNvPr id="10502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媒体与娱乐行业发展趋势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行业面临的主要挑战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未来发展的机遇与前景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结论与建议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对行业的建议与展望</a:t>
            </a:r>
            <a:endParaRPr altLang="en-US" lang="zh-CN"/>
          </a:p>
        </p:txBody>
      </p:sp>
      <p:sp>
        <p:nvSpPr>
          <p:cNvPr id="105031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跨界合作：加强与其他行业的合作，拓展业务范围，提高市场竞争力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创新发展：鼓励企业加大技术研发和创新投入，推动媒体与娱乐行业的技术进步和产品升级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人才培养：加强人才培养和引进，提高行业整体素质和水平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社会责任：积极履行社会责任，关注公益事业，推动行业可持续发展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6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6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6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6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6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6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7_6*l_h_f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7_6*l_h_a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6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6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7_6*l_h_f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7_6*l_h_a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5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EIGHT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9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1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1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2023-12-17T12:58:06Z</dcterms:created>
  <dcterms:modified xsi:type="dcterms:W3CDTF">2023-12-17T12:58:06Z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adff6953f6374a358cc089b741b3df08_21</vt:lpwstr>
  </property>
</Properties>
</file>