
<file path=[Content_Types].xml><?xml version="1.0" encoding="utf-8"?>
<Types xmlns="http://schemas.openxmlformats.org/package/2006/content-types">
  <Default Extension="png" ContentType="image/png"/>
  <Default Extension="jpeg" ContentType="image/jpeg"/>
  <Default Extension="JPG" ContentType="image/.jp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3" r:id="rId5"/>
    <p:sldMasterId id="2147483694" r:id="rId6"/>
    <p:sldMasterId id="2147483705" r:id="rId7"/>
  </p:sldMasterIdLst>
  <p:notesMasterIdLst>
    <p:notesMasterId r:id="rId43"/>
  </p:notesMasterIdLst>
  <p:sldIdLst>
    <p:sldId id="348" r:id="rId8"/>
    <p:sldId id="280" r:id="rId9"/>
    <p:sldId id="544" r:id="rId10"/>
    <p:sldId id="281" r:id="rId11"/>
    <p:sldId id="283" r:id="rId12"/>
    <p:sldId id="290" r:id="rId13"/>
    <p:sldId id="449" r:id="rId14"/>
    <p:sldId id="501" r:id="rId15"/>
    <p:sldId id="503" r:id="rId16"/>
    <p:sldId id="504" r:id="rId17"/>
    <p:sldId id="505" r:id="rId18"/>
    <p:sldId id="506" r:id="rId19"/>
    <p:sldId id="507" r:id="rId20"/>
    <p:sldId id="508" r:id="rId21"/>
    <p:sldId id="509" r:id="rId22"/>
    <p:sldId id="525" r:id="rId23"/>
    <p:sldId id="522" r:id="rId24"/>
    <p:sldId id="545" r:id="rId25"/>
    <p:sldId id="521" r:id="rId26"/>
    <p:sldId id="523" r:id="rId27"/>
    <p:sldId id="524" r:id="rId28"/>
    <p:sldId id="532" r:id="rId29"/>
    <p:sldId id="531" r:id="rId30"/>
    <p:sldId id="502" r:id="rId31"/>
    <p:sldId id="534" r:id="rId32"/>
    <p:sldId id="533" r:id="rId33"/>
    <p:sldId id="535" r:id="rId34"/>
    <p:sldId id="536" r:id="rId35"/>
    <p:sldId id="537" r:id="rId36"/>
    <p:sldId id="538" r:id="rId37"/>
    <p:sldId id="539" r:id="rId38"/>
    <p:sldId id="540" r:id="rId39"/>
    <p:sldId id="541" r:id="rId40"/>
    <p:sldId id="542" r:id="rId41"/>
    <p:sldId id="276" r:id="rId42"/>
  </p:sldIdLst>
  <p:sldSz cx="9144000" cy="6858000" type="screen4x3"/>
  <p:notesSz cx="6858000" cy="9144000"/>
  <p:custDataLst>
    <p:tags r:id="rId47"/>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A800"/>
    <a:srgbClr val="168438"/>
    <a:srgbClr val="2C6E34"/>
    <a:srgbClr val="287231"/>
    <a:srgbClr val="0C9658"/>
    <a:srgbClr val="FFFF66"/>
    <a:srgbClr val="004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3669"/>
    <p:restoredTop sz="94660"/>
  </p:normalViewPr>
  <p:slideViewPr>
    <p:cSldViewPr showGuides="1">
      <p:cViewPr>
        <p:scale>
          <a:sx n="66" d="100"/>
          <a:sy n="66" d="100"/>
        </p:scale>
        <p:origin x="-384" y="-906"/>
      </p:cViewPr>
      <p:guideLst>
        <p:guide orient="horz" pos="2332"/>
        <p:guide pos="2877"/>
      </p:guideLst>
    </p:cSldViewPr>
  </p:slideViewPr>
  <p:notesTextViewPr>
    <p:cViewPr>
      <p:scale>
        <a:sx n="100" d="100"/>
        <a:sy n="100" d="100"/>
      </p:scale>
      <p:origin x="0" y="0"/>
    </p:cViewPr>
  </p:notesTextViewPr>
  <p:sorterViewPr showFormatting="0">
    <p:cViewPr>
      <p:scale>
        <a:sx n="66" d="100"/>
        <a:sy n="66" d="100"/>
      </p:scale>
      <p:origin x="0" y="0"/>
    </p:cViewPr>
  </p:sorter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7" Type="http://schemas.openxmlformats.org/officeDocument/2006/relationships/tags" Target="tags/tag4.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notesMaster" Target="notesMasters/notesMaster1.xml"/><Relationship Id="rId42" Type="http://schemas.openxmlformats.org/officeDocument/2006/relationships/slide" Target="slides/slide35.xml"/><Relationship Id="rId41" Type="http://schemas.openxmlformats.org/officeDocument/2006/relationships/slide" Target="slides/slide34.xml"/><Relationship Id="rId40" Type="http://schemas.openxmlformats.org/officeDocument/2006/relationships/slide" Target="slides/slide33.xml"/><Relationship Id="rId4" Type="http://schemas.openxmlformats.org/officeDocument/2006/relationships/slideMaster" Target="slideMasters/slideMaster3.xml"/><Relationship Id="rId39" Type="http://schemas.openxmlformats.org/officeDocument/2006/relationships/slide" Target="slides/slide32.xml"/><Relationship Id="rId38" Type="http://schemas.openxmlformats.org/officeDocument/2006/relationships/slide" Target="slides/slide31.xml"/><Relationship Id="rId37" Type="http://schemas.openxmlformats.org/officeDocument/2006/relationships/slide" Target="slides/slide30.xml"/><Relationship Id="rId36" Type="http://schemas.openxmlformats.org/officeDocument/2006/relationships/slide" Target="slides/slide29.xml"/><Relationship Id="rId35" Type="http://schemas.openxmlformats.org/officeDocument/2006/relationships/slide" Target="slides/slide28.xml"/><Relationship Id="rId34" Type="http://schemas.openxmlformats.org/officeDocument/2006/relationships/slide" Target="slides/slide27.xml"/><Relationship Id="rId33" Type="http://schemas.openxmlformats.org/officeDocument/2006/relationships/slide" Target="slides/slide26.xml"/><Relationship Id="rId32" Type="http://schemas.openxmlformats.org/officeDocument/2006/relationships/slide" Target="slides/slide25.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14B8ACF-BE96-406C-B3F7-E77A1A8D7D60}" type="doc">
      <dgm:prSet loTypeId="urn:microsoft.com/office/officeart/2008/layout/CaptionedPictures" loCatId="picture" qsTypeId="urn:microsoft.com/office/officeart/2005/8/quickstyle/simple1" qsCatId="simple" csTypeId="urn:microsoft.com/office/officeart/2005/8/colors/colorful3" csCatId="colorful" phldr="1"/>
      <dgm:spPr/>
      <dgm:t>
        <a:bodyPr/>
        <a:lstStyle/>
        <a:p>
          <a:endParaRPr lang="zh-CN" altLang="en-US"/>
        </a:p>
      </dgm:t>
    </dgm:pt>
    <dgm:pt modelId="{3AFCFE73-28E4-409D-B2C1-4020F2A3796A}">
      <dgm:prSet phldrT="[文本]" custT="1"/>
      <dgm:spPr/>
      <dgm:t>
        <a:bodyPr/>
        <a:lstStyle/>
        <a:p>
          <a:pPr>
            <a:lnSpc>
              <a:spcPct val="100000"/>
            </a:lnSpc>
          </a:pPr>
          <a:r>
            <a:rPr lang="zh-CN" altLang="en-US" sz="1400" b="1" dirty="0" smtClean="0">
              <a:latin typeface="微软雅黑" panose="020B0503020204020204" charset="-122"/>
              <a:ea typeface="微软雅黑" panose="020B0503020204020204" charset="-122"/>
            </a:rPr>
            <a:t>无储能</a:t>
          </a:r>
          <a:endParaRPr lang="zh-CN" altLang="en-US" sz="1400" b="1" dirty="0">
            <a:latin typeface="微软雅黑" panose="020B0503020204020204" charset="-122"/>
            <a:ea typeface="微软雅黑" panose="020B0503020204020204" charset="-122"/>
          </a:endParaRPr>
        </a:p>
      </dgm:t>
    </dgm:pt>
    <dgm:pt modelId="{220924E2-82DC-4997-9ECB-1E3AA8278DDC}" cxnId="{93BF8B76-645A-41B7-9626-353B5E7716DF}" type="parTrans">
      <dgm:prSet/>
      <dgm:spPr/>
      <dgm:t>
        <a:bodyPr/>
        <a:lstStyle/>
        <a:p>
          <a:pPr>
            <a:lnSpc>
              <a:spcPct val="100000"/>
            </a:lnSpc>
          </a:pPr>
          <a:endParaRPr lang="zh-CN" altLang="en-US" sz="1400" b="1">
            <a:latin typeface="微软雅黑" panose="020B0503020204020204" charset="-122"/>
            <a:ea typeface="微软雅黑" panose="020B0503020204020204" charset="-122"/>
          </a:endParaRPr>
        </a:p>
      </dgm:t>
    </dgm:pt>
    <dgm:pt modelId="{118E70B5-98EB-4FCF-9A5D-5621C0A24A4D}" cxnId="{93BF8B76-645A-41B7-9626-353B5E7716DF}" type="sibTrans">
      <dgm:prSet/>
      <dgm:spPr/>
      <dgm:t>
        <a:bodyPr/>
        <a:lstStyle/>
        <a:p>
          <a:pPr>
            <a:lnSpc>
              <a:spcPct val="100000"/>
            </a:lnSpc>
          </a:pPr>
          <a:endParaRPr lang="zh-CN" altLang="en-US" sz="1400" b="1">
            <a:latin typeface="微软雅黑" panose="020B0503020204020204" charset="-122"/>
            <a:ea typeface="微软雅黑" panose="020B0503020204020204" charset="-122"/>
          </a:endParaRPr>
        </a:p>
      </dgm:t>
    </dgm:pt>
    <dgm:pt modelId="{F2B4C261-344A-4FE6-BE4D-864223440A1A}">
      <dgm:prSet phldrT="[文本]" custT="1"/>
      <dgm:spPr/>
      <dgm:t>
        <a:bodyPr/>
        <a:lstStyle/>
        <a:p>
          <a:pPr>
            <a:lnSpc>
              <a:spcPct val="100000"/>
            </a:lnSpc>
          </a:pPr>
          <a:r>
            <a:rPr lang="zh-CN" altLang="en-US" sz="1100" b="1" dirty="0" smtClean="0">
              <a:latin typeface="微软雅黑" panose="020B0503020204020204" charset="-122"/>
              <a:ea typeface="微软雅黑" panose="020B0503020204020204" charset="-122"/>
            </a:rPr>
            <a:t>在无储能的情况下，发电机组通过自身调节去跟踪电网调度中心给出的</a:t>
          </a:r>
          <a:r>
            <a:rPr lang="en-US" altLang="zh-CN" sz="1100" b="1" dirty="0" smtClean="0">
              <a:latin typeface="微软雅黑" panose="020B0503020204020204" charset="-122"/>
              <a:ea typeface="微软雅黑" panose="020B0503020204020204" charset="-122"/>
            </a:rPr>
            <a:t>AGC</a:t>
          </a:r>
          <a:r>
            <a:rPr lang="zh-CN" altLang="en-US" sz="1100" b="1" dirty="0" smtClean="0">
              <a:latin typeface="微软雅黑" panose="020B0503020204020204" charset="-122"/>
              <a:ea typeface="微软雅黑" panose="020B0503020204020204" charset="-122"/>
            </a:rPr>
            <a:t>调度指令，存在反向出力，发电出力不精准，调节延迟等问题。</a:t>
          </a:r>
          <a:endParaRPr lang="zh-CN" altLang="en-US" sz="1100" b="1" dirty="0">
            <a:latin typeface="微软雅黑" panose="020B0503020204020204" charset="-122"/>
            <a:ea typeface="微软雅黑" panose="020B0503020204020204" charset="-122"/>
          </a:endParaRPr>
        </a:p>
      </dgm:t>
    </dgm:pt>
    <dgm:pt modelId="{0FEE80C8-F8F2-44F1-8B7F-5FDBFED3FB80}" cxnId="{B6B56CB9-B983-461D-896C-F1637A06EE66}" type="parTrans">
      <dgm:prSet/>
      <dgm:spPr/>
      <dgm:t>
        <a:bodyPr/>
        <a:lstStyle/>
        <a:p>
          <a:pPr>
            <a:lnSpc>
              <a:spcPct val="100000"/>
            </a:lnSpc>
          </a:pPr>
          <a:endParaRPr lang="zh-CN" altLang="en-US" sz="1400" b="1">
            <a:latin typeface="微软雅黑" panose="020B0503020204020204" charset="-122"/>
            <a:ea typeface="微软雅黑" panose="020B0503020204020204" charset="-122"/>
          </a:endParaRPr>
        </a:p>
      </dgm:t>
    </dgm:pt>
    <dgm:pt modelId="{34907C73-FA48-4EC8-A7CD-03D13A94B877}" cxnId="{B6B56CB9-B983-461D-896C-F1637A06EE66}" type="sibTrans">
      <dgm:prSet/>
      <dgm:spPr/>
      <dgm:t>
        <a:bodyPr/>
        <a:lstStyle/>
        <a:p>
          <a:pPr>
            <a:lnSpc>
              <a:spcPct val="100000"/>
            </a:lnSpc>
          </a:pPr>
          <a:endParaRPr lang="zh-CN" altLang="en-US" sz="1400" b="1">
            <a:latin typeface="微软雅黑" panose="020B0503020204020204" charset="-122"/>
            <a:ea typeface="微软雅黑" panose="020B0503020204020204" charset="-122"/>
          </a:endParaRPr>
        </a:p>
      </dgm:t>
    </dgm:pt>
    <dgm:pt modelId="{FFE6FC5B-B507-4DF4-ABFE-7D49D663C0C8}">
      <dgm:prSet phldrT="[文本]" custT="1"/>
      <dgm:spPr/>
      <dgm:t>
        <a:bodyPr/>
        <a:lstStyle/>
        <a:p>
          <a:pPr>
            <a:lnSpc>
              <a:spcPct val="100000"/>
            </a:lnSpc>
          </a:pPr>
          <a:r>
            <a:rPr lang="zh-CN" altLang="en-US" sz="1400" b="1" dirty="0" smtClean="0">
              <a:latin typeface="微软雅黑" panose="020B0503020204020204" charset="-122"/>
              <a:ea typeface="微软雅黑" panose="020B0503020204020204" charset="-122"/>
            </a:rPr>
            <a:t>增加储能</a:t>
          </a:r>
          <a:endParaRPr lang="zh-CN" altLang="en-US" sz="1400" b="1" dirty="0">
            <a:latin typeface="微软雅黑" panose="020B0503020204020204" charset="-122"/>
            <a:ea typeface="微软雅黑" panose="020B0503020204020204" charset="-122"/>
          </a:endParaRPr>
        </a:p>
      </dgm:t>
    </dgm:pt>
    <dgm:pt modelId="{74F483F8-C75C-4DE8-83B6-EFD52995D6FB}" cxnId="{F0283604-1BA4-4E3A-94A5-A13B6CD5C62D}" type="parTrans">
      <dgm:prSet/>
      <dgm:spPr/>
      <dgm:t>
        <a:bodyPr/>
        <a:lstStyle/>
        <a:p>
          <a:pPr>
            <a:lnSpc>
              <a:spcPct val="100000"/>
            </a:lnSpc>
          </a:pPr>
          <a:endParaRPr lang="zh-CN" altLang="en-US" sz="1400" b="1">
            <a:latin typeface="微软雅黑" panose="020B0503020204020204" charset="-122"/>
            <a:ea typeface="微软雅黑" panose="020B0503020204020204" charset="-122"/>
          </a:endParaRPr>
        </a:p>
      </dgm:t>
    </dgm:pt>
    <dgm:pt modelId="{66A4EEE0-D418-4595-80B1-246A0FE58D3F}" cxnId="{F0283604-1BA4-4E3A-94A5-A13B6CD5C62D}" type="sibTrans">
      <dgm:prSet/>
      <dgm:spPr/>
      <dgm:t>
        <a:bodyPr/>
        <a:lstStyle/>
        <a:p>
          <a:pPr>
            <a:lnSpc>
              <a:spcPct val="100000"/>
            </a:lnSpc>
          </a:pPr>
          <a:endParaRPr lang="zh-CN" altLang="en-US" sz="1400" b="1">
            <a:latin typeface="微软雅黑" panose="020B0503020204020204" charset="-122"/>
            <a:ea typeface="微软雅黑" panose="020B0503020204020204" charset="-122"/>
          </a:endParaRPr>
        </a:p>
      </dgm:t>
    </dgm:pt>
    <dgm:pt modelId="{3BB8C120-BF53-49D7-9DA6-65E469E4A09D}">
      <dgm:prSet phldrT="[文本]" custT="1"/>
      <dgm:spPr/>
      <dgm:t>
        <a:bodyPr/>
        <a:lstStyle/>
        <a:p>
          <a:pPr>
            <a:lnSpc>
              <a:spcPct val="100000"/>
            </a:lnSpc>
          </a:pPr>
          <a:r>
            <a:rPr lang="zh-CN" altLang="en-US" sz="1050" b="1" dirty="0" smtClean="0">
              <a:latin typeface="微软雅黑" panose="020B0503020204020204" charset="-122"/>
              <a:ea typeface="微软雅黑" panose="020B0503020204020204" charset="-122"/>
            </a:rPr>
            <a:t>储能系统联合发电机组共同参与</a:t>
          </a:r>
          <a:r>
            <a:rPr lang="en-US" altLang="zh-CN" sz="1050" b="1" dirty="0" smtClean="0">
              <a:latin typeface="微软雅黑" panose="020B0503020204020204" charset="-122"/>
              <a:ea typeface="微软雅黑" panose="020B0503020204020204" charset="-122"/>
            </a:rPr>
            <a:t>AGC</a:t>
          </a:r>
          <a:r>
            <a:rPr lang="zh-CN" altLang="en-US" sz="1050" b="1" dirty="0" smtClean="0">
              <a:latin typeface="微软雅黑" panose="020B0503020204020204" charset="-122"/>
              <a:ea typeface="微软雅黑" panose="020B0503020204020204" charset="-122"/>
            </a:rPr>
            <a:t>调度。通过储能跟踪</a:t>
          </a:r>
          <a:r>
            <a:rPr lang="en-US" altLang="zh-CN" sz="1050" b="1" dirty="0" smtClean="0">
              <a:latin typeface="微软雅黑" panose="020B0503020204020204" charset="-122"/>
              <a:ea typeface="微软雅黑" panose="020B0503020204020204" charset="-122"/>
            </a:rPr>
            <a:t>AGC</a:t>
          </a:r>
          <a:r>
            <a:rPr lang="zh-CN" altLang="en-US" sz="1050" b="1" dirty="0" smtClean="0">
              <a:latin typeface="微软雅黑" panose="020B0503020204020204" charset="-122"/>
              <a:ea typeface="微软雅黑" panose="020B0503020204020204" charset="-122"/>
            </a:rPr>
            <a:t>调度指令，实现快速折返，精确输出以及瞬间调节，弥补发电机组的响应偏差。</a:t>
          </a:r>
          <a:endParaRPr lang="zh-CN" altLang="en-US" sz="1050" b="1" dirty="0">
            <a:latin typeface="微软雅黑" panose="020B0503020204020204" charset="-122"/>
            <a:ea typeface="微软雅黑" panose="020B0503020204020204" charset="-122"/>
          </a:endParaRPr>
        </a:p>
      </dgm:t>
    </dgm:pt>
    <dgm:pt modelId="{0EFF8A29-AA6F-4142-93D8-D7502AB89027}" cxnId="{B574244C-93DB-4AF1-8162-010D4FE08B03}" type="parTrans">
      <dgm:prSet/>
      <dgm:spPr/>
      <dgm:t>
        <a:bodyPr/>
        <a:lstStyle/>
        <a:p>
          <a:pPr>
            <a:lnSpc>
              <a:spcPct val="100000"/>
            </a:lnSpc>
          </a:pPr>
          <a:endParaRPr lang="zh-CN" altLang="en-US" sz="1400" b="1">
            <a:latin typeface="微软雅黑" panose="020B0503020204020204" charset="-122"/>
            <a:ea typeface="微软雅黑" panose="020B0503020204020204" charset="-122"/>
          </a:endParaRPr>
        </a:p>
      </dgm:t>
    </dgm:pt>
    <dgm:pt modelId="{468B5CE8-464C-4D15-BC96-11EA5C800D9B}" cxnId="{B574244C-93DB-4AF1-8162-010D4FE08B03}" type="sibTrans">
      <dgm:prSet/>
      <dgm:spPr/>
      <dgm:t>
        <a:bodyPr/>
        <a:lstStyle/>
        <a:p>
          <a:pPr>
            <a:lnSpc>
              <a:spcPct val="100000"/>
            </a:lnSpc>
          </a:pPr>
          <a:endParaRPr lang="zh-CN" altLang="en-US" sz="1400" b="1">
            <a:latin typeface="微软雅黑" panose="020B0503020204020204" charset="-122"/>
            <a:ea typeface="微软雅黑" panose="020B0503020204020204" charset="-122"/>
          </a:endParaRPr>
        </a:p>
      </dgm:t>
    </dgm:pt>
    <dgm:pt modelId="{1A004CE3-037F-4C9F-BC5A-0FAB19B5081D}" type="pres">
      <dgm:prSet presAssocID="{114B8ACF-BE96-406C-B3F7-E77A1A8D7D60}" presName="Name0" presStyleCnt="0">
        <dgm:presLayoutVars>
          <dgm:chMax/>
          <dgm:chPref/>
          <dgm:dir/>
        </dgm:presLayoutVars>
      </dgm:prSet>
      <dgm:spPr/>
      <dgm:t>
        <a:bodyPr/>
        <a:lstStyle/>
        <a:p>
          <a:endParaRPr lang="zh-CN" altLang="en-US"/>
        </a:p>
      </dgm:t>
    </dgm:pt>
    <dgm:pt modelId="{B110B3DC-972A-4986-A484-2BC9ED78DC49}" type="pres">
      <dgm:prSet presAssocID="{3AFCFE73-28E4-409D-B2C1-4020F2A3796A}" presName="composite" presStyleCnt="0">
        <dgm:presLayoutVars>
          <dgm:chMax val="1"/>
          <dgm:chPref val="1"/>
        </dgm:presLayoutVars>
      </dgm:prSet>
      <dgm:spPr/>
    </dgm:pt>
    <dgm:pt modelId="{776E6806-AA64-406F-9F1C-715DBEF27465}" type="pres">
      <dgm:prSet presAssocID="{3AFCFE73-28E4-409D-B2C1-4020F2A3796A}" presName="Accent" presStyleLbl="trAlignAcc1" presStyleIdx="0" presStyleCnt="2">
        <dgm:presLayoutVars>
          <dgm:chMax val="0"/>
          <dgm:chPref val="0"/>
        </dgm:presLayoutVars>
      </dgm:prSet>
      <dgm:spPr/>
    </dgm:pt>
    <dgm:pt modelId="{7CF0C20C-7D24-49C5-84A7-A78ECD96C55B}" type="pres">
      <dgm:prSet presAssocID="{3AFCFE73-28E4-409D-B2C1-4020F2A3796A}" presName="Image" presStyleLbl="alignImgPlace1" presStyleIdx="0" presStyleCnt="2">
        <dgm:presLayoutVars>
          <dgm:chMax val="0"/>
          <dgm:chPref val="0"/>
        </dgm:presLayoutVars>
      </dgm:prSet>
      <dgm:spPr>
        <a:blipFill rotWithShape="1">
          <a:blip xmlns:r="http://schemas.openxmlformats.org/officeDocument/2006/relationships" r:embed="rId1"/>
          <a:stretch>
            <a:fillRect/>
          </a:stretch>
        </a:blipFill>
      </dgm:spPr>
    </dgm:pt>
    <dgm:pt modelId="{1AD296E4-DA11-4C1B-8711-2E7984FE4B62}" type="pres">
      <dgm:prSet presAssocID="{3AFCFE73-28E4-409D-B2C1-4020F2A3796A}" presName="ChildComposite" presStyleCnt="0"/>
      <dgm:spPr/>
    </dgm:pt>
    <dgm:pt modelId="{42536AC3-7092-4E4D-88F1-A35DD0E3B415}" type="pres">
      <dgm:prSet presAssocID="{3AFCFE73-28E4-409D-B2C1-4020F2A3796A}" presName="Child" presStyleLbl="node1" presStyleIdx="0" presStyleCnt="2">
        <dgm:presLayoutVars>
          <dgm:chMax val="0"/>
          <dgm:chPref val="0"/>
          <dgm:bulletEnabled val="1"/>
        </dgm:presLayoutVars>
      </dgm:prSet>
      <dgm:spPr/>
      <dgm:t>
        <a:bodyPr/>
        <a:lstStyle/>
        <a:p>
          <a:endParaRPr lang="zh-CN" altLang="en-US"/>
        </a:p>
      </dgm:t>
    </dgm:pt>
    <dgm:pt modelId="{B0CC71C3-A059-4EC7-A8AA-EC6A2705F3C7}" type="pres">
      <dgm:prSet presAssocID="{3AFCFE73-28E4-409D-B2C1-4020F2A3796A}" presName="Parent" presStyleLbl="revTx" presStyleIdx="0" presStyleCnt="2">
        <dgm:presLayoutVars>
          <dgm:chMax val="1"/>
          <dgm:chPref val="0"/>
          <dgm:bulletEnabled val="1"/>
        </dgm:presLayoutVars>
      </dgm:prSet>
      <dgm:spPr/>
      <dgm:t>
        <a:bodyPr/>
        <a:lstStyle/>
        <a:p>
          <a:endParaRPr lang="zh-CN" altLang="en-US"/>
        </a:p>
      </dgm:t>
    </dgm:pt>
    <dgm:pt modelId="{391C9B68-EE4A-44B4-A6CE-E0AC5F0E776E}" type="pres">
      <dgm:prSet presAssocID="{118E70B5-98EB-4FCF-9A5D-5621C0A24A4D}" presName="sibTrans" presStyleCnt="0"/>
      <dgm:spPr/>
    </dgm:pt>
    <dgm:pt modelId="{4563F86A-F5D4-4EEE-8845-28E6D22AE4DB}" type="pres">
      <dgm:prSet presAssocID="{FFE6FC5B-B507-4DF4-ABFE-7D49D663C0C8}" presName="composite" presStyleCnt="0">
        <dgm:presLayoutVars>
          <dgm:chMax val="1"/>
          <dgm:chPref val="1"/>
        </dgm:presLayoutVars>
      </dgm:prSet>
      <dgm:spPr/>
    </dgm:pt>
    <dgm:pt modelId="{74408A87-05FF-4C34-971A-01756A234B6A}" type="pres">
      <dgm:prSet presAssocID="{FFE6FC5B-B507-4DF4-ABFE-7D49D663C0C8}" presName="Accent" presStyleLbl="trAlignAcc1" presStyleIdx="1" presStyleCnt="2">
        <dgm:presLayoutVars>
          <dgm:chMax val="0"/>
          <dgm:chPref val="0"/>
        </dgm:presLayoutVars>
      </dgm:prSet>
      <dgm:spPr/>
    </dgm:pt>
    <dgm:pt modelId="{06F54D47-0A8B-4BF9-980D-DE76430C157D}" type="pres">
      <dgm:prSet presAssocID="{FFE6FC5B-B507-4DF4-ABFE-7D49D663C0C8}" presName="Image" presStyleLbl="alignImgPlace1" presStyleIdx="1" presStyleCnt="2">
        <dgm:presLayoutVars>
          <dgm:chMax val="0"/>
          <dgm:chPref val="0"/>
        </dgm:presLayoutVars>
      </dgm:prSet>
      <dgm:spPr>
        <a:blipFill rotWithShape="1">
          <a:blip xmlns:r="http://schemas.openxmlformats.org/officeDocument/2006/relationships" r:embed="rId2"/>
          <a:stretch>
            <a:fillRect/>
          </a:stretch>
        </a:blipFill>
      </dgm:spPr>
    </dgm:pt>
    <dgm:pt modelId="{473CAB68-B31E-4BFA-B5D6-E00E1C4ECE6F}" type="pres">
      <dgm:prSet presAssocID="{FFE6FC5B-B507-4DF4-ABFE-7D49D663C0C8}" presName="ChildComposite" presStyleCnt="0"/>
      <dgm:spPr/>
    </dgm:pt>
    <dgm:pt modelId="{3A14BEDF-22E5-4CE2-BC27-46F1C4456A5A}" type="pres">
      <dgm:prSet presAssocID="{FFE6FC5B-B507-4DF4-ABFE-7D49D663C0C8}" presName="Child" presStyleLbl="node1" presStyleIdx="1" presStyleCnt="2">
        <dgm:presLayoutVars>
          <dgm:chMax val="0"/>
          <dgm:chPref val="0"/>
          <dgm:bulletEnabled val="1"/>
        </dgm:presLayoutVars>
      </dgm:prSet>
      <dgm:spPr/>
      <dgm:t>
        <a:bodyPr/>
        <a:lstStyle/>
        <a:p>
          <a:endParaRPr lang="zh-CN" altLang="en-US"/>
        </a:p>
      </dgm:t>
    </dgm:pt>
    <dgm:pt modelId="{55EE5C91-8292-4B77-8AB7-26A4C7147287}" type="pres">
      <dgm:prSet presAssocID="{FFE6FC5B-B507-4DF4-ABFE-7D49D663C0C8}" presName="Parent" presStyleLbl="revTx" presStyleIdx="1" presStyleCnt="2">
        <dgm:presLayoutVars>
          <dgm:chMax val="1"/>
          <dgm:chPref val="0"/>
          <dgm:bulletEnabled val="1"/>
        </dgm:presLayoutVars>
      </dgm:prSet>
      <dgm:spPr/>
      <dgm:t>
        <a:bodyPr/>
        <a:lstStyle/>
        <a:p>
          <a:endParaRPr lang="zh-CN" altLang="en-US"/>
        </a:p>
      </dgm:t>
    </dgm:pt>
  </dgm:ptLst>
  <dgm:cxnLst>
    <dgm:cxn modelId="{2DE198C6-FFB8-48C5-ACFC-4EDF786AA107}" type="presOf" srcId="{114B8ACF-BE96-406C-B3F7-E77A1A8D7D60}" destId="{1A004CE3-037F-4C9F-BC5A-0FAB19B5081D}" srcOrd="0" destOrd="0" presId="urn:microsoft.com/office/officeart/2008/layout/CaptionedPictures"/>
    <dgm:cxn modelId="{B574244C-93DB-4AF1-8162-010D4FE08B03}" srcId="{FFE6FC5B-B507-4DF4-ABFE-7D49D663C0C8}" destId="{3BB8C120-BF53-49D7-9DA6-65E469E4A09D}" srcOrd="0" destOrd="0" parTransId="{0EFF8A29-AA6F-4142-93D8-D7502AB89027}" sibTransId="{468B5CE8-464C-4D15-BC96-11EA5C800D9B}"/>
    <dgm:cxn modelId="{C2C8C6A9-909B-46C6-92E3-00EC97715B44}" type="presOf" srcId="{F2B4C261-344A-4FE6-BE4D-864223440A1A}" destId="{42536AC3-7092-4E4D-88F1-A35DD0E3B415}" srcOrd="0" destOrd="0" presId="urn:microsoft.com/office/officeart/2008/layout/CaptionedPictures"/>
    <dgm:cxn modelId="{B6B56CB9-B983-461D-896C-F1637A06EE66}" srcId="{3AFCFE73-28E4-409D-B2C1-4020F2A3796A}" destId="{F2B4C261-344A-4FE6-BE4D-864223440A1A}" srcOrd="0" destOrd="0" parTransId="{0FEE80C8-F8F2-44F1-8B7F-5FDBFED3FB80}" sibTransId="{34907C73-FA48-4EC8-A7CD-03D13A94B877}"/>
    <dgm:cxn modelId="{D746A390-871F-4C81-A62C-19FE99156C6B}" type="presOf" srcId="{FFE6FC5B-B507-4DF4-ABFE-7D49D663C0C8}" destId="{55EE5C91-8292-4B77-8AB7-26A4C7147287}" srcOrd="0" destOrd="0" presId="urn:microsoft.com/office/officeart/2008/layout/CaptionedPictures"/>
    <dgm:cxn modelId="{BE8ABD76-8E8C-4DC3-B1FE-6E695728FF46}" type="presOf" srcId="{3AFCFE73-28E4-409D-B2C1-4020F2A3796A}" destId="{B0CC71C3-A059-4EC7-A8AA-EC6A2705F3C7}" srcOrd="0" destOrd="0" presId="urn:microsoft.com/office/officeart/2008/layout/CaptionedPictures"/>
    <dgm:cxn modelId="{F0283604-1BA4-4E3A-94A5-A13B6CD5C62D}" srcId="{114B8ACF-BE96-406C-B3F7-E77A1A8D7D60}" destId="{FFE6FC5B-B507-4DF4-ABFE-7D49D663C0C8}" srcOrd="1" destOrd="0" parTransId="{74F483F8-C75C-4DE8-83B6-EFD52995D6FB}" sibTransId="{66A4EEE0-D418-4595-80B1-246A0FE58D3F}"/>
    <dgm:cxn modelId="{62471083-3AFB-4A0B-829C-C592FD9FC6F9}" type="presOf" srcId="{3BB8C120-BF53-49D7-9DA6-65E469E4A09D}" destId="{3A14BEDF-22E5-4CE2-BC27-46F1C4456A5A}" srcOrd="0" destOrd="0" presId="urn:microsoft.com/office/officeart/2008/layout/CaptionedPictures"/>
    <dgm:cxn modelId="{93BF8B76-645A-41B7-9626-353B5E7716DF}" srcId="{114B8ACF-BE96-406C-B3F7-E77A1A8D7D60}" destId="{3AFCFE73-28E4-409D-B2C1-4020F2A3796A}" srcOrd="0" destOrd="0" parTransId="{220924E2-82DC-4997-9ECB-1E3AA8278DDC}" sibTransId="{118E70B5-98EB-4FCF-9A5D-5621C0A24A4D}"/>
    <dgm:cxn modelId="{7B6DD54E-C147-4BFF-A05B-BE00BF63304C}" type="presParOf" srcId="{1A004CE3-037F-4C9F-BC5A-0FAB19B5081D}" destId="{B110B3DC-972A-4986-A484-2BC9ED78DC49}" srcOrd="0" destOrd="0" presId="urn:microsoft.com/office/officeart/2008/layout/CaptionedPictures"/>
    <dgm:cxn modelId="{3A3AE0FF-21F0-44EF-8E48-602205B41AA6}" type="presParOf" srcId="{B110B3DC-972A-4986-A484-2BC9ED78DC49}" destId="{776E6806-AA64-406F-9F1C-715DBEF27465}" srcOrd="0" destOrd="0" presId="urn:microsoft.com/office/officeart/2008/layout/CaptionedPictures"/>
    <dgm:cxn modelId="{1EF02B95-B0CA-4145-A254-6AEF25C79B44}" type="presParOf" srcId="{B110B3DC-972A-4986-A484-2BC9ED78DC49}" destId="{7CF0C20C-7D24-49C5-84A7-A78ECD96C55B}" srcOrd="1" destOrd="0" presId="urn:microsoft.com/office/officeart/2008/layout/CaptionedPictures"/>
    <dgm:cxn modelId="{5DF88FCB-E074-48B0-99C3-D271992F8248}" type="presParOf" srcId="{B110B3DC-972A-4986-A484-2BC9ED78DC49}" destId="{1AD296E4-DA11-4C1B-8711-2E7984FE4B62}" srcOrd="2" destOrd="0" presId="urn:microsoft.com/office/officeart/2008/layout/CaptionedPictures"/>
    <dgm:cxn modelId="{26EDA41D-186A-4A3B-A89C-654C73687CB3}" type="presParOf" srcId="{1AD296E4-DA11-4C1B-8711-2E7984FE4B62}" destId="{42536AC3-7092-4E4D-88F1-A35DD0E3B415}" srcOrd="0" destOrd="0" presId="urn:microsoft.com/office/officeart/2008/layout/CaptionedPictures"/>
    <dgm:cxn modelId="{222795AA-1677-4BAD-8801-D87D5206C46D}" type="presParOf" srcId="{1AD296E4-DA11-4C1B-8711-2E7984FE4B62}" destId="{B0CC71C3-A059-4EC7-A8AA-EC6A2705F3C7}" srcOrd="1" destOrd="0" presId="urn:microsoft.com/office/officeart/2008/layout/CaptionedPictures"/>
    <dgm:cxn modelId="{B2BEB561-3AE9-4345-A6B3-604F34494584}" type="presParOf" srcId="{1A004CE3-037F-4C9F-BC5A-0FAB19B5081D}" destId="{391C9B68-EE4A-44B4-A6CE-E0AC5F0E776E}" srcOrd="1" destOrd="0" presId="urn:microsoft.com/office/officeart/2008/layout/CaptionedPictures"/>
    <dgm:cxn modelId="{37842BA4-415D-411A-B1F9-3E06C8C15BB8}" type="presParOf" srcId="{1A004CE3-037F-4C9F-BC5A-0FAB19B5081D}" destId="{4563F86A-F5D4-4EEE-8845-28E6D22AE4DB}" srcOrd="2" destOrd="0" presId="urn:microsoft.com/office/officeart/2008/layout/CaptionedPictures"/>
    <dgm:cxn modelId="{BAC9EE2A-362A-4C92-95F1-6B8EA2717AF6}" type="presParOf" srcId="{4563F86A-F5D4-4EEE-8845-28E6D22AE4DB}" destId="{74408A87-05FF-4C34-971A-01756A234B6A}" srcOrd="0" destOrd="0" presId="urn:microsoft.com/office/officeart/2008/layout/CaptionedPictures"/>
    <dgm:cxn modelId="{328A4A26-4BCA-4EED-98B9-E1390FFE5538}" type="presParOf" srcId="{4563F86A-F5D4-4EEE-8845-28E6D22AE4DB}" destId="{06F54D47-0A8B-4BF9-980D-DE76430C157D}" srcOrd="1" destOrd="0" presId="urn:microsoft.com/office/officeart/2008/layout/CaptionedPictures"/>
    <dgm:cxn modelId="{8A1FBCA1-50E1-4D3A-B42B-129B7C4088B6}" type="presParOf" srcId="{4563F86A-F5D4-4EEE-8845-28E6D22AE4DB}" destId="{473CAB68-B31E-4BFA-B5D6-E00E1C4ECE6F}" srcOrd="2" destOrd="0" presId="urn:microsoft.com/office/officeart/2008/layout/CaptionedPictures"/>
    <dgm:cxn modelId="{96727B42-3B6A-4291-BE8C-953D9ED4F8CB}" type="presParOf" srcId="{473CAB68-B31E-4BFA-B5D6-E00E1C4ECE6F}" destId="{3A14BEDF-22E5-4CE2-BC27-46F1C4456A5A}" srcOrd="0" destOrd="0" presId="urn:microsoft.com/office/officeart/2008/layout/CaptionedPictures"/>
    <dgm:cxn modelId="{9C7483FB-7892-47C9-BDC6-FD756EC38FF1}" type="presParOf" srcId="{473CAB68-B31E-4BFA-B5D6-E00E1C4ECE6F}" destId="{55EE5C91-8292-4B77-8AB7-26A4C7147287}" srcOrd="1" destOrd="0" presId="urn:microsoft.com/office/officeart/2008/layout/CaptionedPicture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382000" cy="4296138"/>
        <a:chOff x="0" y="0"/>
        <a:chExt cx="8382000" cy="4296138"/>
      </a:xfrm>
    </dsp:grpSpPr>
    <dsp:sp modelId="{776E6806-AA64-406F-9F1C-715DBEF27465}">
      <dsp:nvSpPr>
        <dsp:cNvPr id="3" name="矩形 2"/>
        <dsp:cNvSpPr/>
      </dsp:nvSpPr>
      <dsp:spPr bwMode="white">
        <a:xfrm>
          <a:off x="120183" y="0"/>
          <a:ext cx="3651717" cy="4296138"/>
        </a:xfrm>
        <a:prstGeom prst="rect">
          <a:avLst/>
        </a:prstGeom>
      </dsp:spPr>
      <dsp:style>
        <a:lnRef idx="1">
          <a:schemeClr val="accent2"/>
        </a:lnRef>
        <a:fillRef idx="1">
          <a:schemeClr val="lt1">
            <a:alpha val="40000"/>
          </a:schemeClr>
        </a:fillRef>
        <a:effectRef idx="0">
          <a:scrgbClr r="0" g="0" b="0"/>
        </a:effectRef>
        <a:fontRef idx="minor"/>
      </dsp:style>
      <dsp:txXfrm>
        <a:off x="120183" y="0"/>
        <a:ext cx="3651717" cy="4296138"/>
      </dsp:txXfrm>
    </dsp:sp>
    <dsp:sp modelId="{7CF0C20C-7D24-49C5-84A7-A78ECD96C55B}">
      <dsp:nvSpPr>
        <dsp:cNvPr id="4" name="矩形 3"/>
        <dsp:cNvSpPr/>
      </dsp:nvSpPr>
      <dsp:spPr bwMode="white">
        <a:xfrm>
          <a:off x="302769" y="171846"/>
          <a:ext cx="3286546" cy="2792490"/>
        </a:xfrm>
        <a:prstGeom prst="rect">
          <a:avLst/>
        </a:prstGeom>
        <a:blipFill rotWithShape="1">
          <a:blip r:embed="rId1"/>
          <a:stretch>
            <a:fillRect/>
          </a:stretch>
        </a:blipFill>
      </dsp:spPr>
      <dsp:style>
        <a:lnRef idx="2">
          <a:schemeClr val="lt1"/>
        </a:lnRef>
        <a:fillRef idx="1">
          <a:schemeClr val="accent3">
            <a:tint val="50000"/>
            <a:hueOff val="0"/>
            <a:satOff val="0"/>
            <a:lumOff val="0"/>
            <a:alpha val="100000"/>
          </a:schemeClr>
        </a:fillRef>
        <a:effectRef idx="0">
          <a:scrgbClr r="0" g="0" b="0"/>
        </a:effectRef>
        <a:fontRef idx="minor"/>
      </dsp:style>
      <dsp:txXfrm>
        <a:off x="302769" y="171846"/>
        <a:ext cx="3286546" cy="2792490"/>
      </dsp:txXfrm>
    </dsp:sp>
    <dsp:sp modelId="{42536AC3-7092-4E4D-88F1-A35DD0E3B415}">
      <dsp:nvSpPr>
        <dsp:cNvPr id="5" name="矩形 4"/>
        <dsp:cNvSpPr/>
      </dsp:nvSpPr>
      <dsp:spPr bwMode="white">
        <a:xfrm>
          <a:off x="302769" y="3393983"/>
          <a:ext cx="3286546" cy="730309"/>
        </a:xfrm>
        <a:prstGeom prst="rect">
          <a:avLst/>
        </a:prstGeom>
      </dsp:spPr>
      <dsp:style>
        <a:lnRef idx="2">
          <a:schemeClr val="lt1"/>
        </a:lnRef>
        <a:fillRef idx="1">
          <a:schemeClr val="accent3">
            <a:hueOff val="0"/>
            <a:satOff val="0"/>
            <a:lumOff val="0"/>
            <a:alpha val="100000"/>
          </a:schemeClr>
        </a:fillRef>
        <a:effectRef idx="0">
          <a:scrgbClr r="0" g="0" b="0"/>
        </a:effectRef>
        <a:fontRef idx="minor">
          <a:schemeClr val="lt1"/>
        </a:fontRef>
      </dsp:style>
      <dsp:txBody>
        <a:bodyPr lIns="41910" tIns="41910" rIns="41910" bIns="4191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100" b="1" dirty="0" smtClean="0">
              <a:latin typeface="微软雅黑" panose="020B0503020204020204" charset="-122"/>
              <a:ea typeface="微软雅黑" panose="020B0503020204020204" charset="-122"/>
            </a:rPr>
            <a:t>在无储能的情况下，发电机组通过自身调节去跟踪电网调度中心给出的</a:t>
          </a:r>
          <a:r>
            <a:rPr lang="en-US" altLang="zh-CN" sz="1100" b="1" dirty="0" smtClean="0">
              <a:latin typeface="微软雅黑" panose="020B0503020204020204" charset="-122"/>
              <a:ea typeface="微软雅黑" panose="020B0503020204020204" charset="-122"/>
            </a:rPr>
            <a:t>AGC</a:t>
          </a:r>
          <a:r>
            <a:rPr lang="zh-CN" altLang="en-US" sz="1100" b="1" dirty="0" smtClean="0">
              <a:latin typeface="微软雅黑" panose="020B0503020204020204" charset="-122"/>
              <a:ea typeface="微软雅黑" panose="020B0503020204020204" charset="-122"/>
            </a:rPr>
            <a:t>调度指令，存在反向出力，发电出力不精准，调节延迟等问题。</a:t>
          </a:r>
          <a:endParaRPr lang="zh-CN" altLang="en-US" sz="1100" b="1" dirty="0">
            <a:latin typeface="微软雅黑" panose="020B0503020204020204" charset="-122"/>
            <a:ea typeface="微软雅黑" panose="020B0503020204020204" charset="-122"/>
          </a:endParaRPr>
        </a:p>
      </dsp:txBody>
      <dsp:txXfrm>
        <a:off x="302769" y="3393983"/>
        <a:ext cx="3286546" cy="730309"/>
      </dsp:txXfrm>
    </dsp:sp>
    <dsp:sp modelId="{B0CC71C3-A059-4EC7-A8AA-EC6A2705F3C7}">
      <dsp:nvSpPr>
        <dsp:cNvPr id="6" name="矩形 5"/>
        <dsp:cNvSpPr/>
      </dsp:nvSpPr>
      <dsp:spPr bwMode="white">
        <a:xfrm>
          <a:off x="302769" y="2964335"/>
          <a:ext cx="3286546" cy="42964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solidFill>
                <a:schemeClr val="tx1"/>
              </a:solidFill>
              <a:latin typeface="微软雅黑" panose="020B0503020204020204" charset="-122"/>
              <a:ea typeface="微软雅黑" panose="020B0503020204020204" charset="-122"/>
            </a:rPr>
            <a:t>无储能</a:t>
          </a:r>
          <a:endParaRPr lang="zh-CN" altLang="en-US" sz="1400" b="1" dirty="0">
            <a:solidFill>
              <a:schemeClr val="tx1"/>
            </a:solidFill>
            <a:latin typeface="微软雅黑" panose="020B0503020204020204" charset="-122"/>
            <a:ea typeface="微软雅黑" panose="020B0503020204020204" charset="-122"/>
          </a:endParaRPr>
        </a:p>
      </dsp:txBody>
      <dsp:txXfrm>
        <a:off x="302769" y="2964335"/>
        <a:ext cx="3286546" cy="429648"/>
      </dsp:txXfrm>
    </dsp:sp>
    <dsp:sp modelId="{74408A87-05FF-4C34-971A-01756A234B6A}">
      <dsp:nvSpPr>
        <dsp:cNvPr id="7" name="矩形 6"/>
        <dsp:cNvSpPr/>
      </dsp:nvSpPr>
      <dsp:spPr bwMode="white">
        <a:xfrm>
          <a:off x="4610100" y="0"/>
          <a:ext cx="3651717" cy="4296138"/>
        </a:xfrm>
        <a:prstGeom prst="rect">
          <a:avLst/>
        </a:prstGeom>
      </dsp:spPr>
      <dsp:style>
        <a:lnRef idx="1">
          <a:schemeClr val="accent2"/>
        </a:lnRef>
        <a:fillRef idx="1">
          <a:schemeClr val="lt1">
            <a:alpha val="40000"/>
          </a:schemeClr>
        </a:fillRef>
        <a:effectRef idx="0">
          <a:scrgbClr r="0" g="0" b="0"/>
        </a:effectRef>
        <a:fontRef idx="minor"/>
      </dsp:style>
      <dsp:txXfrm>
        <a:off x="4610100" y="0"/>
        <a:ext cx="3651717" cy="4296138"/>
      </dsp:txXfrm>
    </dsp:sp>
    <dsp:sp modelId="{06F54D47-0A8B-4BF9-980D-DE76430C157D}">
      <dsp:nvSpPr>
        <dsp:cNvPr id="8" name="矩形 7"/>
        <dsp:cNvSpPr/>
      </dsp:nvSpPr>
      <dsp:spPr bwMode="white">
        <a:xfrm>
          <a:off x="4792686" y="171846"/>
          <a:ext cx="3286546" cy="2792490"/>
        </a:xfrm>
        <a:prstGeom prst="rect">
          <a:avLst/>
        </a:prstGeom>
        <a:blipFill rotWithShape="1">
          <a:blip r:embed="rId2"/>
          <a:stretch>
            <a:fillRect/>
          </a:stretch>
        </a:blipFill>
      </dsp:spPr>
      <dsp:style>
        <a:lnRef idx="2">
          <a:schemeClr val="lt1"/>
        </a:lnRef>
        <a:fillRef idx="1">
          <a:schemeClr val="accent3">
            <a:tint val="50000"/>
            <a:hueOff val="14100000"/>
            <a:satOff val="29804"/>
            <a:lumOff val="-7058"/>
            <a:alpha val="100000"/>
          </a:schemeClr>
        </a:fillRef>
        <a:effectRef idx="0">
          <a:scrgbClr r="0" g="0" b="0"/>
        </a:effectRef>
        <a:fontRef idx="minor"/>
      </dsp:style>
      <dsp:txXfrm>
        <a:off x="4792686" y="171846"/>
        <a:ext cx="3286546" cy="2792490"/>
      </dsp:txXfrm>
    </dsp:sp>
    <dsp:sp modelId="{3A14BEDF-22E5-4CE2-BC27-46F1C4456A5A}">
      <dsp:nvSpPr>
        <dsp:cNvPr id="9" name="矩形 8"/>
        <dsp:cNvSpPr/>
      </dsp:nvSpPr>
      <dsp:spPr bwMode="white">
        <a:xfrm>
          <a:off x="4792686" y="3393983"/>
          <a:ext cx="3286546" cy="730309"/>
        </a:xfrm>
        <a:prstGeom prst="rect">
          <a:avLst/>
        </a:prstGeom>
      </dsp:spPr>
      <dsp:style>
        <a:lnRef idx="2">
          <a:schemeClr val="lt1"/>
        </a:lnRef>
        <a:fillRef idx="1">
          <a:schemeClr val="accent3">
            <a:hueOff val="13560000"/>
            <a:satOff val="100000"/>
            <a:lumOff val="-65881"/>
            <a:alpha val="100000"/>
          </a:schemeClr>
        </a:fillRef>
        <a:effectRef idx="0">
          <a:scrgbClr r="0" g="0" b="0"/>
        </a:effectRef>
        <a:fontRef idx="minor">
          <a:schemeClr val="lt1"/>
        </a:fontRef>
      </dsp:style>
      <dsp:txBody>
        <a:bodyPr lIns="38100" tIns="38100" rIns="381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50" b="1" dirty="0" smtClean="0">
              <a:latin typeface="微软雅黑" panose="020B0503020204020204" charset="-122"/>
              <a:ea typeface="微软雅黑" panose="020B0503020204020204" charset="-122"/>
            </a:rPr>
            <a:t>储能系统联合发电机组共同参与</a:t>
          </a:r>
          <a:r>
            <a:rPr lang="en-US" altLang="zh-CN" sz="1050" b="1" dirty="0" smtClean="0">
              <a:latin typeface="微软雅黑" panose="020B0503020204020204" charset="-122"/>
              <a:ea typeface="微软雅黑" panose="020B0503020204020204" charset="-122"/>
            </a:rPr>
            <a:t>AGC</a:t>
          </a:r>
          <a:r>
            <a:rPr lang="zh-CN" altLang="en-US" sz="1050" b="1" dirty="0" smtClean="0">
              <a:latin typeface="微软雅黑" panose="020B0503020204020204" charset="-122"/>
              <a:ea typeface="微软雅黑" panose="020B0503020204020204" charset="-122"/>
            </a:rPr>
            <a:t>调度。通过储能跟踪</a:t>
          </a:r>
          <a:r>
            <a:rPr lang="en-US" altLang="zh-CN" sz="1050" b="1" dirty="0" smtClean="0">
              <a:latin typeface="微软雅黑" panose="020B0503020204020204" charset="-122"/>
              <a:ea typeface="微软雅黑" panose="020B0503020204020204" charset="-122"/>
            </a:rPr>
            <a:t>AGC</a:t>
          </a:r>
          <a:r>
            <a:rPr lang="zh-CN" altLang="en-US" sz="1050" b="1" dirty="0" smtClean="0">
              <a:latin typeface="微软雅黑" panose="020B0503020204020204" charset="-122"/>
              <a:ea typeface="微软雅黑" panose="020B0503020204020204" charset="-122"/>
            </a:rPr>
            <a:t>调度指令，实现快速折返，精确输出以及瞬间调节，弥补发电机组的响应偏差。</a:t>
          </a:r>
          <a:endParaRPr lang="zh-CN" altLang="en-US" sz="1050" b="1" dirty="0">
            <a:latin typeface="微软雅黑" panose="020B0503020204020204" charset="-122"/>
            <a:ea typeface="微软雅黑" panose="020B0503020204020204" charset="-122"/>
          </a:endParaRPr>
        </a:p>
      </dsp:txBody>
      <dsp:txXfrm>
        <a:off x="4792686" y="3393983"/>
        <a:ext cx="3286546" cy="730309"/>
      </dsp:txXfrm>
    </dsp:sp>
    <dsp:sp modelId="{55EE5C91-8292-4B77-8AB7-26A4C7147287}">
      <dsp:nvSpPr>
        <dsp:cNvPr id="10" name="矩形 9"/>
        <dsp:cNvSpPr/>
      </dsp:nvSpPr>
      <dsp:spPr bwMode="white">
        <a:xfrm>
          <a:off x="4792686" y="2964335"/>
          <a:ext cx="3286546" cy="42964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smtClean="0">
              <a:solidFill>
                <a:schemeClr val="tx1"/>
              </a:solidFill>
              <a:latin typeface="微软雅黑" panose="020B0503020204020204" charset="-122"/>
              <a:ea typeface="微软雅黑" panose="020B0503020204020204" charset="-122"/>
            </a:rPr>
            <a:t>增加储能</a:t>
          </a:r>
          <a:endParaRPr lang="zh-CN" altLang="en-US" sz="1400" b="1" dirty="0">
            <a:solidFill>
              <a:schemeClr val="tx1"/>
            </a:solidFill>
            <a:latin typeface="微软雅黑" panose="020B0503020204020204" charset="-122"/>
            <a:ea typeface="微软雅黑" panose="020B0503020204020204" charset="-122"/>
          </a:endParaRPr>
        </a:p>
      </dsp:txBody>
      <dsp:txXfrm>
        <a:off x="4792686" y="2964335"/>
        <a:ext cx="3286546" cy="429648"/>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Ch" val="mid"/>
                  <dgm:param type="txAnchorVert" val="mid"/>
                </dgm:alg>
              </dgm:if>
              <dgm:else name="Name9">
                <dgm:alg type="tx">
                  <dgm:param type="parTxLTRAlign" val="ctr"/>
                  <dgm:param type="parTxRTLAlign" val="ctr"/>
                  <dgm:param type="shpTxLTRAlignCh" val="l"/>
                  <dgm:param type="shpTxRTLAlignCh" val="r"/>
                  <dgm:param type="txAnchorVertCh" val="mid"/>
                  <dgm:param type="txAnchorVert"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317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3177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atin typeface="Arial" panose="020B0604020202020204" pitchFamily="34" charset="0"/>
                <a:ea typeface="+mn-ea"/>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9220" name="Rectangle 4"/>
          <p:cNvSpPr>
            <a:spLocks noRo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9221" name="Rectangle 5"/>
          <p:cNvSpPr>
            <a:spLocks noGrp="1"/>
          </p:cNvSpPr>
          <p:nvPr>
            <p:ph type="body" sz="quarter"/>
          </p:nvPr>
        </p:nvSpPr>
        <p:spPr>
          <a:xfrm>
            <a:off x="685800" y="4343400"/>
            <a:ext cx="5486400" cy="4114800"/>
          </a:xfrm>
          <a:prstGeom prst="rect">
            <a:avLst/>
          </a:prstGeom>
          <a:noFill/>
          <a:ln w="9525">
            <a:noFill/>
          </a:ln>
        </p:spPr>
        <p:txBody>
          <a:bodyPr wrap="square" lIns="91440" tIns="45720" rIns="91440" bIns="45720" anchor="t" anchorCtr="0"/>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33178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3178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
            <a:pPr lvl="0" algn="r" eaLnBrk="1" fontAlgn="base" hangingPunct="1"/>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fld>
            <a:endParaRPr lang="zh-CN" altLang="en-US" sz="1200" strike="noStrike" noProof="1"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600200"/>
            <a:ext cx="8229600" cy="4525963"/>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0">
          <a:gsLst>
            <a:gs pos="0">
              <a:srgbClr val="0C9658"/>
            </a:gs>
            <a:gs pos="100000">
              <a:srgbClr val="0C5C58"/>
            </a:gs>
          </a:gsLst>
          <a:lin ang="5400000" scaled="1"/>
          <a:tileRect/>
        </a:gradFill>
        <a:effectLst/>
      </p:bgPr>
    </p:bg>
    <p:spTree>
      <p:nvGrpSpPr>
        <p:cNvPr id="1" name=""/>
        <p:cNvGrpSpPr/>
        <p:nvPr/>
      </p:nvGrpSpPr>
      <p:grpSpPr>
        <a:xfrm>
          <a:off x="0" y="0"/>
          <a:ext cx="0" cy="0"/>
          <a:chOff x="0" y="0"/>
          <a:chExt cx="0" cy="0"/>
        </a:xfrm>
      </p:grpSpPr>
      <p:pic>
        <p:nvPicPr>
          <p:cNvPr id="7170" name="Picture 3"/>
          <p:cNvPicPr>
            <a:picLocks noChangeAspect="1"/>
          </p:cNvPicPr>
          <p:nvPr userDrawn="1"/>
        </p:nvPicPr>
        <p:blipFill>
          <a:blip r:embed="rId2">
            <a:lum contrast="10000"/>
          </a:blip>
          <a:stretch>
            <a:fillRect/>
          </a:stretch>
        </p:blipFill>
        <p:spPr>
          <a:xfrm>
            <a:off x="6019800" y="6324600"/>
            <a:ext cx="3124200" cy="533400"/>
          </a:xfrm>
          <a:prstGeom prst="rect">
            <a:avLst/>
          </a:prstGeom>
          <a:noFill/>
          <a:ln w="9525">
            <a:noFill/>
          </a:ln>
        </p:spPr>
      </p:pic>
      <p:sp>
        <p:nvSpPr>
          <p:cNvPr id="7171" name="Line 4"/>
          <p:cNvSpPr/>
          <p:nvPr userDrawn="1"/>
        </p:nvSpPr>
        <p:spPr>
          <a:xfrm>
            <a:off x="228600" y="6248400"/>
            <a:ext cx="8915400" cy="0"/>
          </a:xfrm>
          <a:prstGeom prst="line">
            <a:avLst/>
          </a:prstGeom>
          <a:ln w="19050" cap="flat" cmpd="sng">
            <a:solidFill>
              <a:schemeClr val="tx2"/>
            </a:solidFill>
            <a:prstDash val="solid"/>
            <a:round/>
            <a:headEnd type="none" w="med" len="med"/>
            <a:tailEnd type="none" w="med" len="med"/>
          </a:ln>
        </p:spPr>
      </p:sp>
      <p:sp>
        <p:nvSpPr>
          <p:cNvPr id="7172" name="Text Box 5"/>
          <p:cNvSpPr txBox="1"/>
          <p:nvPr/>
        </p:nvSpPr>
        <p:spPr>
          <a:xfrm>
            <a:off x="152400" y="6248400"/>
            <a:ext cx="4114800" cy="396875"/>
          </a:xfrm>
          <a:prstGeom prst="rect">
            <a:avLst/>
          </a:prstGeom>
          <a:noFill/>
          <a:ln w="9525">
            <a:noFill/>
          </a:ln>
        </p:spPr>
        <p:txBody>
          <a:bodyPr anchor="t" anchorCtr="0">
            <a:spAutoFit/>
          </a:bodyPr>
          <a:p>
            <a:pPr lvl="0">
              <a:spcBef>
                <a:spcPct val="50000"/>
              </a:spcBef>
            </a:pPr>
            <a:r>
              <a:rPr lang="zh-CN" altLang="en-US" sz="2000" dirty="0">
                <a:solidFill>
                  <a:srgbClr val="FDFDFD"/>
                </a:solidFill>
                <a:latin typeface="隶书" panose="02010509060101010101" pitchFamily="49" charset="-122"/>
                <a:ea typeface="隶书" panose="02010509060101010101" pitchFamily="49" charset="-122"/>
              </a:rPr>
              <a:t>致力绿色能源  贡献和谐环境</a:t>
            </a:r>
            <a:endParaRPr lang="zh-CN" altLang="en-US" sz="2000" dirty="0">
              <a:solidFill>
                <a:srgbClr val="FDFDFD"/>
              </a:solidFill>
              <a:latin typeface="隶书" panose="02010509060101010101" pitchFamily="49" charset="-122"/>
              <a:ea typeface="隶书" panose="02010509060101010101" pitchFamily="49" charset="-122"/>
            </a:endParaRPr>
          </a:p>
        </p:txBody>
      </p:sp>
      <p:sp>
        <p:nvSpPr>
          <p:cNvPr id="5" name="Text Box 6"/>
          <p:cNvSpPr txBox="1">
            <a:spLocks noChangeArrowheads="1"/>
          </p:cNvSpPr>
          <p:nvPr/>
        </p:nvSpPr>
        <p:spPr bwMode="auto">
          <a:xfrm>
            <a:off x="457200" y="6491288"/>
            <a:ext cx="274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Text Box 7"/>
          <p:cNvSpPr txBox="1">
            <a:spLocks noChangeArrowheads="1"/>
          </p:cNvSpPr>
          <p:nvPr/>
        </p:nvSpPr>
        <p:spPr bwMode="auto">
          <a:xfrm>
            <a:off x="0" y="6491288"/>
            <a:ext cx="563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900" b="0" i="0" u="none" strike="noStrike" kern="1200" cap="none" spc="0" normalizeH="0" baseline="0" noProof="0" smtClean="0">
                <a:ln>
                  <a:noFill/>
                </a:ln>
                <a:solidFill>
                  <a:srgbClr val="FDFDFD"/>
                </a:solidFill>
                <a:effectLst/>
                <a:uLnTx/>
                <a:uFillTx/>
                <a:latin typeface="Arial" panose="020B0604020202020204" pitchFamily="34" charset="0"/>
                <a:ea typeface="Gungsuh" pitchFamily="18" charset="-127"/>
                <a:cs typeface="+mn-cs"/>
              </a:rPr>
              <a:t>Dedicating to the Green Energy    Contributing to the Harmonious Environment</a:t>
            </a:r>
            <a:r>
              <a:rPr kumimoji="0" lang="en-US" altLang="zh-CN"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  </a:t>
            </a:r>
            <a:endParaRPr kumimoji="0" lang="en-US" altLang="zh-CN"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Rectangle 8"/>
          <p:cNvSpPr>
            <a:spLocks noChangeArrowheads="1"/>
          </p:cNvSpPr>
          <p:nvPr/>
        </p:nvSpPr>
        <p:spPr bwMode="auto">
          <a:xfrm flipH="1" flipV="1">
            <a:off x="381000" y="228600"/>
            <a:ext cx="152400" cy="990600"/>
          </a:xfrm>
          <a:prstGeom prst="rect">
            <a:avLst/>
          </a:prstGeom>
          <a:gradFill rotWithShape="1">
            <a:gsLst>
              <a:gs pos="0">
                <a:schemeClr val="accent1"/>
              </a:gs>
              <a:gs pos="100000">
                <a:schemeClr val="accent1">
                  <a:gamma/>
                  <a:tint val="50980"/>
                  <a:invGamma/>
                </a:schemeClr>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8" name="Text Box 9"/>
          <p:cNvSpPr txBox="1">
            <a:spLocks noChangeArrowheads="1"/>
          </p:cNvSpPr>
          <p:nvPr/>
        </p:nvSpPr>
        <p:spPr bwMode="auto">
          <a:xfrm>
            <a:off x="685800" y="1524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177" name="Rectangle 10"/>
          <p:cNvSpPr/>
          <p:nvPr userDrawn="1"/>
        </p:nvSpPr>
        <p:spPr>
          <a:xfrm>
            <a:off x="228600" y="609600"/>
            <a:ext cx="7391400" cy="76200"/>
          </a:xfrm>
          <a:prstGeom prst="rect">
            <a:avLst/>
          </a:prstGeom>
          <a:gradFill rotWithShape="1">
            <a:gsLst>
              <a:gs pos="0">
                <a:srgbClr val="00A800">
                  <a:alpha val="98000"/>
                </a:srgbClr>
              </a:gs>
              <a:gs pos="100000">
                <a:srgbClr val="B6E6B6"/>
              </a:gs>
            </a:gsLst>
            <a:lin ang="0" scaled="1"/>
            <a:tileRect/>
          </a:gradFill>
          <a:ln w="3175" cap="flat" cmpd="sng">
            <a:solidFill>
              <a:schemeClr val="tx1"/>
            </a:solidFill>
            <a:prstDash val="solid"/>
            <a:miter/>
            <a:headEnd type="none" w="med" len="med"/>
            <a:tailEnd type="none" w="med" len="med"/>
          </a:ln>
        </p:spPr>
        <p:txBody>
          <a:bodyPr wrap="none" anchor="ctr" anchorCtr="0"/>
          <a:p>
            <a:pPr lvl="0"/>
            <a:endParaRPr lang="zh-CN" altLang="en-US" dirty="0">
              <a:latin typeface="Arial" panose="020B0604020202020204" pitchFamily="34" charset="0"/>
              <a:ea typeface="宋体" panose="02010600030101010101" pitchFamily="2" charset="-122"/>
            </a:endParaRPr>
          </a:p>
        </p:txBody>
      </p:sp>
      <p:sp>
        <p:nvSpPr>
          <p:cNvPr id="345090" name="Rectangle 2"/>
          <p:cNvSpPr>
            <a:spLocks noGrp="1" noChangeArrowheads="1"/>
          </p:cNvSpPr>
          <p:nvPr>
            <p:ph type="ctrTitle" hasCustomPrompt="1"/>
          </p:nvPr>
        </p:nvSpPr>
        <p:spPr bwMode="white">
          <a:xfrm>
            <a:off x="914400" y="2286000"/>
            <a:ext cx="7315200" cy="12954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lvl1pPr>
              <a:defRPr sz="4000" u="sng"/>
            </a:lvl1pPr>
          </a:lstStyle>
          <a:p>
            <a:pPr lvl="0" fontAlgn="base"/>
            <a:r>
              <a:rPr lang="en-US" altLang="zh-CN" strike="noStrike" noProof="0" smtClean="0"/>
              <a:t>Click to edit Master title</a:t>
            </a:r>
            <a:br>
              <a:rPr lang="en-US" altLang="zh-CN" noProof="0" smtClean="0"/>
            </a:br>
            <a:r>
              <a:rPr lang="en-US" altLang="zh-CN" strike="noStrike" noProof="0" smtClean="0"/>
              <a:t> style</a:t>
            </a:r>
            <a:endParaRPr lang="en-US" altLang="zh-CN" strike="noStrike" noProof="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600200"/>
            <a:ext cx="8229600" cy="4525963"/>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defRPr/>
            </a:pPr>
            <a:endParaRPr kumimoji="0" lang="zh-CN" altLang="en-US" sz="3200" b="0" i="0" u="none" strike="noStrike" kern="0" cap="none" spc="0" normalizeH="0" baseline="0" noProof="0" smtClean="0">
              <a:ln>
                <a:noFill/>
              </a:ln>
              <a:solidFill>
                <a:schemeClr val="tx2"/>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600200"/>
            <a:ext cx="8229600" cy="4525963"/>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defRPr/>
            </a:pPr>
            <a:endParaRPr kumimoji="0" lang="zh-CN" altLang="en-US" sz="3200" b="0" i="0" u="none" strike="noStrike" kern="0" cap="none" spc="0" normalizeH="0" baseline="0" noProof="0" smtClean="0">
              <a:ln>
                <a:noFill/>
              </a:ln>
              <a:solidFill>
                <a:schemeClr val="tx2"/>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600200"/>
            <a:ext cx="8229600" cy="4525963"/>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defRPr/>
            </a:pPr>
            <a:endParaRPr kumimoji="0" lang="zh-CN" altLang="en-US" sz="3200" b="0" i="0" u="none" strike="noStrike" kern="0" cap="none" spc="0" normalizeH="0" baseline="0" noProof="0" smtClean="0">
              <a:ln>
                <a:noFill/>
              </a:ln>
              <a:solidFill>
                <a:schemeClr val="tx2"/>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600200"/>
            <a:ext cx="8229600" cy="4525963"/>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defRPr/>
            </a:pPr>
            <a:endParaRPr kumimoji="0" lang="zh-CN" altLang="en-US" sz="3200" b="0" i="0" u="none" strike="noStrike" kern="0" cap="none" spc="0" normalizeH="0" baseline="0" noProof="0" smtClean="0">
              <a:ln>
                <a:noFill/>
              </a:ln>
              <a:solidFill>
                <a:schemeClr val="tx2"/>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showMasterPhAnim="0">
  <p:cSld name="标题幻灯片">
    <p:bg>
      <p:bgPr>
        <a:blipFill rotWithShape="0">
          <a:blip r:embed="rId2"/>
          <a:stretch>
            <a:fillRect/>
          </a:stretch>
        </a:blipFill>
        <a:effectLst/>
      </p:bgPr>
    </p:bg>
    <p:spTree>
      <p:nvGrpSpPr>
        <p:cNvPr id="1" name=""/>
        <p:cNvGrpSpPr/>
        <p:nvPr/>
      </p:nvGrpSpPr>
      <p:grpSpPr/>
      <p:sp>
        <p:nvSpPr>
          <p:cNvPr id="150530" name="标题 150529"/>
          <p:cNvSpPr>
            <a:spLocks noGrp="1" noRot="1"/>
          </p:cNvSpPr>
          <p:nvPr>
            <p:ph type="ctrTitle"/>
          </p:nvPr>
        </p:nvSpPr>
        <p:spPr>
          <a:xfrm>
            <a:off x="3962400" y="1066800"/>
            <a:ext cx="4648200" cy="1981200"/>
          </a:xfrm>
          <a:prstGeom prst="rect">
            <a:avLst/>
          </a:prstGeom>
          <a:noFill/>
          <a:ln w="9525">
            <a:noFill/>
          </a:ln>
        </p:spPr>
        <p:txBody>
          <a:bodyPr anchor="ctr"/>
          <a:lstStyle>
            <a:lvl1pPr lvl="0">
              <a:defRPr/>
            </a:lvl1pPr>
          </a:lstStyle>
          <a:p>
            <a:pPr lvl="0" fontAlgn="base"/>
            <a:r>
              <a:rPr lang="zh-CN" altLang="en-US" strike="noStrike" noProof="1" dirty="0"/>
              <a:t>单击此处编辑母版标题样式</a:t>
            </a:r>
            <a:endParaRPr lang="zh-CN" altLang="en-US" strike="noStrike" noProof="1" dirty="0"/>
          </a:p>
        </p:txBody>
      </p:sp>
      <p:sp>
        <p:nvSpPr>
          <p:cNvPr id="150531" name="副标题 150530"/>
          <p:cNvSpPr>
            <a:spLocks noGrp="1" noRot="1"/>
          </p:cNvSpPr>
          <p:nvPr>
            <p:ph type="subTitle" idx="1"/>
          </p:nvPr>
        </p:nvSpPr>
        <p:spPr>
          <a:xfrm>
            <a:off x="3962400" y="3657600"/>
            <a:ext cx="4572000" cy="1676400"/>
          </a:xfrm>
          <a:prstGeom prst="rect">
            <a:avLst/>
          </a:prstGeom>
          <a:noFill/>
          <a:ln w="9525">
            <a:noFill/>
          </a:ln>
        </p:spPr>
        <p:txBody>
          <a:bodyPr anchor="t"/>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fontAlgn="base"/>
            <a:r>
              <a:rPr lang="zh-CN" altLang="en-US" strike="noStrike" noProof="1" dirty="0"/>
              <a:t>单击此处编辑母版副标题样式</a:t>
            </a:r>
            <a:endParaRPr lang="zh-CN" altLang="en-US" strike="noStrike" noProof="1" dirty="0"/>
          </a:p>
        </p:txBody>
      </p:sp>
      <p:sp>
        <p:nvSpPr>
          <p:cNvPr id="150532" name="日期占位符 150531"/>
          <p:cNvSpPr>
            <a:spLocks noGrp="1"/>
          </p:cNvSpPr>
          <p:nvPr>
            <p:ph type="dt" sz="half" idx="2"/>
          </p:nvPr>
        </p:nvSpPr>
        <p:spPr>
          <a:xfrm>
            <a:off x="301625" y="6076950"/>
            <a:ext cx="2289175" cy="476250"/>
          </a:xfrm>
          <a:prstGeom prst="rect">
            <a:avLst/>
          </a:prstGeom>
          <a:noFill/>
          <a:ln w="9525">
            <a:noFill/>
          </a:ln>
        </p:spPr>
        <p:txBody>
          <a:bodyPr anchor="t"/>
          <a:lstStyle>
            <a:lvl1pPr>
              <a:defRPr sz="1400"/>
            </a:lvl1pPr>
          </a:lstStyle>
          <a:p>
            <a:pPr fontAlgn="base"/>
            <a:endParaRPr lang="zh-CN" altLang="en-US" strike="noStrike" noProof="1" dirty="0">
              <a:latin typeface="Arial" panose="020B0604020202020204" pitchFamily="34" charset="0"/>
            </a:endParaRPr>
          </a:p>
        </p:txBody>
      </p:sp>
      <p:sp>
        <p:nvSpPr>
          <p:cNvPr id="150533" name="页脚占位符 150532"/>
          <p:cNvSpPr>
            <a:spLocks noGrp="1"/>
          </p:cNvSpPr>
          <p:nvPr>
            <p:ph type="ftr" sz="quarter" idx="3"/>
          </p:nvPr>
        </p:nvSpPr>
        <p:spPr>
          <a:xfrm>
            <a:off x="3124200" y="6076950"/>
            <a:ext cx="2895600" cy="476250"/>
          </a:xfrm>
          <a:prstGeom prst="rect">
            <a:avLst/>
          </a:prstGeom>
          <a:noFill/>
          <a:ln w="9525">
            <a:noFill/>
          </a:ln>
        </p:spPr>
        <p:txBody>
          <a:bodyPr anchor="t"/>
          <a:lstStyle>
            <a:lvl1pPr algn="ctr">
              <a:defRPr sz="1400"/>
            </a:lvl1pPr>
          </a:lstStyle>
          <a:p>
            <a:pPr fontAlgn="base"/>
            <a:endParaRPr lang="zh-CN" altLang="en-US" strike="noStrike" noProof="1" dirty="0">
              <a:latin typeface="Arial" panose="020B0604020202020204" pitchFamily="34" charset="0"/>
            </a:endParaRPr>
          </a:p>
        </p:txBody>
      </p:sp>
      <p:sp>
        <p:nvSpPr>
          <p:cNvPr id="150534" name="灯片编号占位符 150533"/>
          <p:cNvSpPr>
            <a:spLocks noGrp="1"/>
          </p:cNvSpPr>
          <p:nvPr>
            <p:ph type="sldNum" sz="quarter" idx="4"/>
          </p:nvPr>
        </p:nvSpPr>
        <p:spPr>
          <a:xfrm>
            <a:off x="6553200" y="6076950"/>
            <a:ext cx="2289175" cy="476250"/>
          </a:xfrm>
          <a:prstGeom prst="rect">
            <a:avLst/>
          </a:prstGeom>
          <a:noFill/>
          <a:ln w="9525">
            <a:noFill/>
          </a:ln>
        </p:spPr>
        <p:txBody>
          <a:bodyPr anchor="t"/>
          <a:lstStyle>
            <a:lvl1pPr algn="r">
              <a:defRPr sz="1400"/>
            </a:lvl1pPr>
          </a:lstStyle>
          <a:p>
            <a:pPr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04800" y="1981200"/>
            <a:ext cx="4184968" cy="38862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60583" y="1981200"/>
            <a:ext cx="4184968" cy="38862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9569" y="685800"/>
            <a:ext cx="2135981" cy="51816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1625" y="685800"/>
            <a:ext cx="6284119" cy="51816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dirty="0">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transition>
    <p:blinds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1" Type="http://schemas.openxmlformats.org/officeDocument/2006/relationships/theme" Target="../theme/theme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1.xml"/><Relationship Id="rId8" Type="http://schemas.openxmlformats.org/officeDocument/2006/relationships/slideLayout" Target="../slideLayouts/slideLayout40.xml"/><Relationship Id="rId7" Type="http://schemas.openxmlformats.org/officeDocument/2006/relationships/slideLayout" Target="../slideLayouts/slideLayout39.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3" Type="http://schemas.openxmlformats.org/officeDocument/2006/relationships/slideLayout" Target="../slideLayouts/slideLayout35.xml"/><Relationship Id="rId2" Type="http://schemas.openxmlformats.org/officeDocument/2006/relationships/slideLayout" Target="../slideLayouts/slideLayout34.xml"/><Relationship Id="rId11" Type="http://schemas.openxmlformats.org/officeDocument/2006/relationships/theme" Target="../theme/theme4.xml"/><Relationship Id="rId10" Type="http://schemas.openxmlformats.org/officeDocument/2006/relationships/slideLayout" Target="../slideLayouts/slideLayout42.xml"/><Relationship Id="rId1"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1.xml"/><Relationship Id="rId8" Type="http://schemas.openxmlformats.org/officeDocument/2006/relationships/slideLayout" Target="../slideLayouts/slideLayout50.xml"/><Relationship Id="rId7" Type="http://schemas.openxmlformats.org/officeDocument/2006/relationships/slideLayout" Target="../slideLayouts/slideLayout49.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 Id="rId3" Type="http://schemas.openxmlformats.org/officeDocument/2006/relationships/slideLayout" Target="../slideLayouts/slideLayout45.xml"/><Relationship Id="rId2" Type="http://schemas.openxmlformats.org/officeDocument/2006/relationships/slideLayout" Target="../slideLayouts/slideLayout44.xml"/><Relationship Id="rId11" Type="http://schemas.openxmlformats.org/officeDocument/2006/relationships/theme" Target="../theme/theme5.xml"/><Relationship Id="rId10" Type="http://schemas.openxmlformats.org/officeDocument/2006/relationships/slideLayout" Target="../slideLayouts/slideLayout52.xml"/><Relationship Id="rId1"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1.xml"/><Relationship Id="rId8" Type="http://schemas.openxmlformats.org/officeDocument/2006/relationships/slideLayout" Target="../slideLayouts/slideLayout60.xml"/><Relationship Id="rId7" Type="http://schemas.openxmlformats.org/officeDocument/2006/relationships/slideLayout" Target="../slideLayouts/slideLayout59.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3" Type="http://schemas.openxmlformats.org/officeDocument/2006/relationships/slideLayout" Target="../slideLayouts/slideLayout55.xml"/><Relationship Id="rId2" Type="http://schemas.openxmlformats.org/officeDocument/2006/relationships/slideLayout" Target="../slideLayouts/slideLayout54.xml"/><Relationship Id="rId13" Type="http://schemas.openxmlformats.org/officeDocument/2006/relationships/theme" Target="../theme/theme6.xml"/><Relationship Id="rId12" Type="http://schemas.openxmlformats.org/officeDocument/2006/relationships/image" Target="../media/image3.jpeg"/><Relationship Id="rId11" Type="http://schemas.openxmlformats.org/officeDocument/2006/relationships/slideLayout" Target="../slideLayouts/slideLayout63.xml"/><Relationship Id="rId10" Type="http://schemas.openxmlformats.org/officeDocument/2006/relationships/slideLayout" Target="../slideLayouts/slideLayout62.xml"/><Relationship Id="rId1"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C9658"/>
            </a:gs>
            <a:gs pos="100000">
              <a:srgbClr val="0C5C58"/>
            </a:gs>
          </a:gsLst>
          <a:lin ang="5400000" scaled="1"/>
          <a:tileRect/>
        </a:gradFill>
        <a:effectLst/>
      </p:bgPr>
    </p:bg>
    <p:spTree>
      <p:nvGrpSpPr>
        <p:cNvPr id="1" name=""/>
        <p:cNvGrpSpPr/>
        <p:nvPr/>
      </p:nvGrpSpPr>
      <p:grpSpPr/>
      <p:sp>
        <p:nvSpPr>
          <p:cNvPr id="1026" name="Rectangle 7"/>
          <p:cNvSpPr/>
          <p:nvPr/>
        </p:nvSpPr>
        <p:spPr>
          <a:xfrm>
            <a:off x="914400" y="2286000"/>
            <a:ext cx="7315200" cy="1295400"/>
          </a:xfrm>
          <a:prstGeom prst="rect">
            <a:avLst/>
          </a:prstGeom>
          <a:noFill/>
          <a:ln w="9525">
            <a:noFill/>
          </a:ln>
        </p:spPr>
        <p:txBody>
          <a:bodyPr anchor="ctr" anchorCtr="0"/>
          <a:p>
            <a:pPr lvl="0" algn="ctr"/>
            <a:r>
              <a:rPr lang="en-US" altLang="zh-CN" sz="4400">
                <a:solidFill>
                  <a:schemeClr val="tx2"/>
                </a:solidFill>
                <a:latin typeface="Arial" panose="020B0604020202020204" pitchFamily="34" charset="0"/>
              </a:rPr>
              <a:t>Click to edit Master title</a:t>
            </a:r>
            <a:br>
              <a:rPr lang="en-US" altLang="zh-CN" sz="4400">
                <a:solidFill>
                  <a:schemeClr val="tx2"/>
                </a:solidFill>
                <a:latin typeface="Arial" panose="020B0604020202020204" pitchFamily="34" charset="0"/>
              </a:rPr>
            </a:br>
            <a:r>
              <a:rPr lang="en-US" altLang="zh-CN" sz="4400">
                <a:solidFill>
                  <a:schemeClr val="tx2"/>
                </a:solidFill>
                <a:latin typeface="Arial" panose="020B0604020202020204" pitchFamily="34" charset="0"/>
              </a:rPr>
              <a:t> style</a:t>
            </a:r>
            <a:endParaRPr lang="en-US" altLang="zh-CN" sz="4400">
              <a:solidFill>
                <a:schemeClr val="tx2"/>
              </a:solidFill>
              <a:latin typeface="Arial" panose="020B0604020202020204" pitchFamily="34" charset="0"/>
            </a:endParaRPr>
          </a:p>
        </p:txBody>
      </p:sp>
      <p:pic>
        <p:nvPicPr>
          <p:cNvPr id="1027" name="Picture 8"/>
          <p:cNvPicPr>
            <a:picLocks noChangeAspect="1"/>
          </p:cNvPicPr>
          <p:nvPr userDrawn="1"/>
        </p:nvPicPr>
        <p:blipFill>
          <a:blip r:embed="rId12">
            <a:lum contrast="10000"/>
          </a:blip>
          <a:stretch>
            <a:fillRect/>
          </a:stretch>
        </p:blipFill>
        <p:spPr>
          <a:xfrm>
            <a:off x="6019800" y="6248400"/>
            <a:ext cx="3124200" cy="609600"/>
          </a:xfrm>
          <a:prstGeom prst="rect">
            <a:avLst/>
          </a:prstGeom>
          <a:noFill/>
          <a:ln w="9525">
            <a:noFill/>
          </a:ln>
        </p:spPr>
      </p:pic>
      <p:sp>
        <p:nvSpPr>
          <p:cNvPr id="1028" name="Line 9"/>
          <p:cNvSpPr/>
          <p:nvPr userDrawn="1"/>
        </p:nvSpPr>
        <p:spPr>
          <a:xfrm>
            <a:off x="228600" y="6248400"/>
            <a:ext cx="8915400" cy="0"/>
          </a:xfrm>
          <a:prstGeom prst="line">
            <a:avLst/>
          </a:prstGeom>
          <a:ln w="19050" cap="flat" cmpd="sng">
            <a:solidFill>
              <a:schemeClr val="tx2"/>
            </a:solidFill>
            <a:prstDash val="solid"/>
            <a:round/>
            <a:headEnd type="none" w="med" len="med"/>
            <a:tailEnd type="none" w="med" len="med"/>
          </a:ln>
        </p:spPr>
      </p:sp>
      <p:sp>
        <p:nvSpPr>
          <p:cNvPr id="1029" name="Text Box 10"/>
          <p:cNvSpPr txBox="1"/>
          <p:nvPr/>
        </p:nvSpPr>
        <p:spPr>
          <a:xfrm>
            <a:off x="152400" y="6248400"/>
            <a:ext cx="4114800" cy="396875"/>
          </a:xfrm>
          <a:prstGeom prst="rect">
            <a:avLst/>
          </a:prstGeom>
          <a:noFill/>
          <a:ln w="9525">
            <a:noFill/>
          </a:ln>
        </p:spPr>
        <p:txBody>
          <a:bodyPr anchor="t" anchorCtr="0">
            <a:spAutoFit/>
          </a:bodyPr>
          <a:p>
            <a:pPr lvl="0">
              <a:spcBef>
                <a:spcPct val="50000"/>
              </a:spcBef>
            </a:pPr>
            <a:r>
              <a:rPr lang="zh-CN" altLang="en-US" sz="2000" dirty="0">
                <a:latin typeface="隶书" panose="02010509060101010101" pitchFamily="49" charset="-122"/>
                <a:ea typeface="隶书" panose="02010509060101010101" pitchFamily="49" charset="-122"/>
              </a:rPr>
              <a:t>致力绿色能源  贡献和谐环境</a:t>
            </a:r>
            <a:endParaRPr lang="zh-CN" altLang="en-US" sz="2000" dirty="0">
              <a:latin typeface="隶书" panose="02010509060101010101" pitchFamily="49" charset="-122"/>
              <a:ea typeface="隶书" panose="02010509060101010101" pitchFamily="49" charset="-122"/>
            </a:endParaRPr>
          </a:p>
        </p:txBody>
      </p:sp>
      <p:sp>
        <p:nvSpPr>
          <p:cNvPr id="1030" name="Text Box 11"/>
          <p:cNvSpPr txBox="1">
            <a:spLocks noChangeArrowheads="1"/>
          </p:cNvSpPr>
          <p:nvPr/>
        </p:nvSpPr>
        <p:spPr bwMode="auto">
          <a:xfrm>
            <a:off x="457200" y="6491288"/>
            <a:ext cx="274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1" name="Text Box 12"/>
          <p:cNvSpPr txBox="1">
            <a:spLocks noChangeArrowheads="1"/>
          </p:cNvSpPr>
          <p:nvPr/>
        </p:nvSpPr>
        <p:spPr bwMode="auto">
          <a:xfrm>
            <a:off x="0" y="6491288"/>
            <a:ext cx="563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900" b="0" i="0" u="none" strike="noStrike" kern="1200" cap="none" spc="0" normalizeH="0" baseline="0" noProof="0" smtClean="0">
                <a:ln>
                  <a:noFill/>
                </a:ln>
                <a:solidFill>
                  <a:schemeClr val="tx1"/>
                </a:solidFill>
                <a:effectLst/>
                <a:uLnTx/>
                <a:uFillTx/>
                <a:latin typeface="Arial" panose="020B0604020202020204" pitchFamily="34" charset="0"/>
                <a:ea typeface="Gungsuh" pitchFamily="18" charset="-127"/>
                <a:cs typeface="+mn-cs"/>
              </a:rPr>
              <a:t>Dedicating to the Green Energy    Contributing to the Harmonious Environment</a:t>
            </a:r>
            <a:r>
              <a:rPr kumimoji="0" lang="en-US" altLang="zh-CN"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  </a:t>
            </a:r>
            <a:endParaRPr kumimoji="0" lang="en-US" altLang="zh-CN"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1629" name="Rectangle 13"/>
          <p:cNvSpPr>
            <a:spLocks noChangeArrowheads="1"/>
          </p:cNvSpPr>
          <p:nvPr/>
        </p:nvSpPr>
        <p:spPr bwMode="auto">
          <a:xfrm flipH="1" flipV="1">
            <a:off x="381000" y="228600"/>
            <a:ext cx="152400" cy="990600"/>
          </a:xfrm>
          <a:prstGeom prst="rect">
            <a:avLst/>
          </a:prstGeom>
          <a:gradFill rotWithShape="1">
            <a:gsLst>
              <a:gs pos="0">
                <a:schemeClr val="accent1"/>
              </a:gs>
              <a:gs pos="100000">
                <a:schemeClr val="accent1">
                  <a:gamma/>
                  <a:tint val="50980"/>
                  <a:invGamma/>
                </a:schemeClr>
              </a:gs>
            </a:gsLst>
            <a:lin ang="54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33" name="Text Box 14"/>
          <p:cNvSpPr txBox="1">
            <a:spLocks noChangeArrowheads="1"/>
          </p:cNvSpPr>
          <p:nvPr/>
        </p:nvSpPr>
        <p:spPr bwMode="auto">
          <a:xfrm>
            <a:off x="685800" y="1524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4" name="Rectangle 15"/>
          <p:cNvSpPr/>
          <p:nvPr userDrawn="1"/>
        </p:nvSpPr>
        <p:spPr>
          <a:xfrm>
            <a:off x="152400" y="609600"/>
            <a:ext cx="7391400" cy="76200"/>
          </a:xfrm>
          <a:prstGeom prst="rect">
            <a:avLst/>
          </a:prstGeom>
          <a:gradFill rotWithShape="1">
            <a:gsLst>
              <a:gs pos="0">
                <a:srgbClr val="168438"/>
              </a:gs>
              <a:gs pos="100000">
                <a:srgbClr val="98C8A7"/>
              </a:gs>
            </a:gsLst>
            <a:lin ang="0" scaled="1"/>
            <a:tileRect/>
          </a:gradFill>
          <a:ln w="3175" cap="flat" cmpd="sng">
            <a:solidFill>
              <a:schemeClr val="tx1"/>
            </a:solidFill>
            <a:prstDash val="solid"/>
            <a:miter/>
            <a:headEnd type="none" w="med" len="med"/>
            <a:tailEnd type="none" w="med" len="med"/>
          </a:ln>
        </p:spPr>
        <p:txBody>
          <a:bodyPr wrap="none" anchor="ctr" anchorCtr="0"/>
          <a:p>
            <a:pPr lvl="0"/>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C9658"/>
            </a:gs>
            <a:gs pos="100000">
              <a:srgbClr val="0C5C58"/>
            </a:gs>
          </a:gsLst>
          <a:lin ang="5400000" scaled="1"/>
          <a:tileRect/>
        </a:gradFill>
        <a:effectLst/>
      </p:bgPr>
    </p:bg>
    <p:spTree>
      <p:nvGrpSpPr>
        <p:cNvPr id="1" name=""/>
        <p:cNvGrpSpPr/>
        <p:nvPr/>
      </p:nvGrpSpPr>
      <p:grpSpPr/>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rtl="0" eaLnBrk="0" fontAlgn="base" hangingPunct="0">
        <a:spcBef>
          <a:spcPct val="0"/>
        </a:spcBef>
        <a:spcAft>
          <a:spcPct val="0"/>
        </a:spcAft>
        <a:defRPr sz="3600">
          <a:solidFill>
            <a:schemeClr val="tx2"/>
          </a:solidFill>
          <a:latin typeface="+mj-lt"/>
          <a:ea typeface="+mj-ea"/>
          <a:cs typeface="+mj-cs"/>
        </a:defRPr>
      </a:lvl1pPr>
      <a:lvl2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2pPr>
      <a:lvl3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3pPr>
      <a:lvl4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4pPr>
      <a:lvl5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5pPr>
      <a:lvl6pPr marL="4572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6pPr>
      <a:lvl7pPr marL="9144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7pPr>
      <a:lvl8pPr marL="13716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8pPr>
      <a:lvl9pPr marL="18288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a:solidFill>
            <a:schemeClr val="tx2"/>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2"/>
          </a:solidFill>
          <a:latin typeface="+mn-lt"/>
          <a:ea typeface="+mn-ea"/>
        </a:defRPr>
      </a:lvl3pPr>
      <a:lvl4pPr marL="1600200" indent="-228600" algn="l" rtl="0" eaLnBrk="0" fontAlgn="base" hangingPunct="0">
        <a:spcBef>
          <a:spcPct val="20000"/>
        </a:spcBef>
        <a:spcAft>
          <a:spcPct val="0"/>
        </a:spcAft>
        <a:buChar char="–"/>
        <a:defRPr sz="2000">
          <a:solidFill>
            <a:schemeClr val="tx2"/>
          </a:solidFill>
          <a:latin typeface="+mn-lt"/>
          <a:ea typeface="+mn-ea"/>
        </a:defRPr>
      </a:lvl4pPr>
      <a:lvl5pPr marL="2057400" indent="-228600" algn="l" rtl="0" eaLnBrk="0" fontAlgn="base" hangingPunct="0">
        <a:spcBef>
          <a:spcPct val="20000"/>
        </a:spcBef>
        <a:spcAft>
          <a:spcPct val="0"/>
        </a:spcAft>
        <a:buChar char="»"/>
        <a:defRPr sz="2000">
          <a:solidFill>
            <a:schemeClr val="tx2"/>
          </a:solidFill>
          <a:latin typeface="+mn-lt"/>
          <a:ea typeface="+mn-ea"/>
        </a:defRPr>
      </a:lvl5pPr>
      <a:lvl6pPr marL="2514600" indent="-228600" algn="l" rtl="0" fontAlgn="base">
        <a:spcBef>
          <a:spcPct val="20000"/>
        </a:spcBef>
        <a:spcAft>
          <a:spcPct val="0"/>
        </a:spcAft>
        <a:buChar char="»"/>
        <a:defRPr sz="2000">
          <a:solidFill>
            <a:schemeClr val="tx2"/>
          </a:solidFill>
          <a:latin typeface="+mn-lt"/>
          <a:ea typeface="+mn-ea"/>
        </a:defRPr>
      </a:lvl6pPr>
      <a:lvl7pPr marL="2971800" indent="-228600" algn="l" rtl="0" fontAlgn="base">
        <a:spcBef>
          <a:spcPct val="20000"/>
        </a:spcBef>
        <a:spcAft>
          <a:spcPct val="0"/>
        </a:spcAft>
        <a:buChar char="»"/>
        <a:defRPr sz="2000">
          <a:solidFill>
            <a:schemeClr val="tx2"/>
          </a:solidFill>
          <a:latin typeface="+mn-lt"/>
          <a:ea typeface="+mn-ea"/>
        </a:defRPr>
      </a:lvl7pPr>
      <a:lvl8pPr marL="3429000" indent="-228600" algn="l" rtl="0" fontAlgn="base">
        <a:spcBef>
          <a:spcPct val="20000"/>
        </a:spcBef>
        <a:spcAft>
          <a:spcPct val="0"/>
        </a:spcAft>
        <a:buChar char="»"/>
        <a:defRPr sz="2000">
          <a:solidFill>
            <a:schemeClr val="tx2"/>
          </a:solidFill>
          <a:latin typeface="+mn-lt"/>
          <a:ea typeface="+mn-ea"/>
        </a:defRPr>
      </a:lvl8pPr>
      <a:lvl9pPr marL="3886200" indent="-228600" algn="l" rtl="0" fontAlgn="base">
        <a:spcBef>
          <a:spcPct val="20000"/>
        </a:spcBef>
        <a:spcAft>
          <a:spcPct val="0"/>
        </a:spcAft>
        <a:buChar char="»"/>
        <a:defRPr sz="2000">
          <a:solidFill>
            <a:schemeClr val="tx2"/>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C9658"/>
            </a:gs>
            <a:gs pos="100000">
              <a:srgbClr val="0C5C58"/>
            </a:gs>
          </a:gsLst>
          <a:lin ang="5400000" scaled="1"/>
          <a:tileRect/>
        </a:gradFill>
        <a:effectLst/>
      </p:bgPr>
    </p:bg>
    <p:spTree>
      <p:nvGrpSpPr>
        <p:cNvPr id="1" name=""/>
        <p:cNvGrpSpPr/>
        <p:nvPr/>
      </p:nvGrpSpPr>
      <p:grpSpPr/>
    </p:spTree>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sldNum="0" hdr="0" ftr="0" dt="0"/>
  <p:txStyles>
    <p:titleStyle>
      <a:lvl1pPr algn="r" rtl="0" eaLnBrk="0" fontAlgn="base" hangingPunct="0">
        <a:spcBef>
          <a:spcPct val="0"/>
        </a:spcBef>
        <a:spcAft>
          <a:spcPct val="0"/>
        </a:spcAft>
        <a:defRPr sz="3600">
          <a:solidFill>
            <a:schemeClr val="tx2"/>
          </a:solidFill>
          <a:latin typeface="+mj-lt"/>
          <a:ea typeface="+mj-ea"/>
          <a:cs typeface="+mj-cs"/>
        </a:defRPr>
      </a:lvl1pPr>
      <a:lvl2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2pPr>
      <a:lvl3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3pPr>
      <a:lvl4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4pPr>
      <a:lvl5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5pPr>
      <a:lvl6pPr marL="4572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6pPr>
      <a:lvl7pPr marL="9144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7pPr>
      <a:lvl8pPr marL="13716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8pPr>
      <a:lvl9pPr marL="18288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a:solidFill>
            <a:schemeClr val="tx2"/>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2"/>
          </a:solidFill>
          <a:latin typeface="+mn-lt"/>
          <a:ea typeface="+mn-ea"/>
        </a:defRPr>
      </a:lvl3pPr>
      <a:lvl4pPr marL="1600200" indent="-228600" algn="l" rtl="0" eaLnBrk="0" fontAlgn="base" hangingPunct="0">
        <a:spcBef>
          <a:spcPct val="20000"/>
        </a:spcBef>
        <a:spcAft>
          <a:spcPct val="0"/>
        </a:spcAft>
        <a:buChar char="–"/>
        <a:defRPr sz="2000">
          <a:solidFill>
            <a:schemeClr val="tx2"/>
          </a:solidFill>
          <a:latin typeface="+mn-lt"/>
          <a:ea typeface="+mn-ea"/>
        </a:defRPr>
      </a:lvl4pPr>
      <a:lvl5pPr marL="2057400" indent="-228600" algn="l" rtl="0" eaLnBrk="0" fontAlgn="base" hangingPunct="0">
        <a:spcBef>
          <a:spcPct val="20000"/>
        </a:spcBef>
        <a:spcAft>
          <a:spcPct val="0"/>
        </a:spcAft>
        <a:buChar char="»"/>
        <a:defRPr sz="2000">
          <a:solidFill>
            <a:schemeClr val="tx2"/>
          </a:solidFill>
          <a:latin typeface="+mn-lt"/>
          <a:ea typeface="+mn-ea"/>
        </a:defRPr>
      </a:lvl5pPr>
      <a:lvl6pPr marL="2514600" indent="-228600" algn="l" rtl="0" fontAlgn="base">
        <a:spcBef>
          <a:spcPct val="20000"/>
        </a:spcBef>
        <a:spcAft>
          <a:spcPct val="0"/>
        </a:spcAft>
        <a:buChar char="»"/>
        <a:defRPr sz="2000">
          <a:solidFill>
            <a:schemeClr val="tx2"/>
          </a:solidFill>
          <a:latin typeface="+mn-lt"/>
          <a:ea typeface="+mn-ea"/>
        </a:defRPr>
      </a:lvl6pPr>
      <a:lvl7pPr marL="2971800" indent="-228600" algn="l" rtl="0" fontAlgn="base">
        <a:spcBef>
          <a:spcPct val="20000"/>
        </a:spcBef>
        <a:spcAft>
          <a:spcPct val="0"/>
        </a:spcAft>
        <a:buChar char="»"/>
        <a:defRPr sz="2000">
          <a:solidFill>
            <a:schemeClr val="tx2"/>
          </a:solidFill>
          <a:latin typeface="+mn-lt"/>
          <a:ea typeface="+mn-ea"/>
        </a:defRPr>
      </a:lvl7pPr>
      <a:lvl8pPr marL="3429000" indent="-228600" algn="l" rtl="0" fontAlgn="base">
        <a:spcBef>
          <a:spcPct val="20000"/>
        </a:spcBef>
        <a:spcAft>
          <a:spcPct val="0"/>
        </a:spcAft>
        <a:buChar char="»"/>
        <a:defRPr sz="2000">
          <a:solidFill>
            <a:schemeClr val="tx2"/>
          </a:solidFill>
          <a:latin typeface="+mn-lt"/>
          <a:ea typeface="+mn-ea"/>
        </a:defRPr>
      </a:lvl8pPr>
      <a:lvl9pPr marL="3886200" indent="-228600" algn="l" rtl="0" fontAlgn="base">
        <a:spcBef>
          <a:spcPct val="20000"/>
        </a:spcBef>
        <a:spcAft>
          <a:spcPct val="0"/>
        </a:spcAft>
        <a:buChar char="»"/>
        <a:defRPr sz="2000">
          <a:solidFill>
            <a:schemeClr val="tx2"/>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C9658"/>
            </a:gs>
            <a:gs pos="100000">
              <a:srgbClr val="0C5C58"/>
            </a:gs>
          </a:gsLst>
          <a:lin ang="5400000" scaled="1"/>
          <a:tileRect/>
        </a:gradFill>
        <a:effectLst/>
      </p:bgPr>
    </p:bg>
    <p:spTree>
      <p:nvGrpSpPr>
        <p:cNvPr id="1" name=""/>
        <p:cNvGrpSpPr/>
        <p:nvPr/>
      </p:nvGrpSpPr>
      <p:grpSpPr/>
    </p:spTree>
  </p:cSld>
  <p:clrMap bg1="dk2" tx1="lt1" bg2="dk1"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hf sldNum="0" hdr="0" ftr="0" dt="0"/>
  <p:txStyles>
    <p:titleStyle>
      <a:lvl1pPr algn="r" rtl="0" eaLnBrk="0" fontAlgn="base" hangingPunct="0">
        <a:spcBef>
          <a:spcPct val="0"/>
        </a:spcBef>
        <a:spcAft>
          <a:spcPct val="0"/>
        </a:spcAft>
        <a:defRPr sz="3600">
          <a:solidFill>
            <a:schemeClr val="tx2"/>
          </a:solidFill>
          <a:latin typeface="+mj-lt"/>
          <a:ea typeface="+mj-ea"/>
          <a:cs typeface="+mj-cs"/>
        </a:defRPr>
      </a:lvl1pPr>
      <a:lvl2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2pPr>
      <a:lvl3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3pPr>
      <a:lvl4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4pPr>
      <a:lvl5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5pPr>
      <a:lvl6pPr marL="4572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6pPr>
      <a:lvl7pPr marL="9144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7pPr>
      <a:lvl8pPr marL="13716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8pPr>
      <a:lvl9pPr marL="18288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a:solidFill>
            <a:schemeClr val="tx2"/>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2"/>
          </a:solidFill>
          <a:latin typeface="+mn-lt"/>
          <a:ea typeface="+mn-ea"/>
        </a:defRPr>
      </a:lvl3pPr>
      <a:lvl4pPr marL="1600200" indent="-228600" algn="l" rtl="0" eaLnBrk="0" fontAlgn="base" hangingPunct="0">
        <a:spcBef>
          <a:spcPct val="20000"/>
        </a:spcBef>
        <a:spcAft>
          <a:spcPct val="0"/>
        </a:spcAft>
        <a:buChar char="–"/>
        <a:defRPr sz="2000">
          <a:solidFill>
            <a:schemeClr val="tx2"/>
          </a:solidFill>
          <a:latin typeface="+mn-lt"/>
          <a:ea typeface="+mn-ea"/>
        </a:defRPr>
      </a:lvl4pPr>
      <a:lvl5pPr marL="2057400" indent="-228600" algn="l" rtl="0" eaLnBrk="0" fontAlgn="base" hangingPunct="0">
        <a:spcBef>
          <a:spcPct val="20000"/>
        </a:spcBef>
        <a:spcAft>
          <a:spcPct val="0"/>
        </a:spcAft>
        <a:buChar char="»"/>
        <a:defRPr sz="2000">
          <a:solidFill>
            <a:schemeClr val="tx2"/>
          </a:solidFill>
          <a:latin typeface="+mn-lt"/>
          <a:ea typeface="+mn-ea"/>
        </a:defRPr>
      </a:lvl5pPr>
      <a:lvl6pPr marL="2514600" indent="-228600" algn="l" rtl="0" fontAlgn="base">
        <a:spcBef>
          <a:spcPct val="20000"/>
        </a:spcBef>
        <a:spcAft>
          <a:spcPct val="0"/>
        </a:spcAft>
        <a:buChar char="»"/>
        <a:defRPr sz="2000">
          <a:solidFill>
            <a:schemeClr val="tx2"/>
          </a:solidFill>
          <a:latin typeface="+mn-lt"/>
          <a:ea typeface="+mn-ea"/>
        </a:defRPr>
      </a:lvl6pPr>
      <a:lvl7pPr marL="2971800" indent="-228600" algn="l" rtl="0" fontAlgn="base">
        <a:spcBef>
          <a:spcPct val="20000"/>
        </a:spcBef>
        <a:spcAft>
          <a:spcPct val="0"/>
        </a:spcAft>
        <a:buChar char="»"/>
        <a:defRPr sz="2000">
          <a:solidFill>
            <a:schemeClr val="tx2"/>
          </a:solidFill>
          <a:latin typeface="+mn-lt"/>
          <a:ea typeface="+mn-ea"/>
        </a:defRPr>
      </a:lvl7pPr>
      <a:lvl8pPr marL="3429000" indent="-228600" algn="l" rtl="0" fontAlgn="base">
        <a:spcBef>
          <a:spcPct val="20000"/>
        </a:spcBef>
        <a:spcAft>
          <a:spcPct val="0"/>
        </a:spcAft>
        <a:buChar char="»"/>
        <a:defRPr sz="2000">
          <a:solidFill>
            <a:schemeClr val="tx2"/>
          </a:solidFill>
          <a:latin typeface="+mn-lt"/>
          <a:ea typeface="+mn-ea"/>
        </a:defRPr>
      </a:lvl8pPr>
      <a:lvl9pPr marL="3886200" indent="-228600" algn="l" rtl="0" fontAlgn="base">
        <a:spcBef>
          <a:spcPct val="20000"/>
        </a:spcBef>
        <a:spcAft>
          <a:spcPct val="0"/>
        </a:spcAft>
        <a:buChar char="»"/>
        <a:defRPr sz="2000">
          <a:solidFill>
            <a:schemeClr val="tx2"/>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C9658"/>
            </a:gs>
            <a:gs pos="100000">
              <a:srgbClr val="0C5C58"/>
            </a:gs>
          </a:gsLst>
          <a:lin ang="5400000" scaled="1"/>
          <a:tileRect/>
        </a:gradFill>
        <a:effectLst/>
      </p:bgPr>
    </p:bg>
    <p:spTree>
      <p:nvGrpSpPr>
        <p:cNvPr id="1" name=""/>
        <p:cNvGrpSpPr/>
        <p:nvPr/>
      </p:nvGrpSpPr>
      <p:grpSpPr/>
    </p:spTree>
  </p:cSld>
  <p:clrMap bg1="dk2" tx1="lt1" bg2="dk1"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Lst>
  <p:hf sldNum="0" hdr="0" ftr="0" dt="0"/>
  <p:txStyles>
    <p:titleStyle>
      <a:lvl1pPr algn="r" rtl="0" eaLnBrk="0" fontAlgn="base" hangingPunct="0">
        <a:spcBef>
          <a:spcPct val="0"/>
        </a:spcBef>
        <a:spcAft>
          <a:spcPct val="0"/>
        </a:spcAft>
        <a:defRPr sz="3600">
          <a:solidFill>
            <a:schemeClr val="tx2"/>
          </a:solidFill>
          <a:latin typeface="+mj-lt"/>
          <a:ea typeface="+mj-ea"/>
          <a:cs typeface="+mj-cs"/>
        </a:defRPr>
      </a:lvl1pPr>
      <a:lvl2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2pPr>
      <a:lvl3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3pPr>
      <a:lvl4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4pPr>
      <a:lvl5pPr algn="r" rtl="0" eaLnBrk="0" fontAlgn="base" hangingPunct="0">
        <a:spcBef>
          <a:spcPct val="0"/>
        </a:spcBef>
        <a:spcAft>
          <a:spcPct val="0"/>
        </a:spcAft>
        <a:defRPr sz="3600">
          <a:solidFill>
            <a:schemeClr val="tx2"/>
          </a:solidFill>
          <a:latin typeface="Arial" panose="020B0604020202020204" pitchFamily="34" charset="0"/>
          <a:ea typeface="宋体" panose="02010600030101010101" pitchFamily="2" charset="-122"/>
        </a:defRPr>
      </a:lvl5pPr>
      <a:lvl6pPr marL="4572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6pPr>
      <a:lvl7pPr marL="9144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7pPr>
      <a:lvl8pPr marL="13716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8pPr>
      <a:lvl9pPr marL="1828800" algn="r" rtl="0" fontAlgn="base">
        <a:spcBef>
          <a:spcPct val="0"/>
        </a:spcBef>
        <a:spcAft>
          <a:spcPct val="0"/>
        </a:spcAft>
        <a:defRPr sz="36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a:solidFill>
            <a:schemeClr val="tx2"/>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2"/>
          </a:solidFill>
          <a:latin typeface="+mn-lt"/>
          <a:ea typeface="+mn-ea"/>
        </a:defRPr>
      </a:lvl3pPr>
      <a:lvl4pPr marL="1600200" indent="-228600" algn="l" rtl="0" eaLnBrk="0" fontAlgn="base" hangingPunct="0">
        <a:spcBef>
          <a:spcPct val="20000"/>
        </a:spcBef>
        <a:spcAft>
          <a:spcPct val="0"/>
        </a:spcAft>
        <a:buChar char="–"/>
        <a:defRPr sz="2000">
          <a:solidFill>
            <a:schemeClr val="tx2"/>
          </a:solidFill>
          <a:latin typeface="+mn-lt"/>
          <a:ea typeface="+mn-ea"/>
        </a:defRPr>
      </a:lvl4pPr>
      <a:lvl5pPr marL="2057400" indent="-228600" algn="l" rtl="0" eaLnBrk="0" fontAlgn="base" hangingPunct="0">
        <a:spcBef>
          <a:spcPct val="20000"/>
        </a:spcBef>
        <a:spcAft>
          <a:spcPct val="0"/>
        </a:spcAft>
        <a:buChar char="»"/>
        <a:defRPr sz="2000">
          <a:solidFill>
            <a:schemeClr val="tx2"/>
          </a:solidFill>
          <a:latin typeface="+mn-lt"/>
          <a:ea typeface="+mn-ea"/>
        </a:defRPr>
      </a:lvl5pPr>
      <a:lvl6pPr marL="2514600" indent="-228600" algn="l" rtl="0" fontAlgn="base">
        <a:spcBef>
          <a:spcPct val="20000"/>
        </a:spcBef>
        <a:spcAft>
          <a:spcPct val="0"/>
        </a:spcAft>
        <a:buChar char="»"/>
        <a:defRPr sz="2000">
          <a:solidFill>
            <a:schemeClr val="tx2"/>
          </a:solidFill>
          <a:latin typeface="+mn-lt"/>
          <a:ea typeface="+mn-ea"/>
        </a:defRPr>
      </a:lvl6pPr>
      <a:lvl7pPr marL="2971800" indent="-228600" algn="l" rtl="0" fontAlgn="base">
        <a:spcBef>
          <a:spcPct val="20000"/>
        </a:spcBef>
        <a:spcAft>
          <a:spcPct val="0"/>
        </a:spcAft>
        <a:buChar char="»"/>
        <a:defRPr sz="2000">
          <a:solidFill>
            <a:schemeClr val="tx2"/>
          </a:solidFill>
          <a:latin typeface="+mn-lt"/>
          <a:ea typeface="+mn-ea"/>
        </a:defRPr>
      </a:lvl7pPr>
      <a:lvl8pPr marL="3429000" indent="-228600" algn="l" rtl="0" fontAlgn="base">
        <a:spcBef>
          <a:spcPct val="20000"/>
        </a:spcBef>
        <a:spcAft>
          <a:spcPct val="0"/>
        </a:spcAft>
        <a:buChar char="»"/>
        <a:defRPr sz="2000">
          <a:solidFill>
            <a:schemeClr val="tx2"/>
          </a:solidFill>
          <a:latin typeface="+mn-lt"/>
          <a:ea typeface="+mn-ea"/>
        </a:defRPr>
      </a:lvl8pPr>
      <a:lvl9pPr marL="3886200" indent="-228600" algn="l" rtl="0" fontAlgn="base">
        <a:spcBef>
          <a:spcPct val="20000"/>
        </a:spcBef>
        <a:spcAft>
          <a:spcPct val="0"/>
        </a:spcAft>
        <a:buChar char="»"/>
        <a:defRPr sz="2000">
          <a:solidFill>
            <a:schemeClr val="tx2"/>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146" name="标题 149505"/>
          <p:cNvSpPr>
            <a:spLocks noGrp="1" noRot="1"/>
          </p:cNvSpPr>
          <p:nvPr>
            <p:ph type="title"/>
          </p:nvPr>
        </p:nvSpPr>
        <p:spPr>
          <a:xfrm>
            <a:off x="301625" y="685800"/>
            <a:ext cx="854075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6147" name="文本占位符 149506"/>
          <p:cNvSpPr>
            <a:spLocks noGrp="1" noRot="1"/>
          </p:cNvSpPr>
          <p:nvPr>
            <p:ph type="body"/>
          </p:nvPr>
        </p:nvSpPr>
        <p:spPr>
          <a:xfrm>
            <a:off x="304800" y="1981200"/>
            <a:ext cx="8540750" cy="3886200"/>
          </a:xfrm>
          <a:prstGeom prst="rect">
            <a:avLst/>
          </a:prstGeom>
          <a:noFill/>
          <a:ln w="9525">
            <a:noFill/>
          </a:ln>
        </p:spPr>
        <p:txBody>
          <a:bodyPr anchor="t" anchorCtr="0"/>
          <a:p>
            <a:pPr lvl="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49508" name="日期占位符 149507"/>
          <p:cNvSpPr>
            <a:spLocks noGrp="1"/>
          </p:cNvSpPr>
          <p:nvPr>
            <p:ph type="dt" sz="half" idx="2"/>
          </p:nvPr>
        </p:nvSpPr>
        <p:spPr>
          <a:xfrm>
            <a:off x="301625" y="6019800"/>
            <a:ext cx="2289175" cy="476250"/>
          </a:xfrm>
          <a:prstGeom prst="rect">
            <a:avLst/>
          </a:prstGeom>
          <a:noFill/>
          <a:ln w="9525">
            <a:noFill/>
          </a:ln>
        </p:spPr>
        <p:txBody>
          <a:bodyPr/>
          <a:lstStyle>
            <a:lvl1pPr>
              <a:defRPr sz="1400"/>
            </a:lvl1pPr>
          </a:lstStyle>
          <a:p>
            <a:pPr lvl="0" fontAlgn="base"/>
            <a:endParaRPr lang="zh-CN" altLang="en-US" strike="noStrike" noProof="1" dirty="0">
              <a:latin typeface="Arial" panose="020B0604020202020204" pitchFamily="34" charset="0"/>
            </a:endParaRPr>
          </a:p>
        </p:txBody>
      </p:sp>
      <p:sp>
        <p:nvSpPr>
          <p:cNvPr id="149509" name="页脚占位符 149508"/>
          <p:cNvSpPr>
            <a:spLocks noGrp="1"/>
          </p:cNvSpPr>
          <p:nvPr>
            <p:ph type="ftr" sz="quarter" idx="3"/>
          </p:nvPr>
        </p:nvSpPr>
        <p:spPr>
          <a:xfrm>
            <a:off x="3124200" y="6019800"/>
            <a:ext cx="2895600" cy="476250"/>
          </a:xfrm>
          <a:prstGeom prst="rect">
            <a:avLst/>
          </a:prstGeom>
          <a:noFill/>
          <a:ln w="9525">
            <a:noFill/>
          </a:ln>
        </p:spPr>
        <p:txBody>
          <a:bodyPr/>
          <a:lstStyle>
            <a:lvl1pPr algn="ctr">
              <a:defRPr sz="1400"/>
            </a:lvl1pPr>
          </a:lstStyle>
          <a:p>
            <a:pPr lvl="0" fontAlgn="base"/>
            <a:endParaRPr lang="zh-CN" altLang="en-US" strike="noStrike" noProof="1" dirty="0">
              <a:latin typeface="Arial" panose="020B0604020202020204" pitchFamily="34" charset="0"/>
            </a:endParaRPr>
          </a:p>
        </p:txBody>
      </p:sp>
      <p:sp>
        <p:nvSpPr>
          <p:cNvPr id="149510" name="灯片编号占位符 149509"/>
          <p:cNvSpPr>
            <a:spLocks noGrp="1"/>
          </p:cNvSpPr>
          <p:nvPr>
            <p:ph type="sldNum" sz="quarter" idx="4"/>
          </p:nvPr>
        </p:nvSpPr>
        <p:spPr>
          <a:xfrm>
            <a:off x="6553200" y="6019800"/>
            <a:ext cx="2289175"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blinds dir="vert"/>
  </p:transition>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v"/>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v"/>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image" Target="../media/image8.png"/><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5.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58.xml"/><Relationship Id="rId4" Type="http://schemas.openxmlformats.org/officeDocument/2006/relationships/image" Target="../media/image12.png"/><Relationship Id="rId3" Type="http://schemas.openxmlformats.org/officeDocument/2006/relationships/tags" Target="../tags/tag3.xml"/><Relationship Id="rId2" Type="http://schemas.microsoft.com/office/2007/relationships/media" Target="../media/media1.mp4"/><Relationship Id="rId1" Type="http://schemas.openxmlformats.org/officeDocument/2006/relationships/video" Target="../media/media1.mp4"/></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58.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59.xml"/><Relationship Id="rId8" Type="http://schemas.openxmlformats.org/officeDocument/2006/relationships/image" Target="../media/image23.png"/><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Text Box 4"/>
          <p:cNvSpPr txBox="1"/>
          <p:nvPr/>
        </p:nvSpPr>
        <p:spPr>
          <a:xfrm>
            <a:off x="1292225" y="2500313"/>
            <a:ext cx="6278880" cy="706755"/>
          </a:xfrm>
          <a:prstGeom prst="rect">
            <a:avLst/>
          </a:prstGeom>
          <a:noFill/>
          <a:ln w="9525">
            <a:noFill/>
          </a:ln>
        </p:spPr>
        <p:txBody>
          <a:bodyPr wrap="none" anchor="t" anchorCtr="0">
            <a:spAutoFit/>
          </a:bodyPr>
          <a:p>
            <a:r>
              <a:rPr lang="zh-CN" altLang="en-US" sz="4000" dirty="0">
                <a:solidFill>
                  <a:schemeClr val="tx2"/>
                </a:solidFill>
                <a:latin typeface="黑体" panose="02010609060101010101" pitchFamily="49" charset="-122"/>
                <a:ea typeface="黑体" panose="02010609060101010101" pitchFamily="49" charset="-122"/>
              </a:rPr>
              <a:t>储能电站安全性及消防</a:t>
            </a:r>
            <a:r>
              <a:rPr lang="zh-CN" altLang="en-US" sz="4000" dirty="0">
                <a:solidFill>
                  <a:schemeClr val="tx2"/>
                </a:solidFill>
                <a:latin typeface="黑体" panose="02010609060101010101" pitchFamily="49" charset="-122"/>
                <a:ea typeface="黑体" panose="02010609060101010101" pitchFamily="49" charset="-122"/>
              </a:rPr>
              <a:t>交流</a:t>
            </a:r>
            <a:endParaRPr lang="zh-CN" altLang="en-US" sz="4000" dirty="0">
              <a:solidFill>
                <a:schemeClr val="tx2"/>
              </a:solidFill>
              <a:latin typeface="黑体" panose="02010609060101010101" pitchFamily="49" charset="-122"/>
              <a:ea typeface="黑体" panose="02010609060101010101" pitchFamily="49" charset="-122"/>
            </a:endParaRPr>
          </a:p>
        </p:txBody>
      </p:sp>
      <p:sp>
        <p:nvSpPr>
          <p:cNvPr id="10242" name="Text Box 6"/>
          <p:cNvSpPr txBox="1"/>
          <p:nvPr/>
        </p:nvSpPr>
        <p:spPr>
          <a:xfrm>
            <a:off x="228600" y="3733800"/>
            <a:ext cx="8915400" cy="1222375"/>
          </a:xfrm>
          <a:prstGeom prst="rect">
            <a:avLst/>
          </a:prstGeom>
          <a:noFill/>
          <a:ln w="9525">
            <a:noFill/>
          </a:ln>
        </p:spPr>
        <p:txBody>
          <a:bodyPr anchor="t" anchorCtr="0">
            <a:spAutoFit/>
          </a:bodyPr>
          <a:p>
            <a:pPr algn="ctr">
              <a:spcBef>
                <a:spcPct val="50000"/>
              </a:spcBef>
            </a:pPr>
            <a:r>
              <a:rPr lang="zh-CN" altLang="en-US" sz="2000" dirty="0">
                <a:solidFill>
                  <a:schemeClr val="tx2"/>
                </a:solidFill>
                <a:latin typeface="华文行楷" panose="02010800040101010101" pitchFamily="2" charset="-122"/>
                <a:ea typeface="华文行楷" panose="02010800040101010101" pitchFamily="2" charset="-122"/>
              </a:rPr>
              <a:t>致力绿色能源   贡献和谐环境</a:t>
            </a:r>
            <a:endParaRPr lang="zh-CN" altLang="en-US" sz="2000" dirty="0">
              <a:solidFill>
                <a:schemeClr val="tx2"/>
              </a:solidFill>
              <a:latin typeface="华文行楷" panose="02010800040101010101" pitchFamily="2" charset="-122"/>
              <a:ea typeface="华文行楷" panose="02010800040101010101" pitchFamily="2" charset="-122"/>
            </a:endParaRPr>
          </a:p>
          <a:p>
            <a:pPr algn="ctr">
              <a:spcBef>
                <a:spcPct val="50000"/>
              </a:spcBef>
            </a:pPr>
            <a:r>
              <a:rPr lang="en-US" altLang="zh-CN" i="1">
                <a:solidFill>
                  <a:schemeClr val="tx2"/>
                </a:solidFill>
                <a:latin typeface="Times New Roman" panose="02020603050405020304" pitchFamily="18" charset="0"/>
                <a:ea typeface="Gungsuh" pitchFamily="18" charset="-127"/>
              </a:rPr>
              <a:t>Dedicating to the Green Energy </a:t>
            </a:r>
            <a:endParaRPr lang="en-US" altLang="zh-CN" i="1">
              <a:solidFill>
                <a:schemeClr val="tx2"/>
              </a:solidFill>
              <a:latin typeface="Times New Roman" panose="02020603050405020304" pitchFamily="18" charset="0"/>
              <a:ea typeface="Gungsuh" pitchFamily="18" charset="-127"/>
            </a:endParaRPr>
          </a:p>
          <a:p>
            <a:pPr algn="ctr">
              <a:spcBef>
                <a:spcPct val="50000"/>
              </a:spcBef>
            </a:pPr>
            <a:r>
              <a:rPr lang="en-US" altLang="zh-CN" i="1">
                <a:solidFill>
                  <a:schemeClr val="tx2"/>
                </a:solidFill>
                <a:latin typeface="Times New Roman" panose="02020603050405020304" pitchFamily="18" charset="0"/>
                <a:ea typeface="Gungsuh" pitchFamily="18" charset="-127"/>
              </a:rPr>
              <a:t> Contributing to the Harmonious Environment</a:t>
            </a:r>
            <a:r>
              <a:rPr lang="en-US" altLang="zh-CN" i="1">
                <a:latin typeface="Arial" panose="020B0604020202020204" pitchFamily="34" charset="0"/>
              </a:rPr>
              <a:t>  </a:t>
            </a:r>
            <a:endParaRPr lang="en-US" altLang="zh-CN" i="1">
              <a:latin typeface="Arial" panose="020B0604020202020204" pitchFamily="34" charset="0"/>
            </a:endParaRP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265" name="Group 13"/>
          <p:cNvGrpSpPr/>
          <p:nvPr/>
        </p:nvGrpSpPr>
        <p:grpSpPr>
          <a:xfrm>
            <a:off x="1816100" y="1798638"/>
            <a:ext cx="5334000" cy="641350"/>
            <a:chOff x="1248" y="1180"/>
            <a:chExt cx="3360" cy="404"/>
          </a:xfrm>
        </p:grpSpPr>
        <p:sp>
          <p:nvSpPr>
            <p:cNvPr id="11266" name="Line 14"/>
            <p:cNvSpPr/>
            <p:nvPr/>
          </p:nvSpPr>
          <p:spPr>
            <a:xfrm>
              <a:off x="1584" y="1524"/>
              <a:ext cx="3024" cy="1"/>
            </a:xfrm>
            <a:prstGeom prst="line">
              <a:avLst/>
            </a:prstGeom>
            <a:ln w="25400" cap="flat" cmpd="sng">
              <a:solidFill>
                <a:schemeClr val="tx2"/>
              </a:solidFill>
              <a:prstDash val="sysDot"/>
              <a:round/>
              <a:headEnd type="none" w="med" len="med"/>
              <a:tailEnd type="oval" w="med" len="med"/>
            </a:ln>
          </p:spPr>
        </p:sp>
        <p:sp>
          <p:nvSpPr>
            <p:cNvPr id="11267" name="Text Box 15"/>
            <p:cNvSpPr txBox="1"/>
            <p:nvPr/>
          </p:nvSpPr>
          <p:spPr>
            <a:xfrm>
              <a:off x="1539" y="1180"/>
              <a:ext cx="2736" cy="290"/>
            </a:xfrm>
            <a:prstGeom prst="rect">
              <a:avLst/>
            </a:prstGeom>
            <a:noFill/>
            <a:ln w="9525">
              <a:noFill/>
            </a:ln>
          </p:spPr>
          <p:txBody>
            <a:bodyPr anchor="t" anchorCtr="0">
              <a:spAutoFit/>
            </a:bodyPr>
            <a:p>
              <a:pPr algn="ctr" eaLnBrk="0" hangingPunct="0"/>
              <a:r>
                <a:rPr lang="zh-CN" altLang="en-US" sz="2400" dirty="0">
                  <a:solidFill>
                    <a:schemeClr val="tx2"/>
                  </a:solidFill>
                  <a:latin typeface="Arial" panose="020B0604020202020204" pitchFamily="34" charset="0"/>
                  <a:ea typeface="宋体" panose="02010600030101010101" pitchFamily="2" charset="-122"/>
                </a:rPr>
                <a:t>一、</a:t>
              </a:r>
              <a:r>
                <a:rPr lang="zh-CN" altLang="en-US" sz="2400" b="1" dirty="0">
                  <a:solidFill>
                    <a:schemeClr val="tx2"/>
                  </a:solidFill>
                  <a:latin typeface="Arial" panose="020B0604020202020204" pitchFamily="34" charset="0"/>
                  <a:ea typeface="宋体" panose="02010600030101010101" pitchFamily="2" charset="-122"/>
                </a:rPr>
                <a:t>锂电池介绍</a:t>
              </a:r>
              <a:endParaRPr lang="zh-CN" altLang="en-US" sz="2400" b="1" dirty="0">
                <a:solidFill>
                  <a:schemeClr val="tx2"/>
                </a:solidFill>
                <a:latin typeface="Arial" panose="020B0604020202020204" pitchFamily="34" charset="0"/>
                <a:ea typeface="宋体" panose="02010600030101010101" pitchFamily="2" charset="-122"/>
              </a:endParaRPr>
            </a:p>
          </p:txBody>
        </p:sp>
        <p:grpSp>
          <p:nvGrpSpPr>
            <p:cNvPr id="11268" name="Group 16"/>
            <p:cNvGrpSpPr/>
            <p:nvPr/>
          </p:nvGrpSpPr>
          <p:grpSpPr>
            <a:xfrm>
              <a:off x="1248" y="1200"/>
              <a:ext cx="384" cy="384"/>
              <a:chOff x="1248" y="1200"/>
              <a:chExt cx="384" cy="384"/>
            </a:xfrm>
          </p:grpSpPr>
          <p:grpSp>
            <p:nvGrpSpPr>
              <p:cNvPr id="11269" name="Group 17"/>
              <p:cNvGrpSpPr/>
              <p:nvPr/>
            </p:nvGrpSpPr>
            <p:grpSpPr>
              <a:xfrm>
                <a:off x="1248" y="1200"/>
                <a:ext cx="384" cy="384"/>
                <a:chOff x="2016" y="912"/>
                <a:chExt cx="384" cy="384"/>
              </a:xfrm>
            </p:grpSpPr>
            <p:sp>
              <p:nvSpPr>
                <p:cNvPr id="11270" name="Text Box 18"/>
                <p:cNvSpPr txBox="1"/>
                <p:nvPr/>
              </p:nvSpPr>
              <p:spPr>
                <a:xfrm>
                  <a:off x="2094" y="960"/>
                  <a:ext cx="223" cy="288"/>
                </a:xfrm>
                <a:prstGeom prst="rect">
                  <a:avLst/>
                </a:prstGeom>
                <a:noFill/>
                <a:ln w="9525">
                  <a:noFill/>
                </a:ln>
              </p:spPr>
              <p:txBody>
                <a:bodyPr wrap="none" anchor="t" anchorCtr="0">
                  <a:spAutoFit/>
                </a:bodyPr>
                <a:p>
                  <a:pPr algn="ctr" eaLnBrk="0" hangingPunct="0"/>
                  <a:r>
                    <a:rPr lang="en-US" altLang="zh-CN" sz="2400" b="1">
                      <a:solidFill>
                        <a:srgbClr val="000000"/>
                      </a:solidFill>
                      <a:latin typeface="Arial" panose="020B0604020202020204" pitchFamily="34" charset="0"/>
                    </a:rPr>
                    <a:t>3</a:t>
                  </a:r>
                  <a:endParaRPr lang="en-US" altLang="zh-CN" sz="2400" b="1">
                    <a:solidFill>
                      <a:srgbClr val="000000"/>
                    </a:solidFill>
                    <a:latin typeface="Arial" panose="020B0604020202020204" pitchFamily="34" charset="0"/>
                  </a:endParaRPr>
                </a:p>
              </p:txBody>
            </p:sp>
            <p:sp>
              <p:nvSpPr>
                <p:cNvPr id="112659" name="Oval 19"/>
                <p:cNvSpPr>
                  <a:spLocks noChangeArrowheads="1"/>
                </p:cNvSpPr>
                <p:nvPr/>
              </p:nvSpPr>
              <p:spPr bwMode="gray">
                <a:xfrm>
                  <a:off x="2016" y="912"/>
                  <a:ext cx="384" cy="384"/>
                </a:xfrm>
                <a:prstGeom prst="ellipse">
                  <a:avLst/>
                </a:prstGeom>
                <a:gradFill rotWithShape="1">
                  <a:gsLst>
                    <a:gs pos="0">
                      <a:schemeClr val="hlink"/>
                    </a:gs>
                    <a:gs pos="100000">
                      <a:schemeClr val="hlink">
                        <a:gamma/>
                        <a:shade val="46275"/>
                        <a:invGamma/>
                      </a:schemeClr>
                    </a:gs>
                  </a:gsLst>
                  <a:lin ang="54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2660" name="Oval 20"/>
                <p:cNvSpPr>
                  <a:spLocks noChangeArrowheads="1"/>
                </p:cNvSpPr>
                <p:nvPr/>
              </p:nvSpPr>
              <p:spPr bwMode="gray">
                <a:xfrm>
                  <a:off x="2016" y="912"/>
                  <a:ext cx="384" cy="384"/>
                </a:xfrm>
                <a:prstGeom prst="ellipse">
                  <a:avLst/>
                </a:prstGeom>
                <a:gradFill rotWithShape="1">
                  <a:gsLst>
                    <a:gs pos="0">
                      <a:schemeClr val="hlink">
                        <a:alpha val="32001"/>
                      </a:schemeClr>
                    </a:gs>
                    <a:gs pos="100000">
                      <a:schemeClr val="hlink">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2661" name="Oval 21"/>
                <p:cNvSpPr>
                  <a:spLocks noChangeArrowheads="1"/>
                </p:cNvSpPr>
                <p:nvPr/>
              </p:nvSpPr>
              <p:spPr bwMode="gray">
                <a:xfrm>
                  <a:off x="2034" y="918"/>
                  <a:ext cx="334" cy="33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2662" name="Oval 22"/>
                <p:cNvSpPr>
                  <a:spLocks noChangeArrowheads="1"/>
                </p:cNvSpPr>
                <p:nvPr/>
              </p:nvSpPr>
              <p:spPr bwMode="gray">
                <a:xfrm>
                  <a:off x="2040" y="936"/>
                  <a:ext cx="334" cy="334"/>
                </a:xfrm>
                <a:prstGeom prst="ellipse">
                  <a:avLst/>
                </a:prstGeom>
                <a:gradFill rotWithShape="1">
                  <a:gsLst>
                    <a:gs pos="0">
                      <a:schemeClr val="hlink">
                        <a:gamma/>
                        <a:shade val="63529"/>
                        <a:invGamma/>
                      </a:schemeClr>
                    </a:gs>
                    <a:gs pos="100000">
                      <a:schemeClr va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275" name="Oval 23"/>
                <p:cNvSpPr/>
                <p:nvPr/>
              </p:nvSpPr>
              <p:spPr>
                <a:xfrm>
                  <a:off x="2052" y="948"/>
                  <a:ext cx="300" cy="300"/>
                </a:xfrm>
                <a:prstGeom prst="ellipse">
                  <a:avLst/>
                </a:prstGeom>
                <a:solidFill>
                  <a:srgbClr val="333333"/>
                </a:solidFill>
                <a:ln w="38100">
                  <a:noFill/>
                </a:ln>
              </p:spPr>
              <p:txBody>
                <a:bodyPr anchor="ctr" anchorCtr="0">
                  <a:spAutoFit/>
                </a:bodyPr>
                <a:p>
                  <a:endParaRPr lang="zh-CN" altLang="en-US" dirty="0">
                    <a:latin typeface="Arial" panose="020B0604020202020204" pitchFamily="34" charset="0"/>
                    <a:ea typeface="宋体" panose="02010600030101010101" pitchFamily="2" charset="-122"/>
                  </a:endParaRPr>
                </a:p>
              </p:txBody>
            </p:sp>
            <p:sp>
              <p:nvSpPr>
                <p:cNvPr id="11276" name="Oval 24"/>
                <p:cNvSpPr/>
                <p:nvPr/>
              </p:nvSpPr>
              <p:spPr>
                <a:xfrm>
                  <a:off x="2064" y="959"/>
                  <a:ext cx="291" cy="291"/>
                </a:xfrm>
                <a:prstGeom prst="ellipse">
                  <a:avLst/>
                </a:prstGeom>
                <a:gradFill rotWithShape="1">
                  <a:gsLst>
                    <a:gs pos="0">
                      <a:srgbClr val="595959"/>
                    </a:gs>
                    <a:gs pos="100000">
                      <a:srgbClr val="C0C0C0"/>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277" name="Oval 25"/>
                <p:cNvSpPr/>
                <p:nvPr/>
              </p:nvSpPr>
              <p:spPr>
                <a:xfrm>
                  <a:off x="2068" y="961"/>
                  <a:ext cx="283" cy="283"/>
                </a:xfrm>
                <a:prstGeom prst="ellipse">
                  <a:avLst/>
                </a:prstGeom>
                <a:gradFill rotWithShape="1">
                  <a:gsLst>
                    <a:gs pos="0">
                      <a:srgbClr val="C0C0C0">
                        <a:alpha val="0"/>
                      </a:srgbClr>
                    </a:gs>
                    <a:gs pos="100000">
                      <a:srgbClr val="E9E9E9"/>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278" name="Oval 26"/>
                <p:cNvSpPr/>
                <p:nvPr/>
              </p:nvSpPr>
              <p:spPr>
                <a:xfrm>
                  <a:off x="2071" y="963"/>
                  <a:ext cx="270" cy="265"/>
                </a:xfrm>
                <a:prstGeom prst="ellipse">
                  <a:avLst/>
                </a:prstGeom>
                <a:gradFill rotWithShape="1">
                  <a:gsLst>
                    <a:gs pos="0">
                      <a:srgbClr val="989898"/>
                    </a:gs>
                    <a:gs pos="100000">
                      <a:srgbClr val="C0C0C0">
                        <a:alpha val="48000"/>
                      </a:srgbClr>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279" name="Oval 27"/>
                <p:cNvSpPr/>
                <p:nvPr/>
              </p:nvSpPr>
              <p:spPr>
                <a:xfrm>
                  <a:off x="2086" y="971"/>
                  <a:ext cx="240" cy="215"/>
                </a:xfrm>
                <a:prstGeom prst="ellipse">
                  <a:avLst/>
                </a:prstGeom>
                <a:gradFill rotWithShape="1">
                  <a:gsLst>
                    <a:gs pos="0">
                      <a:srgbClr val="FFFFFF"/>
                    </a:gs>
                    <a:gs pos="100000">
                      <a:srgbClr val="C0C0C0">
                        <a:alpha val="37999"/>
                      </a:srgbClr>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grpSp>
          <p:sp>
            <p:nvSpPr>
              <p:cNvPr id="11280" name="Text Box 28"/>
              <p:cNvSpPr txBox="1"/>
              <p:nvPr/>
            </p:nvSpPr>
            <p:spPr>
              <a:xfrm>
                <a:off x="1326" y="1248"/>
                <a:ext cx="223" cy="288"/>
              </a:xfrm>
              <a:prstGeom prst="rect">
                <a:avLst/>
              </a:prstGeom>
              <a:noFill/>
              <a:ln w="9525">
                <a:noFill/>
              </a:ln>
            </p:spPr>
            <p:txBody>
              <a:bodyPr wrap="none" anchor="t" anchorCtr="0">
                <a:spAutoFit/>
              </a:bodyPr>
              <a:p>
                <a:pPr algn="ctr" eaLnBrk="0" hangingPunct="0"/>
                <a:r>
                  <a:rPr lang="en-US" altLang="zh-CN" sz="2400" b="1">
                    <a:solidFill>
                      <a:srgbClr val="000000"/>
                    </a:solidFill>
                    <a:latin typeface="Arial" panose="020B0604020202020204" pitchFamily="34" charset="0"/>
                  </a:rPr>
                  <a:t>1</a:t>
                </a:r>
                <a:endParaRPr lang="en-US" altLang="zh-CN" sz="2400" b="1">
                  <a:solidFill>
                    <a:srgbClr val="000000"/>
                  </a:solidFill>
                  <a:latin typeface="Arial" panose="020B0604020202020204" pitchFamily="34" charset="0"/>
                </a:endParaRPr>
              </a:p>
            </p:txBody>
          </p:sp>
        </p:grpSp>
      </p:grpSp>
      <p:sp>
        <p:nvSpPr>
          <p:cNvPr id="11281" name="Text Box 73"/>
          <p:cNvSpPr txBox="1"/>
          <p:nvPr/>
        </p:nvSpPr>
        <p:spPr>
          <a:xfrm>
            <a:off x="601663" y="646113"/>
            <a:ext cx="1676400" cy="522287"/>
          </a:xfrm>
          <a:prstGeom prst="rect">
            <a:avLst/>
          </a:prstGeom>
          <a:noFill/>
          <a:ln w="9525">
            <a:noFill/>
          </a:ln>
        </p:spPr>
        <p:txBody>
          <a:bodyPr anchor="t" anchorCtr="0">
            <a:spAutoFit/>
          </a:bodyPr>
          <a:p>
            <a:pPr>
              <a:spcBef>
                <a:spcPct val="50000"/>
              </a:spcBef>
            </a:pPr>
            <a:r>
              <a:rPr lang="zh-CN" altLang="en-US" sz="2800" dirty="0">
                <a:solidFill>
                  <a:schemeClr val="tx2"/>
                </a:solidFill>
                <a:latin typeface="黑体" panose="02010609060101010101" pitchFamily="49" charset="-122"/>
                <a:ea typeface="黑体" panose="02010609060101010101" pitchFamily="49" charset="-122"/>
              </a:rPr>
              <a:t>目  录</a:t>
            </a:r>
            <a:endParaRPr lang="zh-CN" altLang="en-US" sz="2800" dirty="0">
              <a:solidFill>
                <a:schemeClr val="tx2"/>
              </a:solidFill>
              <a:latin typeface="黑体" panose="02010609060101010101" pitchFamily="49" charset="-122"/>
              <a:ea typeface="黑体" panose="02010609060101010101" pitchFamily="49" charset="-122"/>
            </a:endParaRPr>
          </a:p>
        </p:txBody>
      </p:sp>
      <p:grpSp>
        <p:nvGrpSpPr>
          <p:cNvPr id="11282" name="Group 88"/>
          <p:cNvGrpSpPr/>
          <p:nvPr/>
        </p:nvGrpSpPr>
        <p:grpSpPr>
          <a:xfrm>
            <a:off x="1816100" y="4349750"/>
            <a:ext cx="5305425" cy="609600"/>
            <a:chOff x="1266" y="2300"/>
            <a:chExt cx="3342" cy="384"/>
          </a:xfrm>
        </p:grpSpPr>
        <p:sp>
          <p:nvSpPr>
            <p:cNvPr id="11283" name="Line 89"/>
            <p:cNvSpPr/>
            <p:nvPr/>
          </p:nvSpPr>
          <p:spPr>
            <a:xfrm>
              <a:off x="1584" y="2662"/>
              <a:ext cx="3024" cy="1"/>
            </a:xfrm>
            <a:prstGeom prst="line">
              <a:avLst/>
            </a:prstGeom>
            <a:ln w="25400" cap="flat" cmpd="sng">
              <a:solidFill>
                <a:schemeClr val="tx2"/>
              </a:solidFill>
              <a:prstDash val="sysDot"/>
              <a:round/>
              <a:headEnd type="none" w="med" len="med"/>
              <a:tailEnd type="oval" w="med" len="med"/>
            </a:ln>
          </p:spPr>
        </p:sp>
        <p:sp>
          <p:nvSpPr>
            <p:cNvPr id="11284" name="Text Box 90"/>
            <p:cNvSpPr txBox="1"/>
            <p:nvPr/>
          </p:nvSpPr>
          <p:spPr>
            <a:xfrm>
              <a:off x="1850" y="2300"/>
              <a:ext cx="2736" cy="290"/>
            </a:xfrm>
            <a:prstGeom prst="rect">
              <a:avLst/>
            </a:prstGeom>
            <a:noFill/>
            <a:ln w="9525">
              <a:noFill/>
            </a:ln>
          </p:spPr>
          <p:txBody>
            <a:bodyPr anchor="t" anchorCtr="0">
              <a:spAutoFit/>
            </a:bodyPr>
            <a:p>
              <a:pPr algn="ctr" eaLnBrk="0" hangingPunct="0"/>
              <a:r>
                <a:rPr lang="zh-CN" altLang="en-US" sz="2400" dirty="0">
                  <a:solidFill>
                    <a:schemeClr val="tx2"/>
                  </a:solidFill>
                  <a:latin typeface="Arial" panose="020B0604020202020204" pitchFamily="34" charset="0"/>
                  <a:ea typeface="宋体" panose="02010600030101010101" pitchFamily="2" charset="-122"/>
                </a:rPr>
                <a:t>三、平朔电站项目</a:t>
              </a:r>
              <a:r>
                <a:rPr lang="zh-CN" altLang="en-US" sz="2400" dirty="0">
                  <a:solidFill>
                    <a:schemeClr val="tx2"/>
                  </a:solidFill>
                  <a:latin typeface="Arial" panose="020B0604020202020204" pitchFamily="34" charset="0"/>
                  <a:ea typeface="宋体" panose="02010600030101010101" pitchFamily="2" charset="-122"/>
                </a:rPr>
                <a:t>介绍</a:t>
              </a:r>
              <a:endParaRPr lang="zh-CN" altLang="en-US" sz="2400" dirty="0">
                <a:solidFill>
                  <a:schemeClr val="tx2"/>
                </a:solidFill>
                <a:latin typeface="Arial" panose="020B0604020202020204" pitchFamily="34" charset="0"/>
                <a:ea typeface="宋体" panose="02010600030101010101" pitchFamily="2" charset="-122"/>
              </a:endParaRPr>
            </a:p>
          </p:txBody>
        </p:sp>
        <p:grpSp>
          <p:nvGrpSpPr>
            <p:cNvPr id="11285" name="Group 91"/>
            <p:cNvGrpSpPr/>
            <p:nvPr/>
          </p:nvGrpSpPr>
          <p:grpSpPr>
            <a:xfrm>
              <a:off x="1266" y="2362"/>
              <a:ext cx="340" cy="322"/>
              <a:chOff x="1266" y="1222"/>
              <a:chExt cx="340" cy="322"/>
            </a:xfrm>
          </p:grpSpPr>
          <p:grpSp>
            <p:nvGrpSpPr>
              <p:cNvPr id="11286" name="Group 92"/>
              <p:cNvGrpSpPr/>
              <p:nvPr/>
            </p:nvGrpSpPr>
            <p:grpSpPr>
              <a:xfrm>
                <a:off x="1266" y="1222"/>
                <a:ext cx="340" cy="322"/>
                <a:chOff x="2034" y="934"/>
                <a:chExt cx="340" cy="322"/>
              </a:xfrm>
            </p:grpSpPr>
            <p:sp>
              <p:nvSpPr>
                <p:cNvPr id="11287" name="Text Box 93"/>
                <p:cNvSpPr txBox="1"/>
                <p:nvPr/>
              </p:nvSpPr>
              <p:spPr>
                <a:xfrm>
                  <a:off x="2094" y="960"/>
                  <a:ext cx="223" cy="288"/>
                </a:xfrm>
                <a:prstGeom prst="rect">
                  <a:avLst/>
                </a:prstGeom>
                <a:noFill/>
                <a:ln w="9525">
                  <a:noFill/>
                </a:ln>
              </p:spPr>
              <p:txBody>
                <a:bodyPr wrap="none" anchor="t" anchorCtr="0">
                  <a:spAutoFit/>
                </a:bodyPr>
                <a:p>
                  <a:pPr algn="ctr" eaLnBrk="0" hangingPunct="0"/>
                  <a:r>
                    <a:rPr lang="en-US" altLang="zh-CN" sz="2400" b="1">
                      <a:solidFill>
                        <a:srgbClr val="000000"/>
                      </a:solidFill>
                      <a:latin typeface="Arial" panose="020B0604020202020204" pitchFamily="34" charset="0"/>
                    </a:rPr>
                    <a:t>3</a:t>
                  </a:r>
                  <a:endParaRPr lang="en-US" altLang="zh-CN" sz="2400" b="1">
                    <a:solidFill>
                      <a:srgbClr val="000000"/>
                    </a:solidFill>
                    <a:latin typeface="Arial" panose="020B0604020202020204" pitchFamily="34" charset="0"/>
                  </a:endParaRPr>
                </a:p>
              </p:txBody>
            </p:sp>
            <p:sp>
              <p:nvSpPr>
                <p:cNvPr id="112734" name="Oval 94"/>
                <p:cNvSpPr>
                  <a:spLocks noChangeArrowheads="1"/>
                </p:cNvSpPr>
                <p:nvPr/>
              </p:nvSpPr>
              <p:spPr bwMode="gray">
                <a:xfrm>
                  <a:off x="2055" y="953"/>
                  <a:ext cx="116" cy="303"/>
                </a:xfrm>
                <a:prstGeom prst="ellipse">
                  <a:avLst/>
                </a:prstGeom>
                <a:gradFill rotWithShape="1">
                  <a:gsLst>
                    <a:gs pos="0">
                      <a:schemeClr val="hlink"/>
                    </a:gs>
                    <a:gs pos="100000">
                      <a:schemeClr val="hlink">
                        <a:gamma/>
                        <a:shade val="46275"/>
                        <a:invGamma/>
                      </a:schemeClr>
                    </a:gs>
                  </a:gsLst>
                  <a:lin ang="54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2735" name="Oval 95"/>
                <p:cNvSpPr>
                  <a:spLocks noChangeArrowheads="1"/>
                </p:cNvSpPr>
                <p:nvPr/>
              </p:nvSpPr>
              <p:spPr bwMode="gray">
                <a:xfrm>
                  <a:off x="2055" y="953"/>
                  <a:ext cx="116" cy="303"/>
                </a:xfrm>
                <a:prstGeom prst="ellipse">
                  <a:avLst/>
                </a:prstGeom>
                <a:gradFill rotWithShape="1">
                  <a:gsLst>
                    <a:gs pos="0">
                      <a:schemeClr val="hlink">
                        <a:alpha val="32001"/>
                      </a:schemeClr>
                    </a:gs>
                    <a:gs pos="100000">
                      <a:schemeClr val="hlink">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2736" name="Oval 96"/>
                <p:cNvSpPr>
                  <a:spLocks noChangeArrowheads="1"/>
                </p:cNvSpPr>
                <p:nvPr/>
              </p:nvSpPr>
              <p:spPr bwMode="gray">
                <a:xfrm>
                  <a:off x="2034" y="934"/>
                  <a:ext cx="334" cy="30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2737" name="Oval 97"/>
                <p:cNvSpPr>
                  <a:spLocks noChangeArrowheads="1"/>
                </p:cNvSpPr>
                <p:nvPr/>
              </p:nvSpPr>
              <p:spPr bwMode="gray">
                <a:xfrm>
                  <a:off x="2040" y="952"/>
                  <a:ext cx="334" cy="303"/>
                </a:xfrm>
                <a:prstGeom prst="ellipse">
                  <a:avLst/>
                </a:prstGeom>
                <a:gradFill rotWithShape="1">
                  <a:gsLst>
                    <a:gs pos="0">
                      <a:schemeClr val="hlink">
                        <a:gamma/>
                        <a:shade val="63529"/>
                        <a:invGamma/>
                      </a:schemeClr>
                    </a:gs>
                    <a:gs pos="100000">
                      <a:schemeClr va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292" name="Oval 98"/>
                <p:cNvSpPr/>
                <p:nvPr/>
              </p:nvSpPr>
              <p:spPr>
                <a:xfrm>
                  <a:off x="2052" y="948"/>
                  <a:ext cx="300" cy="300"/>
                </a:xfrm>
                <a:prstGeom prst="ellipse">
                  <a:avLst/>
                </a:prstGeom>
                <a:solidFill>
                  <a:srgbClr val="333333"/>
                </a:solidFill>
                <a:ln w="38100">
                  <a:noFill/>
                </a:ln>
              </p:spPr>
              <p:txBody>
                <a:bodyPr anchor="ctr" anchorCtr="0">
                  <a:spAutoFit/>
                </a:bodyPr>
                <a:p>
                  <a:endParaRPr lang="zh-CN" altLang="en-US" dirty="0">
                    <a:latin typeface="Arial" panose="020B0604020202020204" pitchFamily="34" charset="0"/>
                    <a:ea typeface="宋体" panose="02010600030101010101" pitchFamily="2" charset="-122"/>
                  </a:endParaRPr>
                </a:p>
              </p:txBody>
            </p:sp>
            <p:sp>
              <p:nvSpPr>
                <p:cNvPr id="11293" name="Oval 99"/>
                <p:cNvSpPr/>
                <p:nvPr/>
              </p:nvSpPr>
              <p:spPr>
                <a:xfrm>
                  <a:off x="2064" y="959"/>
                  <a:ext cx="291" cy="291"/>
                </a:xfrm>
                <a:prstGeom prst="ellipse">
                  <a:avLst/>
                </a:prstGeom>
                <a:gradFill rotWithShape="1">
                  <a:gsLst>
                    <a:gs pos="0">
                      <a:srgbClr val="595959"/>
                    </a:gs>
                    <a:gs pos="100000">
                      <a:srgbClr val="C0C0C0"/>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294" name="Oval 100"/>
                <p:cNvSpPr/>
                <p:nvPr/>
              </p:nvSpPr>
              <p:spPr>
                <a:xfrm>
                  <a:off x="2068" y="961"/>
                  <a:ext cx="283" cy="283"/>
                </a:xfrm>
                <a:prstGeom prst="ellipse">
                  <a:avLst/>
                </a:prstGeom>
                <a:gradFill rotWithShape="1">
                  <a:gsLst>
                    <a:gs pos="0">
                      <a:srgbClr val="C0C0C0">
                        <a:alpha val="0"/>
                      </a:srgbClr>
                    </a:gs>
                    <a:gs pos="100000">
                      <a:srgbClr val="E9E9E9"/>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295" name="Oval 101"/>
                <p:cNvSpPr/>
                <p:nvPr/>
              </p:nvSpPr>
              <p:spPr>
                <a:xfrm>
                  <a:off x="2071" y="963"/>
                  <a:ext cx="270" cy="265"/>
                </a:xfrm>
                <a:prstGeom prst="ellipse">
                  <a:avLst/>
                </a:prstGeom>
                <a:gradFill rotWithShape="1">
                  <a:gsLst>
                    <a:gs pos="0">
                      <a:srgbClr val="989898"/>
                    </a:gs>
                    <a:gs pos="100000">
                      <a:srgbClr val="C0C0C0">
                        <a:alpha val="48000"/>
                      </a:srgbClr>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296" name="Oval 102"/>
                <p:cNvSpPr/>
                <p:nvPr/>
              </p:nvSpPr>
              <p:spPr>
                <a:xfrm>
                  <a:off x="2086" y="971"/>
                  <a:ext cx="240" cy="215"/>
                </a:xfrm>
                <a:prstGeom prst="ellipse">
                  <a:avLst/>
                </a:prstGeom>
                <a:gradFill rotWithShape="1">
                  <a:gsLst>
                    <a:gs pos="0">
                      <a:srgbClr val="FFFFFF"/>
                    </a:gs>
                    <a:gs pos="100000">
                      <a:srgbClr val="C0C0C0">
                        <a:alpha val="37999"/>
                      </a:srgbClr>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grpSp>
          <p:sp>
            <p:nvSpPr>
              <p:cNvPr id="11297" name="Text Box 103"/>
              <p:cNvSpPr txBox="1"/>
              <p:nvPr/>
            </p:nvSpPr>
            <p:spPr>
              <a:xfrm>
                <a:off x="1327" y="1248"/>
                <a:ext cx="222" cy="290"/>
              </a:xfrm>
              <a:prstGeom prst="rect">
                <a:avLst/>
              </a:prstGeom>
              <a:noFill/>
              <a:ln w="9525">
                <a:noFill/>
              </a:ln>
            </p:spPr>
            <p:txBody>
              <a:bodyPr wrap="none" anchor="t" anchorCtr="0">
                <a:spAutoFit/>
              </a:bodyPr>
              <a:p>
                <a:pPr algn="ctr" eaLnBrk="0" hangingPunct="0"/>
                <a:r>
                  <a:rPr lang="en-US" altLang="zh-CN" sz="2400" b="1">
                    <a:solidFill>
                      <a:srgbClr val="000000"/>
                    </a:solidFill>
                    <a:latin typeface="Arial" panose="020B0604020202020204" pitchFamily="34" charset="0"/>
                  </a:rPr>
                  <a:t>3</a:t>
                </a:r>
                <a:endParaRPr lang="en-US" altLang="zh-CN" sz="2400" b="1">
                  <a:solidFill>
                    <a:srgbClr val="000000"/>
                  </a:solidFill>
                  <a:latin typeface="Arial" panose="020B0604020202020204" pitchFamily="34" charset="0"/>
                </a:endParaRPr>
              </a:p>
            </p:txBody>
          </p:sp>
        </p:grpSp>
      </p:grpSp>
      <p:grpSp>
        <p:nvGrpSpPr>
          <p:cNvPr id="11298" name="Group 29"/>
          <p:cNvGrpSpPr/>
          <p:nvPr/>
        </p:nvGrpSpPr>
        <p:grpSpPr>
          <a:xfrm>
            <a:off x="1822450" y="3098800"/>
            <a:ext cx="5310188" cy="609600"/>
            <a:chOff x="1263" y="1881"/>
            <a:chExt cx="3345" cy="384"/>
          </a:xfrm>
        </p:grpSpPr>
        <p:grpSp>
          <p:nvGrpSpPr>
            <p:cNvPr id="11299" name="Group 30"/>
            <p:cNvGrpSpPr/>
            <p:nvPr/>
          </p:nvGrpSpPr>
          <p:grpSpPr>
            <a:xfrm>
              <a:off x="1263" y="1881"/>
              <a:ext cx="384" cy="384"/>
              <a:chOff x="816" y="1872"/>
              <a:chExt cx="384" cy="384"/>
            </a:xfrm>
          </p:grpSpPr>
          <p:sp>
            <p:nvSpPr>
              <p:cNvPr id="51" name="Oval 31"/>
              <p:cNvSpPr>
                <a:spLocks noChangeArrowheads="1"/>
              </p:cNvSpPr>
              <p:nvPr/>
            </p:nvSpPr>
            <p:spPr bwMode="gray">
              <a:xfrm>
                <a:off x="816" y="1872"/>
                <a:ext cx="384" cy="384"/>
              </a:xfrm>
              <a:prstGeom prst="ellipse">
                <a:avLst/>
              </a:prstGeom>
              <a:gradFill rotWithShape="1">
                <a:gsLst>
                  <a:gs pos="0">
                    <a:schemeClr val="accent2">
                      <a:gamma/>
                      <a:tint val="0"/>
                      <a:invGamma/>
                    </a:schemeClr>
                  </a:gs>
                  <a:gs pos="50000">
                    <a:schemeClr val="accent2"/>
                  </a:gs>
                  <a:gs pos="100000">
                    <a:schemeClr val="accent2">
                      <a:gamma/>
                      <a:tint val="0"/>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2" name="Oval 32"/>
              <p:cNvSpPr>
                <a:spLocks noChangeArrowheads="1"/>
              </p:cNvSpPr>
              <p:nvPr/>
            </p:nvSpPr>
            <p:spPr bwMode="gray">
              <a:xfrm>
                <a:off x="816" y="1872"/>
                <a:ext cx="384" cy="384"/>
              </a:xfrm>
              <a:prstGeom prst="ellipse">
                <a:avLst/>
              </a:prstGeom>
              <a:gradFill rotWithShape="1">
                <a:gsLst>
                  <a:gs pos="0">
                    <a:schemeClr val="accent2">
                      <a:alpha val="32001"/>
                    </a:schemeClr>
                  </a:gs>
                  <a:gs pos="100000">
                    <a:schemeClr val="accent2">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3" name="Oval 33"/>
              <p:cNvSpPr>
                <a:spLocks noChangeArrowheads="1"/>
              </p:cNvSpPr>
              <p:nvPr/>
            </p:nvSpPr>
            <p:spPr bwMode="gray">
              <a:xfrm>
                <a:off x="841" y="1897"/>
                <a:ext cx="334" cy="334"/>
              </a:xfrm>
              <a:prstGeom prst="ellipse">
                <a:avLst/>
              </a:prstGeom>
              <a:gradFill rotWithShape="1">
                <a:gsLst>
                  <a:gs pos="0">
                    <a:schemeClr val="accent2">
                      <a:gamma/>
                      <a:shade val="54118"/>
                      <a:invGamma/>
                    </a:schemeClr>
                  </a:gs>
                  <a:gs pos="50000">
                    <a:schemeClr val="accent2"/>
                  </a:gs>
                  <a:gs pos="100000">
                    <a:schemeClr val="accent2">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4" name="Oval 34"/>
              <p:cNvSpPr>
                <a:spLocks noChangeArrowheads="1"/>
              </p:cNvSpPr>
              <p:nvPr/>
            </p:nvSpPr>
            <p:spPr bwMode="gray">
              <a:xfrm>
                <a:off x="866" y="1922"/>
                <a:ext cx="334" cy="334"/>
              </a:xfrm>
              <a:prstGeom prst="ellipse">
                <a:avLst/>
              </a:prstGeom>
              <a:gradFill rotWithShape="1">
                <a:gsLst>
                  <a:gs pos="0">
                    <a:schemeClr val="accent2">
                      <a:gamma/>
                      <a:shade val="63529"/>
                      <a:invGamma/>
                    </a:schemeClr>
                  </a:gs>
                  <a:gs pos="100000">
                    <a:schemeClr val="accent2">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1304" name="Oval 35"/>
              <p:cNvSpPr/>
              <p:nvPr/>
            </p:nvSpPr>
            <p:spPr>
              <a:xfrm>
                <a:off x="859" y="1914"/>
                <a:ext cx="300" cy="300"/>
              </a:xfrm>
              <a:prstGeom prst="ellipse">
                <a:avLst/>
              </a:prstGeom>
              <a:solidFill>
                <a:srgbClr val="333333"/>
              </a:solidFill>
              <a:ln w="38100">
                <a:noFill/>
              </a:ln>
            </p:spPr>
            <p:txBody>
              <a:bodyPr anchor="ctr" anchorCtr="0">
                <a:spAutoFit/>
              </a:bodyPr>
              <a:p>
                <a:endParaRPr lang="zh-CN" altLang="en-US" dirty="0">
                  <a:latin typeface="Arial" panose="020B0604020202020204" pitchFamily="34" charset="0"/>
                  <a:ea typeface="宋体" panose="02010600030101010101" pitchFamily="2" charset="-122"/>
                </a:endParaRPr>
              </a:p>
            </p:txBody>
          </p:sp>
          <p:sp>
            <p:nvSpPr>
              <p:cNvPr id="11305" name="Oval 36"/>
              <p:cNvSpPr/>
              <p:nvPr/>
            </p:nvSpPr>
            <p:spPr>
              <a:xfrm>
                <a:off x="864" y="1919"/>
                <a:ext cx="291" cy="291"/>
              </a:xfrm>
              <a:prstGeom prst="ellipse">
                <a:avLst/>
              </a:prstGeom>
              <a:gradFill rotWithShape="1">
                <a:gsLst>
                  <a:gs pos="0">
                    <a:srgbClr val="595959"/>
                  </a:gs>
                  <a:gs pos="100000">
                    <a:srgbClr val="C0C0C0"/>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306" name="Oval 37"/>
              <p:cNvSpPr/>
              <p:nvPr/>
            </p:nvSpPr>
            <p:spPr>
              <a:xfrm>
                <a:off x="868" y="1921"/>
                <a:ext cx="283" cy="283"/>
              </a:xfrm>
              <a:prstGeom prst="ellipse">
                <a:avLst/>
              </a:prstGeom>
              <a:gradFill rotWithShape="1">
                <a:gsLst>
                  <a:gs pos="0">
                    <a:srgbClr val="C0C0C0">
                      <a:alpha val="0"/>
                    </a:srgbClr>
                  </a:gs>
                  <a:gs pos="100000">
                    <a:srgbClr val="E9E9E9"/>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307" name="Oval 38"/>
              <p:cNvSpPr/>
              <p:nvPr/>
            </p:nvSpPr>
            <p:spPr>
              <a:xfrm>
                <a:off x="871" y="1923"/>
                <a:ext cx="270" cy="265"/>
              </a:xfrm>
              <a:prstGeom prst="ellipse">
                <a:avLst/>
              </a:prstGeom>
              <a:gradFill rotWithShape="1">
                <a:gsLst>
                  <a:gs pos="0">
                    <a:srgbClr val="989898"/>
                  </a:gs>
                  <a:gs pos="100000">
                    <a:srgbClr val="C0C0C0">
                      <a:alpha val="48000"/>
                    </a:srgbClr>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sp>
            <p:nvSpPr>
              <p:cNvPr id="11308" name="Oval 39"/>
              <p:cNvSpPr/>
              <p:nvPr/>
            </p:nvSpPr>
            <p:spPr>
              <a:xfrm>
                <a:off x="886" y="1931"/>
                <a:ext cx="240" cy="215"/>
              </a:xfrm>
              <a:prstGeom prst="ellipse">
                <a:avLst/>
              </a:prstGeom>
              <a:gradFill rotWithShape="1">
                <a:gsLst>
                  <a:gs pos="0">
                    <a:srgbClr val="FFFFFF"/>
                  </a:gs>
                  <a:gs pos="100000">
                    <a:srgbClr val="C0C0C0">
                      <a:alpha val="37999"/>
                    </a:srgbClr>
                  </a:gs>
                </a:gsLst>
                <a:lin ang="5400000" scaled="1"/>
                <a:tileRect/>
              </a:gradFill>
              <a:ln w="9525">
                <a:noFill/>
              </a:ln>
            </p:spPr>
            <p:txBody>
              <a:bodyPr vert="eaVert" wrap="none" anchor="ctr" anchorCtr="0"/>
              <a:p>
                <a:endParaRPr lang="zh-CN" altLang="en-US" dirty="0">
                  <a:latin typeface="Arial" panose="020B0604020202020204" pitchFamily="34" charset="0"/>
                  <a:ea typeface="宋体" panose="02010600030101010101" pitchFamily="2" charset="-122"/>
                </a:endParaRPr>
              </a:p>
            </p:txBody>
          </p:sp>
        </p:grpSp>
        <p:sp>
          <p:nvSpPr>
            <p:cNvPr id="11309" name="Line 40"/>
            <p:cNvSpPr/>
            <p:nvPr/>
          </p:nvSpPr>
          <p:spPr>
            <a:xfrm>
              <a:off x="1584" y="2235"/>
              <a:ext cx="3024" cy="1"/>
            </a:xfrm>
            <a:prstGeom prst="line">
              <a:avLst/>
            </a:prstGeom>
            <a:ln w="25400" cap="flat" cmpd="sng">
              <a:solidFill>
                <a:schemeClr val="tx2"/>
              </a:solidFill>
              <a:prstDash val="sysDot"/>
              <a:round/>
              <a:headEnd type="none" w="med" len="med"/>
              <a:tailEnd type="oval" w="med" len="med"/>
            </a:ln>
          </p:spPr>
        </p:sp>
        <p:sp>
          <p:nvSpPr>
            <p:cNvPr id="11310" name="Text Box 41"/>
            <p:cNvSpPr txBox="1"/>
            <p:nvPr/>
          </p:nvSpPr>
          <p:spPr>
            <a:xfrm>
              <a:off x="1728" y="1899"/>
              <a:ext cx="2736" cy="290"/>
            </a:xfrm>
            <a:prstGeom prst="rect">
              <a:avLst/>
            </a:prstGeom>
            <a:noFill/>
            <a:ln w="9525">
              <a:noFill/>
            </a:ln>
          </p:spPr>
          <p:txBody>
            <a:bodyPr anchor="t" anchorCtr="0">
              <a:spAutoFit/>
            </a:bodyPr>
            <a:p>
              <a:pPr algn="ctr" eaLnBrk="0" hangingPunct="0"/>
              <a:r>
                <a:rPr lang="zh-CN" altLang="en-US" sz="2400" dirty="0">
                  <a:solidFill>
                    <a:schemeClr val="tx2"/>
                  </a:solidFill>
                  <a:latin typeface="Arial" panose="020B0604020202020204" pitchFamily="34" charset="0"/>
                  <a:ea typeface="宋体" panose="02010600030101010101" pitchFamily="2" charset="-122"/>
                </a:rPr>
                <a:t>二、锂离子电池</a:t>
              </a:r>
              <a:r>
                <a:rPr lang="zh-CN" altLang="en-US" sz="2400" dirty="0">
                  <a:solidFill>
                    <a:schemeClr val="tx2"/>
                  </a:solidFill>
                  <a:latin typeface="Arial" panose="020B0604020202020204" pitchFamily="34" charset="0"/>
                  <a:ea typeface="宋体" panose="02010600030101010101" pitchFamily="2" charset="-122"/>
                </a:rPr>
                <a:t>电站</a:t>
              </a:r>
              <a:endParaRPr lang="zh-CN" altLang="en-US" sz="2400" dirty="0">
                <a:solidFill>
                  <a:schemeClr val="tx2"/>
                </a:solidFill>
                <a:latin typeface="Arial" panose="020B0604020202020204" pitchFamily="34" charset="0"/>
                <a:ea typeface="宋体" panose="02010600030101010101" pitchFamily="2" charset="-122"/>
              </a:endParaRPr>
            </a:p>
          </p:txBody>
        </p:sp>
        <p:sp>
          <p:nvSpPr>
            <p:cNvPr id="11311" name="Text Box 42"/>
            <p:cNvSpPr txBox="1"/>
            <p:nvPr/>
          </p:nvSpPr>
          <p:spPr>
            <a:xfrm>
              <a:off x="1344" y="1934"/>
              <a:ext cx="223" cy="288"/>
            </a:xfrm>
            <a:prstGeom prst="rect">
              <a:avLst/>
            </a:prstGeom>
            <a:noFill/>
            <a:ln w="9525">
              <a:noFill/>
            </a:ln>
          </p:spPr>
          <p:txBody>
            <a:bodyPr wrap="none" anchor="t" anchorCtr="0">
              <a:spAutoFit/>
            </a:bodyPr>
            <a:p>
              <a:pPr algn="ctr" eaLnBrk="0" hangingPunct="0"/>
              <a:r>
                <a:rPr lang="en-US" altLang="zh-CN" sz="2400" b="1">
                  <a:solidFill>
                    <a:srgbClr val="000000"/>
                  </a:solidFill>
                  <a:latin typeface="Arial" panose="020B0604020202020204" pitchFamily="34" charset="0"/>
                </a:rPr>
                <a:t>2</a:t>
              </a:r>
              <a:endParaRPr lang="en-US" altLang="zh-CN" sz="2400" b="1">
                <a:solidFill>
                  <a:srgbClr val="000000"/>
                </a:solidFill>
                <a:latin typeface="Arial" panose="020B0604020202020204" pitchFamily="34" charset="0"/>
              </a:endParaRPr>
            </a:p>
          </p:txBody>
        </p:sp>
      </p:grpSp>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24205" y="1710055"/>
            <a:ext cx="7886700" cy="1703070"/>
          </a:xfrm>
        </p:spPr>
        <p:txBody>
          <a:bodyPr/>
          <a:p>
            <a:r>
              <a:rPr lang="zh-CN" altLang="en-US"/>
              <a:t>一、锂离子</a:t>
            </a:r>
            <a:r>
              <a:rPr lang="zh-CN" altLang="en-US"/>
              <a:t>电池</a:t>
            </a:r>
            <a:endParaRPr lang="zh-CN" altLang="en-US"/>
          </a:p>
        </p:txBody>
      </p:sp>
      <p:sp>
        <p:nvSpPr>
          <p:cNvPr id="3" name="文本占位符 2"/>
          <p:cNvSpPr>
            <a:spLocks noGrp="1"/>
          </p:cNvSpPr>
          <p:nvPr>
            <p:ph type="body" idx="1"/>
          </p:nvPr>
        </p:nvSpPr>
        <p:spPr/>
        <p:txBody>
          <a:bodyPr/>
          <a:p>
            <a:endParaRPr lang="zh-CN" altLang="en-US"/>
          </a:p>
        </p:txBody>
      </p:sp>
    </p:spTree>
  </p:cSld>
  <p:clrMapOvr>
    <a:masterClrMapping/>
  </p:clrMapOvr>
  <p:transition>
    <p:blinds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18813" name="Group 29"/>
          <p:cNvGraphicFramePr>
            <a:graphicFrameLocks noGrp="1"/>
          </p:cNvGraphicFramePr>
          <p:nvPr/>
        </p:nvGraphicFramePr>
        <p:xfrm>
          <a:off x="3709988" y="2371725"/>
          <a:ext cx="423863" cy="517525"/>
        </p:xfrm>
        <a:graphic>
          <a:graphicData uri="http://schemas.openxmlformats.org/drawingml/2006/table">
            <a:tbl>
              <a:tblPr/>
              <a:tblGrid>
                <a:gridCol w="208134"/>
                <a:gridCol w="215729"/>
              </a:tblGrid>
              <a:tr h="5175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pPr>
                      <a:endParaRPr kumimoji="0" lang="zh-CN" altLang="en-US" sz="2800" b="0" i="0" u="none" strike="noStrike" cap="none" normalizeH="0" baseline="0" smtClean="0">
                        <a:ln>
                          <a:noFill/>
                        </a:ln>
                        <a:solidFill>
                          <a:schemeClr val="tx2"/>
                        </a:solidFill>
                        <a:effectLst/>
                        <a:latin typeface="Arial" panose="020B0604020202020204" pitchFamily="34" charset="0"/>
                        <a:ea typeface="宋体" panose="02010600030101010101" pitchFamily="2" charset="-122"/>
                      </a:endParaRPr>
                    </a:p>
                  </a:txBody>
                  <a:tcPr marL="91367" marR="91367" marT="45618" marB="45618"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900" b="0" i="0" u="none" strike="noStrike" cap="none" normalizeH="0" baseline="0" smtClean="0">
                          <a:ln>
                            <a:noFill/>
                          </a:ln>
                          <a:solidFill>
                            <a:srgbClr val="333333"/>
                          </a:solidFill>
                          <a:effectLst/>
                          <a:latin typeface="Arial" panose="020B0604020202020204" pitchFamily="34" charset="0"/>
                          <a:ea typeface="宋体" panose="02010600030101010101" pitchFamily="2" charset="-122"/>
                        </a:rPr>
                        <a:t> </a:t>
                      </a: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91367" marR="91367" marT="45618" marB="45618" anchor="ctr" horzOverflow="overflow">
                    <a:lnL>
                      <a:noFill/>
                    </a:lnL>
                    <a:lnR cap="flat">
                      <a:noFill/>
                    </a:lnR>
                    <a:lnT cap="flat">
                      <a:noFill/>
                    </a:lnT>
                    <a:lnB cap="flat">
                      <a:noFill/>
                    </a:lnB>
                    <a:lnTlToBr>
                      <a:noFill/>
                    </a:lnTlToBr>
                    <a:lnBlToTr>
                      <a:noFill/>
                    </a:lnBlToTr>
                    <a:noFill/>
                  </a:tcPr>
                </a:tc>
              </a:tr>
            </a:tbl>
          </a:graphicData>
        </a:graphic>
      </p:graphicFrame>
      <p:graphicFrame>
        <p:nvGraphicFramePr>
          <p:cNvPr id="118814" name="Group 30"/>
          <p:cNvGraphicFramePr>
            <a:graphicFrameLocks noGrp="1"/>
          </p:cNvGraphicFramePr>
          <p:nvPr/>
        </p:nvGraphicFramePr>
        <p:xfrm>
          <a:off x="3719513" y="2381250"/>
          <a:ext cx="208280" cy="518160"/>
        </p:xfrm>
        <a:graphic>
          <a:graphicData uri="http://schemas.openxmlformats.org/drawingml/2006/table">
            <a:tbl>
              <a:tblPr/>
              <a:tblGrid>
                <a:gridCol w="208280"/>
              </a:tblGrid>
              <a:tr h="5175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pPr>
                      <a:endParaRPr kumimoji="0" lang="zh-CN" altLang="en-US" sz="2800" b="0" i="0" u="none" strike="noStrike" cap="none" normalizeH="0" baseline="0" smtClean="0">
                        <a:ln>
                          <a:noFill/>
                        </a:ln>
                        <a:solidFill>
                          <a:schemeClr val="tx2"/>
                        </a:solidFill>
                        <a:effectLst/>
                        <a:latin typeface="Arial" panose="020B0604020202020204" pitchFamily="34" charset="0"/>
                        <a:ea typeface="宋体" panose="02010600030101010101" pitchFamily="2" charset="-122"/>
                      </a:endParaRPr>
                    </a:p>
                  </a:txBody>
                  <a:tcPr marL="91283" marR="91283" marT="45618" marB="45618" anchor="ctr" horzOverflow="overflow">
                    <a:lnL cap="flat">
                      <a:noFill/>
                    </a:lnL>
                    <a:lnR cap="flat">
                      <a:noFill/>
                    </a:lnR>
                    <a:lnT cap="flat">
                      <a:noFill/>
                    </a:lnT>
                    <a:lnB cap="flat">
                      <a:noFill/>
                    </a:lnB>
                    <a:lnTlToBr>
                      <a:noFill/>
                    </a:lnTlToBr>
                    <a:lnBlToTr>
                      <a:noFill/>
                    </a:lnBlToTr>
                    <a:noFill/>
                  </a:tcPr>
                </a:tc>
              </a:tr>
            </a:tbl>
          </a:graphicData>
        </a:graphic>
      </p:graphicFrame>
      <p:sp>
        <p:nvSpPr>
          <p:cNvPr id="12305" name="Text Box 73"/>
          <p:cNvSpPr txBox="1"/>
          <p:nvPr/>
        </p:nvSpPr>
        <p:spPr>
          <a:xfrm>
            <a:off x="533083" y="609283"/>
            <a:ext cx="2178050" cy="521970"/>
          </a:xfrm>
          <a:prstGeom prst="rect">
            <a:avLst/>
          </a:prstGeom>
          <a:noFill/>
          <a:ln w="9525">
            <a:noFill/>
          </a:ln>
        </p:spPr>
        <p:txBody>
          <a:bodyPr wrap="square" anchor="t" anchorCtr="0">
            <a:spAutoFit/>
          </a:bodyPr>
          <a:p>
            <a:pPr>
              <a:spcBef>
                <a:spcPct val="50000"/>
              </a:spcBef>
            </a:pPr>
            <a:r>
              <a:rPr lang="zh-CN" altLang="en-US" sz="2800" dirty="0">
                <a:solidFill>
                  <a:schemeClr val="tx2"/>
                </a:solidFill>
                <a:latin typeface="黑体" panose="02010609060101010101" pitchFamily="49" charset="-122"/>
                <a:ea typeface="黑体" panose="02010609060101010101" pitchFamily="49" charset="-122"/>
              </a:rPr>
              <a:t>锂电池</a:t>
            </a:r>
            <a:r>
              <a:rPr lang="zh-CN" altLang="en-US" sz="2800" dirty="0">
                <a:solidFill>
                  <a:schemeClr val="tx2"/>
                </a:solidFill>
                <a:latin typeface="黑体" panose="02010609060101010101" pitchFamily="49" charset="-122"/>
                <a:ea typeface="黑体" panose="02010609060101010101" pitchFamily="49" charset="-122"/>
              </a:rPr>
              <a:t>分类</a:t>
            </a:r>
            <a:endParaRPr lang="zh-CN" altLang="en-US" sz="2800" dirty="0">
              <a:solidFill>
                <a:schemeClr val="tx2"/>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1"/>
          <a:stretch>
            <a:fillRect/>
          </a:stretch>
        </p:blipFill>
        <p:spPr>
          <a:xfrm>
            <a:off x="6553200" y="2065020"/>
            <a:ext cx="1889760" cy="3218815"/>
          </a:xfrm>
          <a:prstGeom prst="rect">
            <a:avLst/>
          </a:prstGeom>
        </p:spPr>
      </p:pic>
      <p:grpSp>
        <p:nvGrpSpPr>
          <p:cNvPr id="6" name="组合 5"/>
          <p:cNvGrpSpPr/>
          <p:nvPr/>
        </p:nvGrpSpPr>
        <p:grpSpPr>
          <a:xfrm>
            <a:off x="1066800" y="1143000"/>
            <a:ext cx="4906645" cy="5229860"/>
            <a:chOff x="1955" y="2040"/>
            <a:chExt cx="7727" cy="8236"/>
          </a:xfrm>
        </p:grpSpPr>
        <p:sp>
          <p:nvSpPr>
            <p:cNvPr id="12304" name="Text Box 34"/>
            <p:cNvSpPr txBox="1"/>
            <p:nvPr/>
          </p:nvSpPr>
          <p:spPr>
            <a:xfrm>
              <a:off x="2401" y="2040"/>
              <a:ext cx="2053" cy="1452"/>
            </a:xfrm>
            <a:prstGeom prst="rect">
              <a:avLst/>
            </a:prstGeom>
            <a:noFill/>
            <a:ln w="9525">
              <a:noFill/>
            </a:ln>
          </p:spPr>
          <p:txBody>
            <a:bodyPr wrap="square" anchor="t" anchorCtr="0">
              <a:spAutoFit/>
            </a:bodyPr>
            <a:p>
              <a:r>
                <a:rPr lang="zh-CN" altLang="en-US" dirty="0">
                  <a:latin typeface="Arial" panose="020B0604020202020204" pitchFamily="34" charset="0"/>
                  <a:ea typeface="宋体" panose="02010600030101010101" pitchFamily="2" charset="-122"/>
                </a:rPr>
                <a:t>  一次</a:t>
              </a:r>
              <a:r>
                <a:rPr lang="zh-CN" altLang="en-US" dirty="0">
                  <a:latin typeface="Arial" panose="020B0604020202020204" pitchFamily="34" charset="0"/>
                  <a:ea typeface="宋体" panose="02010600030101010101" pitchFamily="2" charset="-122"/>
                </a:rPr>
                <a:t>电池</a:t>
              </a:r>
              <a:endParaRPr lang="zh-CN" altLang="en-US" dirty="0">
                <a:latin typeface="Arial" panose="020B0604020202020204" pitchFamily="34" charset="0"/>
                <a:ea typeface="宋体" panose="02010600030101010101" pitchFamily="2" charset="-122"/>
              </a:endParaRPr>
            </a:p>
            <a:p>
              <a:r>
                <a:rPr lang="zh-CN" altLang="en-US" dirty="0">
                  <a:latin typeface="Arial" panose="020B0604020202020204" pitchFamily="34" charset="0"/>
                  <a:ea typeface="宋体" panose="02010600030101010101" pitchFamily="2" charset="-122"/>
                </a:rPr>
                <a:t>（原</a:t>
              </a:r>
              <a:r>
                <a:rPr lang="zh-CN" altLang="en-US" dirty="0">
                  <a:latin typeface="Arial" panose="020B0604020202020204" pitchFamily="34" charset="0"/>
                  <a:ea typeface="宋体" panose="02010600030101010101" pitchFamily="2" charset="-122"/>
                </a:rPr>
                <a:t>电池）  </a:t>
              </a:r>
              <a:endParaRPr lang="zh-CN" altLang="en-US" dirty="0">
                <a:latin typeface="Arial" panose="020B0604020202020204" pitchFamily="34" charset="0"/>
                <a:ea typeface="宋体" panose="02010600030101010101" pitchFamily="2" charset="-122"/>
              </a:endParaRPr>
            </a:p>
            <a:p>
              <a:r>
                <a:rPr lang="zh-CN" altLang="en-US" dirty="0">
                  <a:latin typeface="Arial" panose="020B0604020202020204" pitchFamily="34" charset="0"/>
                  <a:ea typeface="宋体" panose="02010600030101010101" pitchFamily="2" charset="-122"/>
                </a:rPr>
                <a:t>      </a:t>
              </a:r>
              <a:endParaRPr lang="zh-CN" altLang="en-US" dirty="0">
                <a:latin typeface="Arial" panose="020B0604020202020204" pitchFamily="34" charset="0"/>
                <a:ea typeface="宋体" panose="02010600030101010101" pitchFamily="2" charset="-122"/>
              </a:endParaRPr>
            </a:p>
          </p:txBody>
        </p:sp>
        <p:sp>
          <p:nvSpPr>
            <p:cNvPr id="3" name="左大括号 2"/>
            <p:cNvSpPr/>
            <p:nvPr/>
          </p:nvSpPr>
          <p:spPr>
            <a:xfrm>
              <a:off x="1955" y="2520"/>
              <a:ext cx="337" cy="4484"/>
            </a:xfrm>
            <a:prstGeom prst="leftBrace">
              <a:avLst/>
            </a:prstGeom>
          </p:spPr>
          <p:style>
            <a:lnRef idx="2">
              <a:schemeClr val="dk1"/>
            </a:lnRef>
            <a:fillRef idx="0">
              <a:schemeClr val="dk1"/>
            </a:fillRef>
            <a:effectRef idx="1">
              <a:schemeClr val="dk1"/>
            </a:effectRef>
            <a:fontRef idx="minor">
              <a:schemeClr val="tx1"/>
            </a:fontRef>
          </p:style>
          <p:txBody>
            <a:bodyPr rtlCol="0" anchor="ctr"/>
            <a:p>
              <a:pPr algn="ctr"/>
              <a:endParaRPr lang="zh-CN" altLang="en-US"/>
            </a:p>
          </p:txBody>
        </p:sp>
        <p:sp>
          <p:nvSpPr>
            <p:cNvPr id="4" name="文本框 3"/>
            <p:cNvSpPr txBox="1"/>
            <p:nvPr/>
          </p:nvSpPr>
          <p:spPr>
            <a:xfrm>
              <a:off x="2410" y="6062"/>
              <a:ext cx="1807" cy="1888"/>
            </a:xfrm>
            <a:prstGeom prst="rect">
              <a:avLst/>
            </a:prstGeom>
            <a:noFill/>
          </p:spPr>
          <p:txBody>
            <a:bodyPr wrap="square" rtlCol="0">
              <a:spAutoFit/>
            </a:bodyPr>
            <a:p>
              <a:r>
                <a:rPr lang="zh-CN" altLang="en-US"/>
                <a:t>二次</a:t>
              </a:r>
              <a:r>
                <a:rPr lang="zh-CN" altLang="en-US"/>
                <a:t>电池</a:t>
              </a:r>
              <a:endParaRPr lang="zh-CN" altLang="en-US"/>
            </a:p>
            <a:p>
              <a:r>
                <a:rPr lang="zh-CN" altLang="en-US"/>
                <a:t>（可充电锂离子</a:t>
              </a:r>
              <a:r>
                <a:rPr lang="zh-CN" altLang="en-US"/>
                <a:t>电池）</a:t>
              </a:r>
              <a:endParaRPr lang="zh-CN" altLang="en-US"/>
            </a:p>
          </p:txBody>
        </p:sp>
        <p:sp>
          <p:nvSpPr>
            <p:cNvPr id="5" name="左大括号 4"/>
            <p:cNvSpPr/>
            <p:nvPr/>
          </p:nvSpPr>
          <p:spPr>
            <a:xfrm>
              <a:off x="4321" y="5520"/>
              <a:ext cx="119" cy="2999"/>
            </a:xfrm>
            <a:prstGeom prst="leftBrace">
              <a:avLst/>
            </a:prstGeom>
          </p:spPr>
          <p:style>
            <a:lnRef idx="2">
              <a:schemeClr val="dk1"/>
            </a:lnRef>
            <a:fillRef idx="0">
              <a:schemeClr val="dk1"/>
            </a:fillRef>
            <a:effectRef idx="1">
              <a:schemeClr val="dk1"/>
            </a:effectRef>
            <a:fontRef idx="minor">
              <a:schemeClr val="tx1"/>
            </a:fontRef>
          </p:style>
          <p:txBody>
            <a:bodyPr rtlCol="0" anchor="ctr"/>
            <a:p>
              <a:pPr algn="ctr"/>
              <a:endParaRPr lang="zh-CN" altLang="en-US"/>
            </a:p>
          </p:txBody>
        </p:sp>
        <p:sp>
          <p:nvSpPr>
            <p:cNvPr id="9" name="文本框 8"/>
            <p:cNvSpPr txBox="1"/>
            <p:nvPr/>
          </p:nvSpPr>
          <p:spPr>
            <a:xfrm>
              <a:off x="4510" y="5160"/>
              <a:ext cx="2230" cy="1452"/>
            </a:xfrm>
            <a:prstGeom prst="rect">
              <a:avLst/>
            </a:prstGeom>
            <a:solidFill>
              <a:srgbClr val="FF0000"/>
            </a:solidFill>
          </p:spPr>
          <p:txBody>
            <a:bodyPr wrap="square" rtlCol="0">
              <a:spAutoFit/>
            </a:bodyPr>
            <a:p>
              <a:r>
                <a:rPr lang="zh-CN" altLang="en-US"/>
                <a:t>锂金属及其合金或</a:t>
              </a:r>
              <a:r>
                <a:rPr lang="zh-CN" altLang="en-US"/>
                <a:t>贵金属负极</a:t>
              </a:r>
              <a:endParaRPr lang="zh-CN" altLang="en-US"/>
            </a:p>
          </p:txBody>
        </p:sp>
        <p:sp>
          <p:nvSpPr>
            <p:cNvPr id="10" name="文本框 9"/>
            <p:cNvSpPr txBox="1"/>
            <p:nvPr/>
          </p:nvSpPr>
          <p:spPr>
            <a:xfrm>
              <a:off x="4511" y="6730"/>
              <a:ext cx="2221" cy="580"/>
            </a:xfrm>
            <a:prstGeom prst="rect">
              <a:avLst/>
            </a:prstGeom>
            <a:solidFill>
              <a:srgbClr val="FFC000"/>
            </a:solidFill>
          </p:spPr>
          <p:txBody>
            <a:bodyPr wrap="square" rtlCol="0">
              <a:spAutoFit/>
            </a:bodyPr>
            <a:p>
              <a:r>
                <a:rPr lang="zh-CN" altLang="en-US"/>
                <a:t>碳</a:t>
              </a:r>
              <a:r>
                <a:rPr lang="zh-CN" altLang="en-US"/>
                <a:t>负极</a:t>
              </a:r>
              <a:endParaRPr lang="zh-CN" altLang="en-US"/>
            </a:p>
          </p:txBody>
        </p:sp>
        <p:sp>
          <p:nvSpPr>
            <p:cNvPr id="11" name="文本框 10"/>
            <p:cNvSpPr txBox="1"/>
            <p:nvPr/>
          </p:nvSpPr>
          <p:spPr>
            <a:xfrm>
              <a:off x="4525" y="7799"/>
              <a:ext cx="2266" cy="1452"/>
            </a:xfrm>
            <a:prstGeom prst="rect">
              <a:avLst/>
            </a:prstGeom>
            <a:gradFill>
              <a:gsLst>
                <a:gs pos="0">
                  <a:srgbClr val="14CD68"/>
                </a:gs>
                <a:gs pos="100000">
                  <a:srgbClr val="0B6E38"/>
                </a:gs>
              </a:gsLst>
              <a:lin scaled="0"/>
            </a:gradFill>
          </p:spPr>
          <p:txBody>
            <a:bodyPr wrap="square" rtlCol="0">
              <a:spAutoFit/>
            </a:bodyPr>
            <a:p>
              <a:r>
                <a:rPr lang="zh-CN" altLang="en-US"/>
                <a:t>锂离子化合物</a:t>
              </a:r>
              <a:r>
                <a:rPr lang="zh-CN" altLang="en-US"/>
                <a:t>负极</a:t>
              </a:r>
              <a:endParaRPr lang="zh-CN" altLang="en-US"/>
            </a:p>
            <a:p>
              <a:r>
                <a:rPr lang="zh-CN" altLang="en-US"/>
                <a:t>（钛酸锂</a:t>
              </a:r>
              <a:r>
                <a:rPr lang="zh-CN" altLang="en-US"/>
                <a:t>等）</a:t>
              </a:r>
              <a:endParaRPr lang="zh-CN" altLang="en-US"/>
            </a:p>
          </p:txBody>
        </p:sp>
        <p:sp>
          <p:nvSpPr>
            <p:cNvPr id="12" name="右大括号 11"/>
            <p:cNvSpPr/>
            <p:nvPr/>
          </p:nvSpPr>
          <p:spPr>
            <a:xfrm>
              <a:off x="6754" y="2658"/>
              <a:ext cx="120" cy="3000"/>
            </a:xfrm>
            <a:prstGeom prst="rightBrace">
              <a:avLst/>
            </a:prstGeom>
          </p:spPr>
          <p:style>
            <a:lnRef idx="2">
              <a:schemeClr val="dk1"/>
            </a:lnRef>
            <a:fillRef idx="0">
              <a:schemeClr val="dk1"/>
            </a:fillRef>
            <a:effectRef idx="1">
              <a:schemeClr val="dk1"/>
            </a:effectRef>
            <a:fontRef idx="minor">
              <a:schemeClr val="tx1"/>
            </a:fontRef>
          </p:style>
          <p:txBody>
            <a:bodyPr rtlCol="0" anchor="ctr"/>
            <a:p>
              <a:pPr algn="ctr"/>
              <a:endParaRPr lang="zh-CN" altLang="en-US"/>
            </a:p>
          </p:txBody>
        </p:sp>
        <p:cxnSp>
          <p:nvCxnSpPr>
            <p:cNvPr id="13" name="直接连接符 12"/>
            <p:cNvCxnSpPr/>
            <p:nvPr/>
          </p:nvCxnSpPr>
          <p:spPr>
            <a:xfrm>
              <a:off x="4321" y="2690"/>
              <a:ext cx="247" cy="0"/>
            </a:xfrm>
            <a:prstGeom prst="line">
              <a:avLst/>
            </a:prstGeom>
          </p:spPr>
          <p:style>
            <a:lnRef idx="2">
              <a:schemeClr val="dk1"/>
            </a:lnRef>
            <a:fillRef idx="0">
              <a:schemeClr val="dk1"/>
            </a:fillRef>
            <a:effectRef idx="1">
              <a:schemeClr val="dk1"/>
            </a:effectRef>
            <a:fontRef idx="minor">
              <a:schemeClr val="tx1"/>
            </a:fontRef>
          </p:style>
        </p:cxnSp>
        <p:sp>
          <p:nvSpPr>
            <p:cNvPr id="14" name="文本框 13"/>
            <p:cNvSpPr txBox="1"/>
            <p:nvPr/>
          </p:nvSpPr>
          <p:spPr>
            <a:xfrm>
              <a:off x="4592" y="2400"/>
              <a:ext cx="2138" cy="580"/>
            </a:xfrm>
            <a:prstGeom prst="rect">
              <a:avLst/>
            </a:prstGeom>
            <a:solidFill>
              <a:srgbClr val="FF0000"/>
            </a:solidFill>
          </p:spPr>
          <p:txBody>
            <a:bodyPr wrap="square" rtlCol="0">
              <a:spAutoFit/>
            </a:bodyPr>
            <a:p>
              <a:r>
                <a:rPr lang="zh-CN" altLang="en-US"/>
                <a:t>锂金属</a:t>
              </a:r>
              <a:r>
                <a:rPr lang="zh-CN" altLang="en-US"/>
                <a:t>负极</a:t>
              </a:r>
              <a:endParaRPr lang="zh-CN" altLang="en-US"/>
            </a:p>
          </p:txBody>
        </p:sp>
        <p:sp>
          <p:nvSpPr>
            <p:cNvPr id="15" name="文本框 14"/>
            <p:cNvSpPr txBox="1"/>
            <p:nvPr/>
          </p:nvSpPr>
          <p:spPr>
            <a:xfrm>
              <a:off x="7312" y="3436"/>
              <a:ext cx="2349" cy="1452"/>
            </a:xfrm>
            <a:prstGeom prst="rect">
              <a:avLst/>
            </a:prstGeom>
            <a:solidFill>
              <a:srgbClr val="FF0000"/>
            </a:solidFill>
          </p:spPr>
          <p:txBody>
            <a:bodyPr wrap="square" rtlCol="0">
              <a:spAutoFit/>
            </a:bodyPr>
            <a:p>
              <a:r>
                <a:rPr lang="zh-CN" altLang="en-US"/>
                <a:t>特点：能量密度高，安全隐患</a:t>
              </a:r>
              <a:r>
                <a:rPr lang="zh-CN" altLang="en-US"/>
                <a:t>大</a:t>
              </a:r>
              <a:endParaRPr lang="zh-CN" altLang="en-US"/>
            </a:p>
          </p:txBody>
        </p:sp>
        <p:sp>
          <p:nvSpPr>
            <p:cNvPr id="16" name="文本框 15"/>
            <p:cNvSpPr txBox="1"/>
            <p:nvPr/>
          </p:nvSpPr>
          <p:spPr>
            <a:xfrm>
              <a:off x="7300" y="5040"/>
              <a:ext cx="2372" cy="1888"/>
            </a:xfrm>
            <a:prstGeom prst="rect">
              <a:avLst/>
            </a:prstGeom>
            <a:solidFill>
              <a:srgbClr val="FF0000"/>
            </a:solidFill>
          </p:spPr>
          <p:txBody>
            <a:bodyPr wrap="square" rtlCol="0">
              <a:spAutoFit/>
            </a:bodyPr>
            <a:p>
              <a:r>
                <a:rPr lang="zh-CN" altLang="en-US"/>
                <a:t>容易产生锂枝晶，循环性能差，寿命</a:t>
              </a:r>
              <a:r>
                <a:rPr lang="zh-CN" altLang="en-US"/>
                <a:t>低</a:t>
              </a:r>
              <a:endParaRPr lang="zh-CN" altLang="en-US"/>
            </a:p>
          </p:txBody>
        </p:sp>
        <p:cxnSp>
          <p:nvCxnSpPr>
            <p:cNvPr id="17" name="直接连接符 16"/>
            <p:cNvCxnSpPr>
              <a:stCxn id="9" idx="3"/>
            </p:cNvCxnSpPr>
            <p:nvPr/>
          </p:nvCxnSpPr>
          <p:spPr>
            <a:xfrm flipV="1">
              <a:off x="6740" y="5880"/>
              <a:ext cx="509" cy="6"/>
            </a:xfrm>
            <a:prstGeom prst="line">
              <a:avLst/>
            </a:prstGeom>
          </p:spPr>
          <p:style>
            <a:lnRef idx="3">
              <a:schemeClr val="dk1"/>
            </a:lnRef>
            <a:fillRef idx="0">
              <a:schemeClr val="dk1"/>
            </a:fillRef>
            <a:effectRef idx="2">
              <a:schemeClr val="dk1"/>
            </a:effectRef>
            <a:fontRef idx="minor">
              <a:schemeClr val="tx1"/>
            </a:fontRef>
          </p:style>
        </p:cxnSp>
        <p:sp>
          <p:nvSpPr>
            <p:cNvPr id="18" name="文本框 17"/>
            <p:cNvSpPr txBox="1"/>
            <p:nvPr/>
          </p:nvSpPr>
          <p:spPr>
            <a:xfrm>
              <a:off x="7320" y="7080"/>
              <a:ext cx="2362" cy="3197"/>
            </a:xfrm>
            <a:prstGeom prst="rect">
              <a:avLst/>
            </a:prstGeom>
            <a:solidFill>
              <a:srgbClr val="00B050"/>
            </a:solidFill>
          </p:spPr>
          <p:txBody>
            <a:bodyPr wrap="square" rtlCol="0">
              <a:spAutoFit/>
            </a:bodyPr>
            <a:p>
              <a:r>
                <a:rPr lang="zh-CN" altLang="en-US"/>
                <a:t>安全性最好，充放电性能最强，循环性好，寿命长，能量密度低，成本</a:t>
              </a:r>
              <a:r>
                <a:rPr lang="zh-CN" altLang="en-US"/>
                <a:t>高</a:t>
              </a:r>
              <a:endParaRPr lang="zh-CN" altLang="en-US"/>
            </a:p>
          </p:txBody>
        </p:sp>
        <p:cxnSp>
          <p:nvCxnSpPr>
            <p:cNvPr id="19" name="直接连接符 18"/>
            <p:cNvCxnSpPr>
              <a:stCxn id="11" idx="3"/>
            </p:cNvCxnSpPr>
            <p:nvPr/>
          </p:nvCxnSpPr>
          <p:spPr>
            <a:xfrm flipV="1">
              <a:off x="6791" y="8519"/>
              <a:ext cx="529" cy="6"/>
            </a:xfrm>
            <a:prstGeom prst="line">
              <a:avLst/>
            </a:prstGeom>
          </p:spPr>
          <p:style>
            <a:lnRef idx="3">
              <a:schemeClr val="dk1"/>
            </a:lnRef>
            <a:fillRef idx="0">
              <a:schemeClr val="dk1"/>
            </a:fillRef>
            <a:effectRef idx="2">
              <a:schemeClr val="dk1"/>
            </a:effectRef>
            <a:fontRef idx="minor">
              <a:schemeClr val="tx1"/>
            </a:fontRef>
          </p:style>
        </p:cxnSp>
      </p:gr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4419600" y="1676400"/>
            <a:ext cx="4238625" cy="3901440"/>
          </a:xfrm>
          <a:prstGeom prst="rect">
            <a:avLst/>
          </a:prstGeom>
        </p:spPr>
      </p:pic>
      <p:sp>
        <p:nvSpPr>
          <p:cNvPr id="13365" name="Text Box 73"/>
          <p:cNvSpPr txBox="1"/>
          <p:nvPr/>
        </p:nvSpPr>
        <p:spPr>
          <a:xfrm>
            <a:off x="601980" y="646430"/>
            <a:ext cx="2738120" cy="521970"/>
          </a:xfrm>
          <a:prstGeom prst="rect">
            <a:avLst/>
          </a:prstGeom>
          <a:noFill/>
          <a:ln w="9525">
            <a:noFill/>
          </a:ln>
        </p:spPr>
        <p:txBody>
          <a:bodyPr wrap="square" anchor="t" anchorCtr="0">
            <a:spAutoFit/>
          </a:bodyPr>
          <a:p>
            <a:pPr>
              <a:spcBef>
                <a:spcPct val="50000"/>
              </a:spcBef>
            </a:pPr>
            <a:r>
              <a:rPr lang="zh-CN" altLang="en-US" sz="2800" dirty="0">
                <a:solidFill>
                  <a:schemeClr val="tx2"/>
                </a:solidFill>
                <a:latin typeface="黑体" panose="02010609060101010101" pitchFamily="49" charset="-122"/>
                <a:ea typeface="黑体" panose="02010609060101010101" pitchFamily="49" charset="-122"/>
              </a:rPr>
              <a:t>锂离子电池</a:t>
            </a:r>
            <a:r>
              <a:rPr lang="zh-CN" altLang="en-US" sz="2800" dirty="0">
                <a:solidFill>
                  <a:schemeClr val="tx2"/>
                </a:solidFill>
                <a:latin typeface="黑体" panose="02010609060101010101" pitchFamily="49" charset="-122"/>
                <a:ea typeface="黑体" panose="02010609060101010101" pitchFamily="49" charset="-122"/>
              </a:rPr>
              <a:t>原理</a:t>
            </a:r>
            <a:endParaRPr lang="zh-CN" altLang="en-US" sz="2800" dirty="0">
              <a:solidFill>
                <a:schemeClr val="tx2"/>
              </a:solidFill>
              <a:latin typeface="黑体" panose="02010609060101010101" pitchFamily="49" charset="-122"/>
              <a:ea typeface="黑体" panose="02010609060101010101" pitchFamily="49" charset="-122"/>
            </a:endParaRPr>
          </a:p>
        </p:txBody>
      </p:sp>
      <p:sp>
        <p:nvSpPr>
          <p:cNvPr id="4" name="文本框 3"/>
          <p:cNvSpPr txBox="1"/>
          <p:nvPr/>
        </p:nvSpPr>
        <p:spPr>
          <a:xfrm>
            <a:off x="838200" y="1905000"/>
            <a:ext cx="2966085" cy="3415030"/>
          </a:xfrm>
          <a:prstGeom prst="rect">
            <a:avLst/>
          </a:prstGeom>
          <a:noFill/>
        </p:spPr>
        <p:txBody>
          <a:bodyPr wrap="square" rtlCol="0">
            <a:spAutoFit/>
          </a:bodyPr>
          <a:p>
            <a:r>
              <a:rPr lang="zh-CN" altLang="en-US"/>
              <a:t>锂离子电池:它主要依靠锂离子在正极和负极之间移动来工作。在充放电过程中，Li+ 在两个电极之间往返嵌入和脱嵌:充电时，Li+从正极脱嵌，经过电解质及隔膜嵌入负极，负极处于富锂状态;放电时则相反。又称</a:t>
            </a:r>
            <a:r>
              <a:rPr lang="en-US" altLang="zh-CN"/>
              <a:t>“</a:t>
            </a:r>
            <a:r>
              <a:rPr lang="zh-CN" altLang="en-US"/>
              <a:t>摇椅式电池</a:t>
            </a:r>
            <a:r>
              <a:rPr lang="en-US" altLang="zh-CN"/>
              <a:t>”</a:t>
            </a:r>
            <a:r>
              <a:rPr lang="zh-CN" altLang="en-US"/>
              <a:t>。隔膜的作用是只允许锂离子通过，不允许电子通过，否则内部就短路</a:t>
            </a:r>
            <a:r>
              <a:rPr lang="zh-CN" altLang="en-US"/>
              <a:t>了。</a:t>
            </a:r>
            <a:endParaRPr lang="zh-CN" altLang="en-US"/>
          </a:p>
        </p:txBody>
      </p:sp>
      <p:cxnSp>
        <p:nvCxnSpPr>
          <p:cNvPr id="2" name="肘形连接符 1"/>
          <p:cNvCxnSpPr/>
          <p:nvPr/>
        </p:nvCxnSpPr>
        <p:spPr>
          <a:xfrm>
            <a:off x="-541020" y="518795"/>
            <a:ext cx="922020" cy="929005"/>
          </a:xfrm>
          <a:prstGeom prst="bentConnector3">
            <a:avLst>
              <a:gd name="adj1" fmla="val 50069"/>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Text Box 7"/>
          <p:cNvSpPr txBox="1"/>
          <p:nvPr/>
        </p:nvSpPr>
        <p:spPr>
          <a:xfrm>
            <a:off x="304800" y="3733800"/>
            <a:ext cx="4953000" cy="1604963"/>
          </a:xfrm>
          <a:prstGeom prst="rect">
            <a:avLst/>
          </a:prstGeom>
          <a:noFill/>
          <a:ln w="9525">
            <a:noFill/>
          </a:ln>
        </p:spPr>
        <p:txBody>
          <a:bodyPr anchor="t" anchorCtr="0">
            <a:spAutoFit/>
          </a:bodyPr>
          <a:p>
            <a:pPr>
              <a:spcBef>
                <a:spcPct val="50000"/>
              </a:spcBef>
            </a:pPr>
            <a:endParaRPr lang="zh-CN" altLang="en-US" dirty="0">
              <a:latin typeface="Arial" panose="020B0604020202020204" pitchFamily="34" charset="0"/>
              <a:ea typeface="宋体" panose="02010600030101010101" pitchFamily="2" charset="-122"/>
            </a:endParaRPr>
          </a:p>
          <a:p>
            <a:pPr>
              <a:spcBef>
                <a:spcPct val="50000"/>
              </a:spcBef>
            </a:pPr>
            <a:endParaRPr lang="zh-CN" altLang="en-US" dirty="0">
              <a:latin typeface="Arial" panose="020B0604020202020204" pitchFamily="34" charset="0"/>
              <a:ea typeface="宋体" panose="02010600030101010101" pitchFamily="2" charset="-122"/>
            </a:endParaRPr>
          </a:p>
          <a:p>
            <a:pPr>
              <a:spcBef>
                <a:spcPct val="50000"/>
              </a:spcBef>
            </a:pPr>
            <a:endParaRPr lang="zh-CN" altLang="en-US" dirty="0">
              <a:latin typeface="Arial" panose="020B0604020202020204" pitchFamily="34" charset="0"/>
              <a:ea typeface="宋体" panose="02010600030101010101" pitchFamily="2" charset="-122"/>
            </a:endParaRPr>
          </a:p>
          <a:p>
            <a:pPr>
              <a:spcBef>
                <a:spcPct val="50000"/>
              </a:spcBef>
            </a:pPr>
            <a:endParaRPr lang="zh-CN" altLang="en-US" dirty="0">
              <a:latin typeface="Arial" panose="020B0604020202020204" pitchFamily="34" charset="0"/>
              <a:ea typeface="宋体" panose="02010600030101010101" pitchFamily="2" charset="-122"/>
            </a:endParaRPr>
          </a:p>
        </p:txBody>
      </p:sp>
      <p:sp>
        <p:nvSpPr>
          <p:cNvPr id="14338" name="Rectangle 79"/>
          <p:cNvSpPr/>
          <p:nvPr/>
        </p:nvSpPr>
        <p:spPr>
          <a:xfrm>
            <a:off x="2843213" y="3567113"/>
            <a:ext cx="2300287" cy="368300"/>
          </a:xfrm>
          <a:prstGeom prst="rect">
            <a:avLst/>
          </a:prstGeom>
          <a:noFill/>
          <a:ln w="9525">
            <a:noFill/>
          </a:ln>
        </p:spPr>
        <p:txBody>
          <a:bodyPr wrap="none" anchor="t" anchorCtr="0">
            <a:spAutoFit/>
          </a:bodyPr>
          <a:p>
            <a:r>
              <a:rPr lang="en-US" altLang="zh-CN">
                <a:solidFill>
                  <a:schemeClr val="bg1"/>
                </a:solidFill>
                <a:latin typeface="Arial" panose="020B0604020202020204" pitchFamily="34" charset="0"/>
              </a:rPr>
              <a:t>        </a:t>
            </a:r>
            <a:r>
              <a:rPr lang="zh-CN" altLang="en-US" b="1" dirty="0">
                <a:solidFill>
                  <a:schemeClr val="bg1"/>
                </a:solidFill>
                <a:latin typeface="Arial" panose="020B0604020202020204" pitchFamily="34" charset="0"/>
                <a:ea typeface="宋体" panose="02010600030101010101" pitchFamily="2" charset="-122"/>
              </a:rPr>
              <a:t>海洋能发电业务</a:t>
            </a:r>
            <a:endParaRPr lang="zh-CN" altLang="en-US" b="1" dirty="0">
              <a:solidFill>
                <a:schemeClr val="bg1"/>
              </a:solidFill>
              <a:latin typeface="Arial" panose="020B0604020202020204" pitchFamily="34" charset="0"/>
              <a:ea typeface="宋体" panose="02010600030101010101" pitchFamily="2" charset="-122"/>
            </a:endParaRPr>
          </a:p>
        </p:txBody>
      </p:sp>
      <p:sp>
        <p:nvSpPr>
          <p:cNvPr id="14346" name="Rectangle 79"/>
          <p:cNvSpPr/>
          <p:nvPr/>
        </p:nvSpPr>
        <p:spPr>
          <a:xfrm>
            <a:off x="3057525" y="3871913"/>
            <a:ext cx="2300288" cy="368300"/>
          </a:xfrm>
          <a:prstGeom prst="rect">
            <a:avLst/>
          </a:prstGeom>
          <a:noFill/>
          <a:ln w="9525">
            <a:noFill/>
          </a:ln>
        </p:spPr>
        <p:txBody>
          <a:bodyPr wrap="none" anchor="t" anchorCtr="0">
            <a:spAutoFit/>
          </a:bodyPr>
          <a:p>
            <a:r>
              <a:rPr lang="en-US" altLang="zh-CN">
                <a:solidFill>
                  <a:schemeClr val="bg1"/>
                </a:solidFill>
                <a:latin typeface="Arial" panose="020B0604020202020204" pitchFamily="34" charset="0"/>
              </a:rPr>
              <a:t>        </a:t>
            </a:r>
            <a:r>
              <a:rPr lang="zh-CN" altLang="en-US" b="1" dirty="0">
                <a:solidFill>
                  <a:schemeClr val="bg1"/>
                </a:solidFill>
                <a:latin typeface="Arial" panose="020B0604020202020204" pitchFamily="34" charset="0"/>
                <a:ea typeface="宋体" panose="02010600030101010101" pitchFamily="2" charset="-122"/>
              </a:rPr>
              <a:t>海洋能发电业务</a:t>
            </a:r>
            <a:endParaRPr lang="zh-CN" altLang="en-US" b="1" dirty="0">
              <a:solidFill>
                <a:schemeClr val="bg1"/>
              </a:solidFill>
              <a:latin typeface="Arial" panose="020B0604020202020204" pitchFamily="34" charset="0"/>
              <a:ea typeface="宋体" panose="02010600030101010101" pitchFamily="2" charset="-122"/>
            </a:endParaRPr>
          </a:p>
        </p:txBody>
      </p:sp>
      <p:sp>
        <p:nvSpPr>
          <p:cNvPr id="14349" name="Text Box 73"/>
          <p:cNvSpPr txBox="1"/>
          <p:nvPr/>
        </p:nvSpPr>
        <p:spPr>
          <a:xfrm>
            <a:off x="601980" y="646430"/>
            <a:ext cx="4655185" cy="521970"/>
          </a:xfrm>
          <a:prstGeom prst="rect">
            <a:avLst/>
          </a:prstGeom>
          <a:noFill/>
          <a:ln w="9525">
            <a:noFill/>
          </a:ln>
        </p:spPr>
        <p:txBody>
          <a:bodyPr wrap="square" anchor="t" anchorCtr="0">
            <a:spAutoFit/>
          </a:bodyPr>
          <a:p>
            <a:pPr>
              <a:spcBef>
                <a:spcPct val="50000"/>
              </a:spcBef>
            </a:pPr>
            <a:r>
              <a:rPr lang="zh-CN" altLang="en-US" sz="2800" dirty="0">
                <a:solidFill>
                  <a:schemeClr val="tx2"/>
                </a:solidFill>
                <a:latin typeface="黑体" panose="02010609060101010101" pitchFamily="49" charset="-122"/>
                <a:ea typeface="黑体" panose="02010609060101010101" pitchFamily="49" charset="-122"/>
              </a:rPr>
              <a:t>常见锂离子电池安全性</a:t>
            </a:r>
            <a:r>
              <a:rPr lang="zh-CN" altLang="en-US" sz="2800" dirty="0">
                <a:solidFill>
                  <a:schemeClr val="tx2"/>
                </a:solidFill>
                <a:latin typeface="黑体" panose="02010609060101010101" pitchFamily="49" charset="-122"/>
                <a:ea typeface="黑体" panose="02010609060101010101" pitchFamily="49" charset="-122"/>
              </a:rPr>
              <a:t>比较</a:t>
            </a:r>
            <a:endParaRPr lang="zh-CN" altLang="en-US" sz="2800" dirty="0">
              <a:solidFill>
                <a:schemeClr val="tx2"/>
              </a:solidFill>
              <a:latin typeface="黑体" panose="02010609060101010101" pitchFamily="49" charset="-122"/>
              <a:ea typeface="黑体" panose="02010609060101010101" pitchFamily="49" charset="-122"/>
            </a:endParaRPr>
          </a:p>
        </p:txBody>
      </p:sp>
      <p:sp>
        <p:nvSpPr>
          <p:cNvPr id="14350" name="Text Box 78"/>
          <p:cNvSpPr txBox="1"/>
          <p:nvPr/>
        </p:nvSpPr>
        <p:spPr>
          <a:xfrm>
            <a:off x="2117725" y="1778000"/>
            <a:ext cx="354013" cy="457200"/>
          </a:xfrm>
          <a:prstGeom prst="rect">
            <a:avLst/>
          </a:prstGeom>
          <a:noFill/>
          <a:ln w="9525">
            <a:noFill/>
          </a:ln>
        </p:spPr>
        <p:txBody>
          <a:bodyPr wrap="none" anchor="t" anchorCtr="0">
            <a:spAutoFit/>
          </a:bodyPr>
          <a:p>
            <a:pPr algn="ctr" eaLnBrk="0" hangingPunct="0"/>
            <a:r>
              <a:rPr lang="en-US" altLang="zh-CN" sz="2400">
                <a:solidFill>
                  <a:schemeClr val="bg1"/>
                </a:solidFill>
                <a:latin typeface="Arial" panose="020B0604020202020204" pitchFamily="34" charset="0"/>
              </a:rPr>
              <a:t>1</a:t>
            </a:r>
            <a:endParaRPr lang="en-US" altLang="zh-CN" sz="2400">
              <a:solidFill>
                <a:schemeClr val="bg1"/>
              </a:solidFill>
              <a:latin typeface="Arial" panose="020B0604020202020204" pitchFamily="34" charset="0"/>
            </a:endParaRPr>
          </a:p>
        </p:txBody>
      </p:sp>
      <p:sp>
        <p:nvSpPr>
          <p:cNvPr id="14351" name="Text Box 78"/>
          <p:cNvSpPr txBox="1"/>
          <p:nvPr/>
        </p:nvSpPr>
        <p:spPr>
          <a:xfrm>
            <a:off x="2117725" y="2763838"/>
            <a:ext cx="352425" cy="460375"/>
          </a:xfrm>
          <a:prstGeom prst="rect">
            <a:avLst/>
          </a:prstGeom>
          <a:noFill/>
          <a:ln w="9525">
            <a:noFill/>
          </a:ln>
        </p:spPr>
        <p:txBody>
          <a:bodyPr wrap="none" anchor="t" anchorCtr="0">
            <a:spAutoFit/>
          </a:bodyPr>
          <a:p>
            <a:pPr algn="ctr" eaLnBrk="0" hangingPunct="0"/>
            <a:r>
              <a:rPr lang="en-US" altLang="zh-CN" sz="2400">
                <a:solidFill>
                  <a:schemeClr val="bg1"/>
                </a:solidFill>
                <a:latin typeface="Arial" panose="020B0604020202020204" pitchFamily="34" charset="0"/>
              </a:rPr>
              <a:t>2</a:t>
            </a:r>
            <a:endParaRPr lang="en-US" altLang="zh-CN" sz="2400">
              <a:solidFill>
                <a:schemeClr val="bg1"/>
              </a:solidFill>
              <a:latin typeface="Arial" panose="020B0604020202020204" pitchFamily="34" charset="0"/>
            </a:endParaRPr>
          </a:p>
        </p:txBody>
      </p:sp>
      <p:sp>
        <p:nvSpPr>
          <p:cNvPr id="14352" name="Text Box 78"/>
          <p:cNvSpPr txBox="1"/>
          <p:nvPr/>
        </p:nvSpPr>
        <p:spPr>
          <a:xfrm>
            <a:off x="2119313" y="3827463"/>
            <a:ext cx="352425" cy="460375"/>
          </a:xfrm>
          <a:prstGeom prst="rect">
            <a:avLst/>
          </a:prstGeom>
          <a:noFill/>
          <a:ln w="9525">
            <a:noFill/>
          </a:ln>
        </p:spPr>
        <p:txBody>
          <a:bodyPr wrap="none" anchor="t" anchorCtr="0">
            <a:spAutoFit/>
          </a:bodyPr>
          <a:p>
            <a:pPr algn="ctr" eaLnBrk="0" hangingPunct="0"/>
            <a:r>
              <a:rPr lang="en-US" altLang="zh-CN" sz="2400">
                <a:solidFill>
                  <a:schemeClr val="bg1"/>
                </a:solidFill>
                <a:latin typeface="Arial" panose="020B0604020202020204" pitchFamily="34" charset="0"/>
              </a:rPr>
              <a:t>3</a:t>
            </a:r>
            <a:endParaRPr lang="en-US" altLang="zh-CN" sz="2400">
              <a:solidFill>
                <a:schemeClr val="bg1"/>
              </a:solidFill>
              <a:latin typeface="Arial" panose="020B0604020202020204" pitchFamily="34" charset="0"/>
            </a:endParaRPr>
          </a:p>
        </p:txBody>
      </p:sp>
      <p:sp>
        <p:nvSpPr>
          <p:cNvPr id="14353" name="Text Box 78"/>
          <p:cNvSpPr txBox="1"/>
          <p:nvPr/>
        </p:nvSpPr>
        <p:spPr>
          <a:xfrm>
            <a:off x="951865" y="4553585"/>
            <a:ext cx="6817995" cy="922020"/>
          </a:xfrm>
          <a:prstGeom prst="rect">
            <a:avLst/>
          </a:prstGeom>
          <a:gradFill>
            <a:gsLst>
              <a:gs pos="0">
                <a:srgbClr val="FBFB11"/>
              </a:gs>
              <a:gs pos="100000">
                <a:srgbClr val="838309"/>
              </a:gs>
            </a:gsLst>
            <a:lin scaled="0"/>
          </a:gradFill>
          <a:ln w="9525">
            <a:noFill/>
          </a:ln>
        </p:spPr>
        <p:txBody>
          <a:bodyPr wrap="square" anchor="t" anchorCtr="0">
            <a:spAutoFit/>
          </a:bodyPr>
          <a:p>
            <a:pPr algn="l" eaLnBrk="0" hangingPunct="0"/>
            <a:r>
              <a:rPr lang="zh-CN" altLang="en-US"/>
              <a:t>注：钛酸锂电池是目前公认的安全性最好，循环性能最高，寿命长，更加环保等优点，因此，用钛酸锂电池做比较能定性地分析三元锂及磷酸铁锂电池危险性的问题。</a:t>
            </a:r>
            <a:endParaRPr lang="zh-CN" altLang="en-US"/>
          </a:p>
        </p:txBody>
      </p:sp>
      <p:graphicFrame>
        <p:nvGraphicFramePr>
          <p:cNvPr id="2" name="表格 1"/>
          <p:cNvGraphicFramePr/>
          <p:nvPr>
            <p:custDataLst>
              <p:tags r:id="rId1"/>
            </p:custDataLst>
          </p:nvPr>
        </p:nvGraphicFramePr>
        <p:xfrm>
          <a:off x="952500" y="2286000"/>
          <a:ext cx="6817360" cy="1905000"/>
        </p:xfrm>
        <a:graphic>
          <a:graphicData uri="http://schemas.openxmlformats.org/drawingml/2006/table">
            <a:tbl>
              <a:tblPr firstRow="1" bandRow="1">
                <a:tableStyleId>{5C22544A-7EE6-4342-B048-85BDC9FD1C3A}</a:tableStyleId>
              </a:tblPr>
              <a:tblGrid>
                <a:gridCol w="1704340"/>
                <a:gridCol w="1704340"/>
                <a:gridCol w="1704340"/>
                <a:gridCol w="1704340"/>
              </a:tblGrid>
              <a:tr h="476250">
                <a:tc>
                  <a:txBody>
                    <a:bodyPr/>
                    <a:p>
                      <a:pPr>
                        <a:buNone/>
                      </a:pPr>
                      <a:r>
                        <a:rPr lang="zh-CN" altLang="en-US">
                          <a:solidFill>
                            <a:schemeClr val="tx2"/>
                          </a:solidFill>
                        </a:rPr>
                        <a:t>电池类别</a:t>
                      </a:r>
                      <a:endParaRPr lang="zh-CN" altLang="en-US">
                        <a:solidFill>
                          <a:schemeClr val="tx2"/>
                        </a:solidFill>
                      </a:endParaRPr>
                    </a:p>
                  </a:txBody>
                  <a:tcPr/>
                </a:tc>
                <a:tc>
                  <a:txBody>
                    <a:bodyPr/>
                    <a:p>
                      <a:pPr>
                        <a:buNone/>
                      </a:pPr>
                      <a:r>
                        <a:rPr lang="zh-CN" altLang="en-US">
                          <a:solidFill>
                            <a:schemeClr val="tx2"/>
                          </a:solidFill>
                        </a:rPr>
                        <a:t>正极材料</a:t>
                      </a:r>
                      <a:endParaRPr lang="zh-CN" altLang="en-US">
                        <a:solidFill>
                          <a:schemeClr val="tx2"/>
                        </a:solidFill>
                      </a:endParaRPr>
                    </a:p>
                  </a:txBody>
                  <a:tcPr/>
                </a:tc>
                <a:tc>
                  <a:txBody>
                    <a:bodyPr/>
                    <a:p>
                      <a:pPr>
                        <a:buNone/>
                      </a:pPr>
                      <a:r>
                        <a:rPr lang="zh-CN" altLang="en-US">
                          <a:solidFill>
                            <a:schemeClr val="tx2"/>
                          </a:solidFill>
                        </a:rPr>
                        <a:t>负极材料</a:t>
                      </a:r>
                      <a:endParaRPr lang="zh-CN" altLang="en-US">
                        <a:solidFill>
                          <a:schemeClr val="tx2"/>
                        </a:solidFill>
                      </a:endParaRPr>
                    </a:p>
                  </a:txBody>
                  <a:tcPr/>
                </a:tc>
                <a:tc>
                  <a:txBody>
                    <a:bodyPr/>
                    <a:p>
                      <a:pPr>
                        <a:buNone/>
                      </a:pPr>
                      <a:r>
                        <a:rPr lang="zh-CN" altLang="en-US">
                          <a:solidFill>
                            <a:schemeClr val="tx2"/>
                          </a:solidFill>
                        </a:rPr>
                        <a:t>安全性</a:t>
                      </a:r>
                      <a:endParaRPr lang="zh-CN" altLang="en-US">
                        <a:solidFill>
                          <a:schemeClr val="tx2"/>
                        </a:solidFill>
                      </a:endParaRPr>
                    </a:p>
                  </a:txBody>
                  <a:tcPr/>
                </a:tc>
              </a:tr>
              <a:tr h="476250">
                <a:tc>
                  <a:txBody>
                    <a:bodyPr/>
                    <a:p>
                      <a:pPr>
                        <a:buNone/>
                      </a:pPr>
                      <a:r>
                        <a:rPr lang="zh-CN" altLang="en-US"/>
                        <a:t>三元锂</a:t>
                      </a:r>
                      <a:endParaRPr lang="zh-CN" altLang="en-US"/>
                    </a:p>
                  </a:txBody>
                  <a:tcPr/>
                </a:tc>
                <a:tc>
                  <a:txBody>
                    <a:bodyPr/>
                    <a:p>
                      <a:pPr>
                        <a:buNone/>
                      </a:pPr>
                      <a:r>
                        <a:rPr lang="zh-CN" altLang="en-US"/>
                        <a:t>镍钴锰酸锂</a:t>
                      </a:r>
                      <a:endParaRPr lang="zh-CN" altLang="en-US"/>
                    </a:p>
                  </a:txBody>
                  <a:tcPr/>
                </a:tc>
                <a:tc>
                  <a:txBody>
                    <a:bodyPr/>
                    <a:p>
                      <a:pPr>
                        <a:buNone/>
                      </a:pPr>
                      <a:r>
                        <a:rPr lang="zh-CN" altLang="en-US"/>
                        <a:t>碳</a:t>
                      </a:r>
                      <a:endParaRPr lang="zh-CN" altLang="en-US"/>
                    </a:p>
                  </a:txBody>
                  <a:tcPr/>
                </a:tc>
                <a:tc>
                  <a:txBody>
                    <a:bodyPr/>
                    <a:p>
                      <a:pPr>
                        <a:buNone/>
                      </a:pPr>
                      <a:r>
                        <a:rPr lang="en-US" altLang="zh-CN"/>
                        <a:t>    </a:t>
                      </a:r>
                      <a:r>
                        <a:rPr lang="zh-CN" altLang="en-US"/>
                        <a:t>低</a:t>
                      </a:r>
                      <a:endParaRPr lang="zh-CN" altLang="en-US"/>
                    </a:p>
                  </a:txBody>
                  <a:tcPr/>
                </a:tc>
              </a:tr>
              <a:tr h="476250">
                <a:tc>
                  <a:txBody>
                    <a:bodyPr/>
                    <a:p>
                      <a:pPr>
                        <a:buNone/>
                      </a:pPr>
                      <a:r>
                        <a:rPr lang="zh-CN" altLang="en-US"/>
                        <a:t>磷酸铁锂</a:t>
                      </a:r>
                      <a:endParaRPr lang="zh-CN" altLang="en-US"/>
                    </a:p>
                  </a:txBody>
                  <a:tcPr/>
                </a:tc>
                <a:tc>
                  <a:txBody>
                    <a:bodyPr/>
                    <a:p>
                      <a:pPr>
                        <a:buNone/>
                      </a:pPr>
                      <a:r>
                        <a:rPr lang="en-US" altLang="zh-CN"/>
                        <a:t>LiFePO</a:t>
                      </a:r>
                      <a:r>
                        <a:rPr lang="en-US" altLang="zh-CN" sz="1400"/>
                        <a:t>4</a:t>
                      </a:r>
                      <a:endParaRPr lang="en-US" altLang="zh-CN" sz="1400"/>
                    </a:p>
                  </a:txBody>
                  <a:tcPr/>
                </a:tc>
                <a:tc>
                  <a:txBody>
                    <a:bodyPr/>
                    <a:p>
                      <a:pPr>
                        <a:buNone/>
                      </a:pPr>
                      <a:r>
                        <a:rPr lang="zh-CN" altLang="en-US"/>
                        <a:t>碳</a:t>
                      </a:r>
                      <a:endParaRPr lang="zh-CN" altLang="en-US"/>
                    </a:p>
                  </a:txBody>
                  <a:tcPr/>
                </a:tc>
                <a:tc>
                  <a:txBody>
                    <a:bodyPr/>
                    <a:p>
                      <a:pPr>
                        <a:buNone/>
                      </a:pPr>
                      <a:endParaRPr lang="zh-CN" altLang="en-US"/>
                    </a:p>
                  </a:txBody>
                  <a:tcPr/>
                </a:tc>
              </a:tr>
              <a:tr h="476250">
                <a:tc>
                  <a:txBody>
                    <a:bodyPr/>
                    <a:p>
                      <a:pPr>
                        <a:buNone/>
                      </a:pPr>
                      <a:r>
                        <a:rPr lang="zh-CN" altLang="en-US"/>
                        <a:t>钛酸锂</a:t>
                      </a:r>
                      <a:endParaRPr lang="zh-CN" altLang="en-US"/>
                    </a:p>
                  </a:txBody>
                  <a:tcPr/>
                </a:tc>
                <a:tc>
                  <a:txBody>
                    <a:bodyPr/>
                    <a:p>
                      <a:pPr>
                        <a:buNone/>
                      </a:pPr>
                      <a:endParaRPr lang="zh-CN" altLang="en-US"/>
                    </a:p>
                  </a:txBody>
                  <a:tcPr/>
                </a:tc>
                <a:tc>
                  <a:txBody>
                    <a:bodyPr/>
                    <a:p>
                      <a:pPr>
                        <a:buNone/>
                      </a:pPr>
                      <a:r>
                        <a:rPr lang="zh-CN" altLang="en-US"/>
                        <a:t>钛酸锂</a:t>
                      </a:r>
                      <a:endParaRPr lang="zh-CN" altLang="en-US"/>
                    </a:p>
                  </a:txBody>
                  <a:tcPr/>
                </a:tc>
                <a:tc>
                  <a:txBody>
                    <a:bodyPr/>
                    <a:p>
                      <a:pPr>
                        <a:buNone/>
                      </a:pPr>
                      <a:r>
                        <a:rPr lang="en-US" altLang="zh-CN"/>
                        <a:t>    </a:t>
                      </a:r>
                      <a:r>
                        <a:rPr lang="zh-CN" altLang="en-US"/>
                        <a:t>高</a:t>
                      </a:r>
                      <a:endParaRPr lang="zh-CN" altLang="en-US"/>
                    </a:p>
                  </a:txBody>
                  <a:tcPr/>
                </a:tc>
              </a:tr>
            </a:tbl>
          </a:graphicData>
        </a:graphic>
      </p:graphicFrame>
      <p:sp>
        <p:nvSpPr>
          <p:cNvPr id="3" name="上箭头 2"/>
          <p:cNvSpPr/>
          <p:nvPr/>
        </p:nvSpPr>
        <p:spPr>
          <a:xfrm>
            <a:off x="6629400" y="2827020"/>
            <a:ext cx="485775" cy="1199515"/>
          </a:xfrm>
          <a:prstGeom prst="upArrow">
            <a:avLst/>
          </a:prstGeom>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4" name="下箭头 3"/>
          <p:cNvSpPr/>
          <p:nvPr/>
        </p:nvSpPr>
        <p:spPr>
          <a:xfrm>
            <a:off x="6751320" y="2835275"/>
            <a:ext cx="106680" cy="1279525"/>
          </a:xfrm>
          <a:prstGeom prst="downArrow">
            <a:avLst/>
          </a:prstGeom>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5" name="下箭头 4"/>
          <p:cNvSpPr/>
          <p:nvPr/>
        </p:nvSpPr>
        <p:spPr>
          <a:xfrm>
            <a:off x="6705600" y="2895600"/>
            <a:ext cx="228600" cy="1143000"/>
          </a:xfrm>
          <a:prstGeom prst="downArrow">
            <a:avLst/>
          </a:prstGeom>
        </p:spPr>
        <p:txBody>
          <a:bodyPr wrap="none" fromWordArt="1">
            <a:prstTxWarp prst="textPlain">
              <a:avLst>
                <a:gd name="adj" fmla="val 50000"/>
              </a:avLst>
            </a:prstTxWarp>
            <a:normAutofit/>
          </a:bodyPr>
          <a:p>
            <a:pPr algn="ctr"/>
            <a:endParaRPr lang="zh-CN" altLang="en-US"/>
          </a:p>
        </p:txBody>
      </p:sp>
      <p:sp>
        <p:nvSpPr>
          <p:cNvPr id="6" name="下箭头 5"/>
          <p:cNvSpPr/>
          <p:nvPr/>
        </p:nvSpPr>
        <p:spPr>
          <a:xfrm>
            <a:off x="6705600" y="2827655"/>
            <a:ext cx="457835" cy="1287145"/>
          </a:xfrm>
          <a:prstGeom prst="downArrow">
            <a:avLst/>
          </a:prstGeom>
          <a:gradFill>
            <a:gsLst>
              <a:gs pos="55000">
                <a:srgbClr val="14CD68"/>
              </a:gs>
              <a:gs pos="1000">
                <a:srgbClr val="0B6E38"/>
              </a:gs>
            </a:gsLst>
            <a:lin ang="16140000" scaled="0"/>
          </a:gradFill>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Text Box 73"/>
          <p:cNvSpPr txBox="1"/>
          <p:nvPr/>
        </p:nvSpPr>
        <p:spPr>
          <a:xfrm>
            <a:off x="601980" y="646430"/>
            <a:ext cx="4888865" cy="460375"/>
          </a:xfrm>
          <a:prstGeom prst="rect">
            <a:avLst/>
          </a:prstGeom>
          <a:noFill/>
          <a:ln w="9525">
            <a:noFill/>
          </a:ln>
        </p:spPr>
        <p:txBody>
          <a:bodyPr wrap="square" anchor="t" anchorCtr="0">
            <a:spAutoFit/>
          </a:bodyPr>
          <a:p>
            <a:pPr>
              <a:spcBef>
                <a:spcPct val="50000"/>
              </a:spcBef>
            </a:pPr>
            <a:r>
              <a:rPr lang="zh-CN" altLang="en-US" sz="2400" b="1" dirty="0">
                <a:solidFill>
                  <a:schemeClr val="tx2"/>
                </a:solidFill>
                <a:latin typeface="Arial" panose="020B0604020202020204" pitchFamily="34" charset="0"/>
                <a:ea typeface="黑体" panose="02010609060101010101" pitchFamily="49" charset="-122"/>
              </a:rPr>
              <a:t>碳负极电池与钛酸锂负极</a:t>
            </a:r>
            <a:r>
              <a:rPr lang="zh-CN" altLang="en-US" sz="2400" b="1" dirty="0">
                <a:solidFill>
                  <a:schemeClr val="tx2"/>
                </a:solidFill>
                <a:latin typeface="Arial" panose="020B0604020202020204" pitchFamily="34" charset="0"/>
                <a:ea typeface="黑体" panose="02010609060101010101" pitchFamily="49" charset="-122"/>
              </a:rPr>
              <a:t>电池比较</a:t>
            </a:r>
            <a:endParaRPr lang="zh-CN" altLang="en-US" sz="2400" b="1" dirty="0">
              <a:solidFill>
                <a:schemeClr val="tx2"/>
              </a:solidFill>
              <a:latin typeface="Arial" panose="020B0604020202020204" pitchFamily="34" charset="0"/>
              <a:ea typeface="黑体" panose="02010609060101010101" pitchFamily="49" charset="-122"/>
            </a:endParaRPr>
          </a:p>
        </p:txBody>
      </p:sp>
      <p:pic>
        <p:nvPicPr>
          <p:cNvPr id="6" name="图片 6" descr="7e0932459d55997c5382531a3cf7789"/>
          <p:cNvPicPr>
            <a:picLocks noChangeAspect="1"/>
          </p:cNvPicPr>
          <p:nvPr/>
        </p:nvPicPr>
        <p:blipFill>
          <a:blip r:embed="rId1"/>
          <a:stretch>
            <a:fillRect/>
          </a:stretch>
        </p:blipFill>
        <p:spPr>
          <a:xfrm>
            <a:off x="173355" y="1275715"/>
            <a:ext cx="4375785" cy="4088130"/>
          </a:xfrm>
          <a:prstGeom prst="rect">
            <a:avLst/>
          </a:prstGeom>
        </p:spPr>
      </p:pic>
      <p:pic>
        <p:nvPicPr>
          <p:cNvPr id="5" name="图片 5" descr="c6142c2fc417a1c82ffc9192c313c2a"/>
          <p:cNvPicPr>
            <a:picLocks noChangeAspect="1"/>
          </p:cNvPicPr>
          <p:nvPr/>
        </p:nvPicPr>
        <p:blipFill>
          <a:blip r:embed="rId2"/>
          <a:stretch>
            <a:fillRect/>
          </a:stretch>
        </p:blipFill>
        <p:spPr>
          <a:xfrm>
            <a:off x="4648200" y="1275080"/>
            <a:ext cx="3992245" cy="4086225"/>
          </a:xfrm>
          <a:prstGeom prst="rect">
            <a:avLst/>
          </a:prstGeom>
        </p:spPr>
      </p:pic>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82040" y="733425"/>
            <a:ext cx="2651760" cy="398780"/>
          </a:xfrm>
          <a:prstGeom prst="rect">
            <a:avLst/>
          </a:prstGeom>
          <a:noFill/>
        </p:spPr>
        <p:txBody>
          <a:bodyPr wrap="square" rtlCol="0">
            <a:spAutoFit/>
          </a:bodyPr>
          <a:p>
            <a:r>
              <a:rPr lang="zh-CN" altLang="en-US" sz="2000" b="1">
                <a:solidFill>
                  <a:schemeClr val="tx2"/>
                </a:solidFill>
              </a:rPr>
              <a:t>结论一</a:t>
            </a:r>
            <a:endParaRPr lang="zh-CN" altLang="en-US" sz="2000" b="1">
              <a:solidFill>
                <a:schemeClr val="tx2"/>
              </a:solidFill>
            </a:endParaRPr>
          </a:p>
        </p:txBody>
      </p:sp>
      <p:sp>
        <p:nvSpPr>
          <p:cNvPr id="3" name="文本框 2"/>
          <p:cNvSpPr txBox="1"/>
          <p:nvPr/>
        </p:nvSpPr>
        <p:spPr>
          <a:xfrm>
            <a:off x="1066800" y="1219200"/>
            <a:ext cx="6797675" cy="645160"/>
          </a:xfrm>
          <a:prstGeom prst="rect">
            <a:avLst/>
          </a:prstGeom>
          <a:gradFill>
            <a:gsLst>
              <a:gs pos="0">
                <a:srgbClr val="FBFB11"/>
              </a:gs>
              <a:gs pos="100000">
                <a:srgbClr val="838309"/>
              </a:gs>
            </a:gsLst>
            <a:lin scaled="0"/>
          </a:gradFill>
        </p:spPr>
        <p:txBody>
          <a:bodyPr wrap="square" rtlCol="0">
            <a:spAutoFit/>
          </a:bodyPr>
          <a:p>
            <a:pPr>
              <a:buFont typeface="+mj-lt"/>
            </a:pPr>
            <a:r>
              <a:rPr lang="zh-CN" altLang="en-US"/>
              <a:t>一、尽管石墨资源丰富，价格低廉，是目前商品化锂离子电池中应用最成功的负极材料，但在应用上仍存在</a:t>
            </a:r>
            <a:r>
              <a:rPr lang="zh-CN" altLang="en-US"/>
              <a:t>以下弊端:</a:t>
            </a:r>
            <a:endParaRPr lang="zh-CN" altLang="en-US"/>
          </a:p>
        </p:txBody>
      </p:sp>
      <p:sp>
        <p:nvSpPr>
          <p:cNvPr id="4" name="八角星 3"/>
          <p:cNvSpPr/>
          <p:nvPr/>
        </p:nvSpPr>
        <p:spPr>
          <a:xfrm>
            <a:off x="1066800" y="2438400"/>
            <a:ext cx="480695" cy="328930"/>
          </a:xfrm>
          <a:prstGeom prst="star8">
            <a:avLst/>
          </a:prstGeom>
        </p:spPr>
        <p:txBody>
          <a:bodyPr wrap="none" fromWordArt="1">
            <a:prstTxWarp prst="textPlain">
              <a:avLst>
                <a:gd name="adj" fmla="val 50000"/>
              </a:avLst>
            </a:prstTxWarp>
            <a:normAutofit fontScale="25000"/>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5" name="文本框 4"/>
          <p:cNvSpPr txBox="1"/>
          <p:nvPr/>
        </p:nvSpPr>
        <p:spPr>
          <a:xfrm>
            <a:off x="915035" y="1981200"/>
            <a:ext cx="6981825" cy="4523105"/>
          </a:xfrm>
          <a:prstGeom prst="rect">
            <a:avLst/>
          </a:prstGeom>
          <a:noFill/>
        </p:spPr>
        <p:txBody>
          <a:bodyPr wrap="square" rtlCol="0" anchor="t">
            <a:spAutoFit/>
          </a:bodyPr>
          <a:p>
            <a:r>
              <a:rPr lang="zh-CN" altLang="en-US" b="1">
                <a:solidFill>
                  <a:schemeClr val="tx2"/>
                </a:solidFill>
              </a:rPr>
              <a:t>1、过充电时</a:t>
            </a:r>
            <a:r>
              <a:rPr lang="zh-CN" altLang="en-US" b="1">
                <a:solidFill>
                  <a:schemeClr val="tx2"/>
                </a:solidFill>
              </a:rPr>
              <a:t>可能析出锂枝晶，造成电池短路，影响锂电池的安全性能;</a:t>
            </a:r>
            <a:endParaRPr lang="zh-CN" altLang="en-US" b="1">
              <a:solidFill>
                <a:schemeClr val="tx2"/>
              </a:solidFill>
            </a:endParaRPr>
          </a:p>
          <a:p>
            <a:endParaRPr lang="zh-CN" altLang="en-US" b="1">
              <a:solidFill>
                <a:schemeClr val="tx2"/>
              </a:solidFill>
            </a:endParaRPr>
          </a:p>
          <a:p>
            <a:r>
              <a:rPr lang="zh-CN" altLang="en-US" b="1">
                <a:solidFill>
                  <a:schemeClr val="tx2"/>
                </a:solidFill>
              </a:rPr>
              <a:t>2、易形成SEI膜（钝化膜）而导致首次充放电效率较低，不可逆容量较大，并且在过放及受热时会分解，充电继续形成新的</a:t>
            </a:r>
            <a:r>
              <a:rPr lang="en-US" altLang="zh-CN" b="1">
                <a:solidFill>
                  <a:schemeClr val="tx2"/>
                </a:solidFill>
              </a:rPr>
              <a:t>SEI</a:t>
            </a:r>
            <a:r>
              <a:rPr lang="zh-CN" altLang="en-US" b="1">
                <a:solidFill>
                  <a:schemeClr val="tx2"/>
                </a:solidFill>
              </a:rPr>
              <a:t>膜（电解液在负极表面的电解</a:t>
            </a:r>
            <a:r>
              <a:rPr lang="zh-CN" altLang="en-US" b="1">
                <a:solidFill>
                  <a:schemeClr val="tx2"/>
                </a:solidFill>
              </a:rPr>
              <a:t>产物），放出可燃</a:t>
            </a:r>
            <a:r>
              <a:rPr lang="zh-CN" altLang="en-US" b="1">
                <a:solidFill>
                  <a:schemeClr val="tx2"/>
                </a:solidFill>
              </a:rPr>
              <a:t>气体；</a:t>
            </a:r>
            <a:endParaRPr lang="zh-CN" altLang="en-US" b="1">
              <a:solidFill>
                <a:schemeClr val="tx2"/>
              </a:solidFill>
            </a:endParaRPr>
          </a:p>
          <a:p>
            <a:endParaRPr lang="zh-CN" altLang="en-US" b="1">
              <a:solidFill>
                <a:schemeClr val="tx2"/>
              </a:solidFill>
            </a:endParaRPr>
          </a:p>
          <a:p>
            <a:r>
              <a:rPr lang="zh-CN" altLang="en-US" b="1">
                <a:solidFill>
                  <a:schemeClr val="tx2"/>
                </a:solidFill>
              </a:rPr>
              <a:t>3、即碳材料的平台电压较低(接近于金属锂)，并且容易引起电解液的分解,从而带来安全隐患。</a:t>
            </a:r>
            <a:endParaRPr lang="zh-CN" altLang="en-US" b="1">
              <a:solidFill>
                <a:schemeClr val="tx2"/>
              </a:solidFill>
            </a:endParaRPr>
          </a:p>
          <a:p>
            <a:endParaRPr lang="zh-CN" altLang="en-US" b="1">
              <a:solidFill>
                <a:schemeClr val="tx2"/>
              </a:solidFill>
            </a:endParaRPr>
          </a:p>
          <a:p>
            <a:r>
              <a:rPr lang="zh-CN" altLang="en-US" b="1">
                <a:solidFill>
                  <a:schemeClr val="tx2"/>
                </a:solidFill>
              </a:rPr>
              <a:t>4、在锂离子嵌入、脱出过程中体积变化较大，循环稳定性差。</a:t>
            </a:r>
            <a:endParaRPr lang="zh-CN" altLang="en-US" b="1">
              <a:solidFill>
                <a:schemeClr val="tx2"/>
              </a:solidFill>
            </a:endParaRPr>
          </a:p>
          <a:p>
            <a:endParaRPr lang="zh-CN" altLang="en-US" b="1">
              <a:solidFill>
                <a:schemeClr val="tx2"/>
              </a:solidFill>
            </a:endParaRPr>
          </a:p>
          <a:p>
            <a:r>
              <a:rPr lang="en-US" altLang="zh-CN" b="1">
                <a:solidFill>
                  <a:schemeClr val="tx2"/>
                </a:solidFill>
              </a:rPr>
              <a:t>5</a:t>
            </a:r>
            <a:r>
              <a:rPr lang="zh-CN" altLang="en-US" b="1">
                <a:solidFill>
                  <a:schemeClr val="tx2"/>
                </a:solidFill>
              </a:rPr>
              <a:t>、内阻较大，特别是过充条件下，温度急剧上升。</a:t>
            </a:r>
            <a:endParaRPr lang="zh-CN" altLang="en-US" b="1">
              <a:solidFill>
                <a:schemeClr val="tx2"/>
              </a:solidFill>
            </a:endParaRPr>
          </a:p>
          <a:p>
            <a:endParaRPr lang="zh-CN" altLang="en-US" b="1">
              <a:solidFill>
                <a:schemeClr val="tx2"/>
              </a:solidFill>
            </a:endParaRPr>
          </a:p>
          <a:p>
            <a:r>
              <a:rPr lang="en-US" altLang="zh-CN" b="1">
                <a:solidFill>
                  <a:schemeClr val="tx2"/>
                </a:solidFill>
              </a:rPr>
              <a:t>6</a:t>
            </a:r>
            <a:r>
              <a:rPr lang="zh-CN" altLang="en-US" b="1">
                <a:solidFill>
                  <a:schemeClr val="tx2"/>
                </a:solidFill>
              </a:rPr>
              <a:t>、满充条件下，</a:t>
            </a:r>
            <a:r>
              <a:rPr lang="en-US" altLang="zh-CN" b="1">
                <a:solidFill>
                  <a:schemeClr val="tx2"/>
                </a:solidFill>
              </a:rPr>
              <a:t>LixC</a:t>
            </a:r>
            <a:r>
              <a:rPr lang="en-US" altLang="zh-CN" b="1" baseline="-25000">
                <a:solidFill>
                  <a:schemeClr val="tx2"/>
                </a:solidFill>
              </a:rPr>
              <a:t>6</a:t>
            </a:r>
            <a:r>
              <a:rPr lang="zh-CN" altLang="en-US" b="1">
                <a:solidFill>
                  <a:schemeClr val="tx2"/>
                </a:solidFill>
              </a:rPr>
              <a:t>还原性极强，蕴含巨大的化学能，燃烧时放出大量能量。</a:t>
            </a:r>
            <a:endParaRPr lang="zh-CN" altLang="en-US" b="1">
              <a:solidFill>
                <a:schemeClr val="tx2"/>
              </a:solidFill>
            </a:endParaRPr>
          </a:p>
        </p:txBody>
      </p:sp>
    </p:spTree>
  </p:cSld>
  <p:clrMapOvr>
    <a:masterClrMapping/>
  </p:clrMapOvr>
  <p:transition>
    <p:blinds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52500" y="844550"/>
            <a:ext cx="2781300" cy="398780"/>
          </a:xfrm>
          <a:prstGeom prst="rect">
            <a:avLst/>
          </a:prstGeom>
          <a:noFill/>
        </p:spPr>
        <p:txBody>
          <a:bodyPr wrap="square" rtlCol="0">
            <a:spAutoFit/>
          </a:bodyPr>
          <a:p>
            <a:r>
              <a:rPr lang="zh-CN" altLang="en-US" sz="2000" b="1">
                <a:solidFill>
                  <a:schemeClr val="tx2"/>
                </a:solidFill>
              </a:rPr>
              <a:t>结论二</a:t>
            </a:r>
            <a:endParaRPr lang="zh-CN" altLang="en-US" sz="2000" b="1">
              <a:solidFill>
                <a:schemeClr val="tx2"/>
              </a:solidFill>
            </a:endParaRPr>
          </a:p>
        </p:txBody>
      </p:sp>
      <p:sp>
        <p:nvSpPr>
          <p:cNvPr id="3" name="文本框 2"/>
          <p:cNvSpPr txBox="1"/>
          <p:nvPr/>
        </p:nvSpPr>
        <p:spPr>
          <a:xfrm>
            <a:off x="991235" y="1447800"/>
            <a:ext cx="7226300" cy="4661535"/>
          </a:xfrm>
          <a:prstGeom prst="rect">
            <a:avLst/>
          </a:prstGeom>
          <a:gradFill>
            <a:gsLst>
              <a:gs pos="0">
                <a:srgbClr val="FBFB11"/>
              </a:gs>
              <a:gs pos="100000">
                <a:srgbClr val="838309"/>
              </a:gs>
            </a:gsLst>
            <a:lin scaled="0"/>
          </a:gradFill>
        </p:spPr>
        <p:txBody>
          <a:bodyPr wrap="square" rtlCol="0">
            <a:spAutoFit/>
          </a:bodyPr>
          <a:p>
            <a:pPr>
              <a:lnSpc>
                <a:spcPct val="150000"/>
              </a:lnSpc>
              <a:buFont typeface="+mj-lt"/>
            </a:pPr>
            <a:r>
              <a:rPr lang="zh-CN" altLang="en-US"/>
              <a:t>二、三元锂电池与磷酸铁锂电池比较，不同</a:t>
            </a:r>
            <a:r>
              <a:rPr lang="zh-CN" altLang="en-US"/>
              <a:t>之处在于采</a:t>
            </a:r>
            <a:r>
              <a:rPr lang="zh-CN" altLang="en-US"/>
              <a:t>用的正极材料，</a:t>
            </a:r>
            <a:r>
              <a:rPr lang="zh-CN" altLang="en-US"/>
              <a:t>而三元锂电池的燃点要比磷酸锂电池更低。三元锂电池的自燃温度为200℃，磷酸锂电池的自燃温度为500-800℃，三元锂电池的自燃温度明显更低。所以如果因为出现撞击或者是其他意外情况导致电池组温度升高，那么三元锂电池会比磷酸锂电池更快自燃。</a:t>
            </a:r>
            <a:endParaRPr lang="zh-CN" altLang="en-US"/>
          </a:p>
          <a:p>
            <a:pPr>
              <a:lnSpc>
                <a:spcPct val="150000"/>
              </a:lnSpc>
              <a:buFont typeface="+mj-lt"/>
            </a:pPr>
            <a:r>
              <a:rPr lang="zh-CN" altLang="en-US"/>
              <a:t>另外，三元锂材料的化学反应更加剧烈，会释放氧分子，正极材料产气量约占</a:t>
            </a:r>
            <a:r>
              <a:rPr lang="en-US" altLang="zh-CN"/>
              <a:t>80%</a:t>
            </a:r>
            <a:r>
              <a:rPr lang="zh-CN" altLang="en-US"/>
              <a:t>。在高温作用下电解液迅速燃烧，发生连锁反应。</a:t>
            </a:r>
            <a:endParaRPr lang="zh-CN" altLang="en-US"/>
          </a:p>
          <a:p>
            <a:pPr>
              <a:lnSpc>
                <a:spcPct val="150000"/>
              </a:lnSpc>
              <a:buFont typeface="+mj-lt"/>
            </a:pPr>
            <a:r>
              <a:rPr lang="zh-CN" altLang="en-US"/>
              <a:t>在满充条件下，三元锂正极材料中的</a:t>
            </a:r>
            <a:r>
              <a:rPr lang="en-US" altLang="zh-CN"/>
              <a:t>Co</a:t>
            </a:r>
            <a:r>
              <a:rPr lang="zh-CN" altLang="en-US"/>
              <a:t>及</a:t>
            </a:r>
            <a:r>
              <a:rPr lang="en-US" altLang="zh-CN"/>
              <a:t>Ni</a:t>
            </a:r>
            <a:r>
              <a:rPr lang="zh-CN" altLang="en-US"/>
              <a:t>处于高价位，具有极强的氧化性，而电解液时可燃液体，负极处于富锂状态，拥有极强的还原性，燃烧三要素只差一个引火源，在热失控条件下甚至可以直接反应，燃烧甚至</a:t>
            </a:r>
            <a:r>
              <a:rPr lang="zh-CN" altLang="en-US"/>
              <a:t>爆炸。</a:t>
            </a:r>
            <a:endParaRPr lang="zh-CN" altLang="en-US"/>
          </a:p>
        </p:txBody>
      </p:sp>
    </p:spTree>
  </p:cSld>
  <p:clrMapOvr>
    <a:masterClrMapping/>
  </p:clrMapOvr>
  <p:transition>
    <p:blinds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rcRect t="28182"/>
          <a:stretch>
            <a:fillRect/>
          </a:stretch>
        </p:blipFill>
        <p:spPr>
          <a:xfrm>
            <a:off x="689610" y="2493010"/>
            <a:ext cx="7764780" cy="3081020"/>
          </a:xfrm>
          <a:prstGeom prst="rect">
            <a:avLst/>
          </a:prstGeom>
        </p:spPr>
      </p:pic>
      <p:sp>
        <p:nvSpPr>
          <p:cNvPr id="3" name="文本框 2"/>
          <p:cNvSpPr txBox="1"/>
          <p:nvPr/>
        </p:nvSpPr>
        <p:spPr>
          <a:xfrm>
            <a:off x="762635" y="685800"/>
            <a:ext cx="2753360" cy="368300"/>
          </a:xfrm>
          <a:prstGeom prst="rect">
            <a:avLst/>
          </a:prstGeom>
          <a:noFill/>
        </p:spPr>
        <p:txBody>
          <a:bodyPr wrap="square" rtlCol="0">
            <a:spAutoFit/>
          </a:bodyPr>
          <a:p>
            <a:r>
              <a:rPr lang="zh-CN" altLang="en-US" b="1">
                <a:solidFill>
                  <a:srgbClr val="00B050"/>
                </a:solidFill>
              </a:rPr>
              <a:t>正极与电解液反应研究</a:t>
            </a:r>
            <a:endParaRPr lang="zh-CN" altLang="en-US" b="1">
              <a:solidFill>
                <a:srgbClr val="00B050"/>
              </a:solidFill>
            </a:endParaRPr>
          </a:p>
        </p:txBody>
      </p:sp>
      <p:sp>
        <p:nvSpPr>
          <p:cNvPr id="4" name="文本框 3"/>
          <p:cNvSpPr txBox="1"/>
          <p:nvPr/>
        </p:nvSpPr>
        <p:spPr>
          <a:xfrm>
            <a:off x="852805" y="1600200"/>
            <a:ext cx="7704455" cy="460375"/>
          </a:xfrm>
          <a:prstGeom prst="rect">
            <a:avLst/>
          </a:prstGeom>
          <a:noFill/>
        </p:spPr>
        <p:txBody>
          <a:bodyPr wrap="square" rtlCol="0">
            <a:spAutoFit/>
            <a:scene3d>
              <a:camera prst="orthographicFront"/>
              <a:lightRig rig="threePt" dir="t"/>
            </a:scene3d>
          </a:bodyPr>
          <a:p>
            <a:r>
              <a:rPr lang="zh-CN" altLang="en-US" sz="2400" b="1" u="sng">
                <a:ln/>
                <a:solidFill>
                  <a:srgbClr val="000000"/>
                </a:solidFill>
                <a:effectLst>
                  <a:outerShdw blurRad="38100" dist="19050" dir="2700000" algn="tl" rotWithShape="0">
                    <a:schemeClr val="dk1">
                      <a:alpha val="40000"/>
                    </a:schemeClr>
                  </a:outerShdw>
                </a:effectLst>
              </a:rPr>
              <a:t>锂离子电池正极材料表面电解液分解液分解机理的研究</a:t>
            </a:r>
            <a:endParaRPr lang="zh-CN" altLang="en-US" sz="2400" b="1" u="sng">
              <a:ln/>
              <a:solidFill>
                <a:srgbClr val="000000"/>
              </a:solidFill>
              <a:effectLst>
                <a:outerShdw blurRad="38100" dist="19050" dir="2700000" algn="tl" rotWithShape="0">
                  <a:schemeClr val="dk1">
                    <a:alpha val="40000"/>
                  </a:schemeClr>
                </a:outerShdw>
              </a:effectLst>
            </a:endParaRPr>
          </a:p>
        </p:txBody>
      </p:sp>
    </p:spTree>
  </p:cSld>
  <p:clrMapOvr>
    <a:masterClrMapping/>
  </p:clrMapOvr>
  <p:transition>
    <p:blinds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845820" y="1169670"/>
            <a:ext cx="7452360" cy="4518660"/>
          </a:xfrm>
          <a:prstGeom prst="rect">
            <a:avLst/>
          </a:prstGeom>
        </p:spPr>
      </p:pic>
    </p:spTree>
  </p:cSld>
  <p:clrMapOvr>
    <a:masterClrMapping/>
  </p:clrMapOvr>
  <p:transition>
    <p:blinds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990600" y="1600200"/>
            <a:ext cx="7299960" cy="2621280"/>
          </a:xfrm>
          <a:prstGeom prst="rect">
            <a:avLst/>
          </a:prstGeom>
        </p:spPr>
      </p:pic>
    </p:spTree>
  </p:cSld>
  <p:clrMapOvr>
    <a:masterClrMapping/>
  </p:clrMapOvr>
  <p:transition>
    <p:blinds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838200" y="1066800"/>
            <a:ext cx="7650480" cy="4785360"/>
          </a:xfrm>
          <a:prstGeom prst="rect">
            <a:avLst/>
          </a:prstGeom>
        </p:spPr>
      </p:pic>
      <p:sp>
        <p:nvSpPr>
          <p:cNvPr id="3" name="圆角矩形 2"/>
          <p:cNvSpPr/>
          <p:nvPr/>
        </p:nvSpPr>
        <p:spPr>
          <a:xfrm>
            <a:off x="1066800" y="1143000"/>
            <a:ext cx="1524000" cy="304800"/>
          </a:xfrm>
          <a:prstGeom prst="roundRect">
            <a:avLst/>
          </a:prstGeom>
          <a:solidFill>
            <a:srgbClr val="FF0000">
              <a:alpha val="26000"/>
            </a:srgbClr>
          </a:solidFill>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Tree>
  </p:cSld>
  <p:clrMapOvr>
    <a:masterClrMapping/>
  </p:clrMapOvr>
  <p:transition>
    <p:blinds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电动自行车起火爆炸">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4495800" y="609600"/>
            <a:ext cx="3420745" cy="5048885"/>
          </a:xfrm>
          <a:prstGeom prst="rect">
            <a:avLst/>
          </a:prstGeom>
        </p:spPr>
      </p:pic>
      <p:sp>
        <p:nvSpPr>
          <p:cNvPr id="4" name="文本框 3"/>
          <p:cNvSpPr txBox="1"/>
          <p:nvPr/>
        </p:nvSpPr>
        <p:spPr>
          <a:xfrm>
            <a:off x="838200" y="3429000"/>
            <a:ext cx="2552700" cy="922020"/>
          </a:xfrm>
          <a:prstGeom prst="rect">
            <a:avLst/>
          </a:prstGeom>
          <a:noFill/>
        </p:spPr>
        <p:txBody>
          <a:bodyPr wrap="square" rtlCol="0">
            <a:spAutoFit/>
          </a:bodyPr>
          <a:p>
            <a:r>
              <a:rPr lang="zh-CN" altLang="en-US"/>
              <a:t>显示发生了连锁反应的层级爆炸，大量黑烟说明负极参与</a:t>
            </a:r>
            <a:r>
              <a:rPr lang="zh-CN" altLang="en-US"/>
              <a:t>爆炸。</a:t>
            </a:r>
            <a:endParaRPr lang="zh-CN" altLang="en-US"/>
          </a:p>
        </p:txBody>
      </p:sp>
      <p:sp>
        <p:nvSpPr>
          <p:cNvPr id="5" name="爆炸形 2 4"/>
          <p:cNvSpPr/>
          <p:nvPr/>
        </p:nvSpPr>
        <p:spPr>
          <a:xfrm>
            <a:off x="457200" y="831850"/>
            <a:ext cx="4037965" cy="2204720"/>
          </a:xfrm>
          <a:prstGeom prst="irregularSeal2">
            <a:avLst/>
          </a:prstGeom>
          <a:gradFill>
            <a:gsLst>
              <a:gs pos="0">
                <a:srgbClr val="FE4444"/>
              </a:gs>
              <a:gs pos="100000">
                <a:srgbClr val="832B2B"/>
              </a:gs>
            </a:gsLst>
            <a:lin scaled="0"/>
          </a:gradFill>
        </p:spPr>
        <p:txBody>
          <a:bodyPr wrap="none" fromWordArt="1">
            <a:prstTxWarp prst="textWave4">
              <a:avLst/>
            </a:prstTxWarp>
            <a:normAutofit fontScale="90000" lnSpcReduction="10000"/>
          </a:bodyPr>
          <a:p>
            <a:pPr algn="ctr"/>
            <a:r>
              <a:rPr lang="zh-CN" altLang="en-US" sz="5400">
                <a:sym typeface="+mn-ea"/>
              </a:rPr>
              <a:t>电动自行车电池爆炸</a:t>
            </a: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7" name="爆炸形 2 6"/>
          <p:cNvSpPr/>
          <p:nvPr/>
        </p:nvSpPr>
        <p:spPr>
          <a:xfrm>
            <a:off x="663575" y="949325"/>
            <a:ext cx="3062605" cy="2422525"/>
          </a:xfrm>
          <a:prstGeom prst="irregularSeal2">
            <a:avLst/>
          </a:prstGeom>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9" name="爆炸形 1 8"/>
          <p:cNvSpPr/>
          <p:nvPr/>
        </p:nvSpPr>
        <p:spPr>
          <a:xfrm>
            <a:off x="1074420" y="781685"/>
            <a:ext cx="2354580" cy="2494915"/>
          </a:xfrm>
          <a:prstGeom prst="irregularSeal1">
            <a:avLst/>
          </a:prstGeom>
        </p:spPr>
        <p:txBody>
          <a:bodyPr wrap="none" fromWordArt="1">
            <a:prstTxWarp prst="textPlain">
              <a:avLst>
                <a:gd name="adj" fmla="val 50000"/>
              </a:avLst>
            </a:prstTxWarp>
            <a:normAutofit lnSpcReduction="10000"/>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10" name="爆炸形 2 9"/>
          <p:cNvSpPr/>
          <p:nvPr/>
        </p:nvSpPr>
        <p:spPr>
          <a:xfrm>
            <a:off x="1828800" y="2133600"/>
            <a:ext cx="914400" cy="914400"/>
          </a:xfrm>
          <a:prstGeom prst="irregularSeal2">
            <a:avLst/>
          </a:prstGeom>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Tree>
  </p:cSld>
  <p:clrMapOvr>
    <a:masterClrMapping/>
  </p:clrMapOvr>
  <p:transition>
    <p:blinds dir="vert"/>
  </p:transition>
  <p:timing>
    <p:tnLst>
      <p:par>
        <p:cTn id="1" dur="indefinite" restart="never" nodeType="tmRoot">
          <p:childTnLst>
            <p:video fullScrn="0">
              <p:cMediaNode>
                <p:cTn id="2" fill="hold" display="1">
                  <p:stCondLst>
                    <p:cond delay="indefinite"/>
                  </p:stCondLst>
                  <p:endCondLst>
                    <p:cond evt="onNext">
                      <p:tgtEl>
                        <p:sldTgt/>
                      </p:tgtEl>
                    </p:cond>
                    <p:cond evt="onPrev">
                      <p:tgtEl>
                        <p:sldTgt/>
                      </p:tgtEl>
                    </p:cond>
                  </p:end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28040" y="727710"/>
            <a:ext cx="1915795" cy="398780"/>
          </a:xfrm>
          <a:prstGeom prst="rect">
            <a:avLst/>
          </a:prstGeom>
          <a:noFill/>
        </p:spPr>
        <p:txBody>
          <a:bodyPr wrap="square" rtlCol="0">
            <a:spAutoFit/>
          </a:bodyPr>
          <a:p>
            <a:r>
              <a:rPr lang="zh-CN" altLang="en-US" sz="2000" b="1">
                <a:solidFill>
                  <a:schemeClr val="tx2"/>
                </a:solidFill>
              </a:rPr>
              <a:t>结论三</a:t>
            </a:r>
            <a:endParaRPr lang="zh-CN" altLang="en-US" sz="2000" b="1">
              <a:solidFill>
                <a:schemeClr val="tx2"/>
              </a:solidFill>
            </a:endParaRPr>
          </a:p>
        </p:txBody>
      </p:sp>
      <p:sp>
        <p:nvSpPr>
          <p:cNvPr id="3" name="文本框 2"/>
          <p:cNvSpPr txBox="1"/>
          <p:nvPr/>
        </p:nvSpPr>
        <p:spPr>
          <a:xfrm>
            <a:off x="928370" y="1447800"/>
            <a:ext cx="6767830" cy="2584450"/>
          </a:xfrm>
          <a:prstGeom prst="rect">
            <a:avLst/>
          </a:prstGeom>
          <a:noFill/>
        </p:spPr>
        <p:txBody>
          <a:bodyPr wrap="square" rtlCol="0">
            <a:spAutoFit/>
          </a:bodyPr>
          <a:p>
            <a:pPr marL="342900" indent="-342900">
              <a:buAutoNum type="arabicPeriod"/>
            </a:pPr>
            <a:r>
              <a:rPr lang="zh-CN" altLang="en-US" b="1">
                <a:solidFill>
                  <a:schemeClr val="tx2"/>
                </a:solidFill>
              </a:rPr>
              <a:t>尽管三元锂电池危险性较高，但由于有较高的能量密度，适用温度范围广，在一些对重量要求比较高的领域特别是电动汽车有较多的应用。近年来，随着技术进步，温度控制能力增强，事故率下降趋势明显。</a:t>
            </a:r>
            <a:endParaRPr lang="zh-CN" altLang="en-US" b="1">
              <a:solidFill>
                <a:schemeClr val="tx2"/>
              </a:solidFill>
            </a:endParaRPr>
          </a:p>
          <a:p>
            <a:pPr marL="342900" indent="-342900">
              <a:buAutoNum type="arabicPeriod"/>
            </a:pPr>
            <a:r>
              <a:rPr lang="zh-CN" altLang="en-US" b="1">
                <a:solidFill>
                  <a:schemeClr val="tx2"/>
                </a:solidFill>
              </a:rPr>
              <a:t>磷酸铁锂电池虽然有能量密度较低，一致性差等缺点，但由于安全性较高，在电动汽车及储能领域有较多的应用。</a:t>
            </a:r>
            <a:endParaRPr lang="zh-CN" altLang="en-US" b="1">
              <a:solidFill>
                <a:schemeClr val="tx2"/>
              </a:solidFill>
            </a:endParaRPr>
          </a:p>
          <a:p>
            <a:pPr marL="342900" indent="-342900">
              <a:buAutoNum type="arabicPeriod"/>
            </a:pPr>
            <a:r>
              <a:rPr lang="zh-CN" altLang="en-US" b="1">
                <a:solidFill>
                  <a:schemeClr val="tx2"/>
                </a:solidFill>
              </a:rPr>
              <a:t>钛酸锂电池虽然安全性最高，循环性能好，长寿命等优点，但由于其能量密度最低，价格高，经济性不好等缺点，市场份额最低。在一些公共交通领域有一些应用。</a:t>
            </a:r>
            <a:endParaRPr lang="zh-CN" altLang="en-US" b="1">
              <a:solidFill>
                <a:schemeClr val="tx2"/>
              </a:solidFill>
            </a:endParaRPr>
          </a:p>
        </p:txBody>
      </p:sp>
    </p:spTree>
  </p:cSld>
  <p:clrMapOvr>
    <a:masterClrMapping/>
  </p:clrMapOvr>
  <p:transition>
    <p:blinds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38835" y="685800"/>
            <a:ext cx="4364990" cy="398780"/>
          </a:xfrm>
          <a:prstGeom prst="rect">
            <a:avLst/>
          </a:prstGeom>
          <a:noFill/>
        </p:spPr>
        <p:txBody>
          <a:bodyPr wrap="square" rtlCol="0">
            <a:spAutoFit/>
          </a:bodyPr>
          <a:p>
            <a:r>
              <a:rPr lang="zh-CN" altLang="en-US" sz="2000" b="1">
                <a:solidFill>
                  <a:schemeClr val="tx2"/>
                </a:solidFill>
              </a:rPr>
              <a:t>电池包装方式、特点及安全性比较</a:t>
            </a:r>
            <a:endParaRPr lang="zh-CN" altLang="en-US" sz="2000" b="1">
              <a:solidFill>
                <a:schemeClr val="tx2"/>
              </a:solidFill>
            </a:endParaRPr>
          </a:p>
        </p:txBody>
      </p:sp>
      <p:sp>
        <p:nvSpPr>
          <p:cNvPr id="3" name="文本框 2"/>
          <p:cNvSpPr txBox="1"/>
          <p:nvPr/>
        </p:nvSpPr>
        <p:spPr>
          <a:xfrm>
            <a:off x="838835" y="1371600"/>
            <a:ext cx="6996430" cy="5077460"/>
          </a:xfrm>
          <a:prstGeom prst="rect">
            <a:avLst/>
          </a:prstGeom>
          <a:noFill/>
        </p:spPr>
        <p:txBody>
          <a:bodyPr wrap="square" rtlCol="0">
            <a:spAutoFit/>
          </a:bodyPr>
          <a:p>
            <a:pPr>
              <a:lnSpc>
                <a:spcPct val="150000"/>
              </a:lnSpc>
            </a:pPr>
            <a:r>
              <a:rPr lang="en-US" altLang="zh-CN"/>
              <a:t>     </a:t>
            </a:r>
            <a:r>
              <a:rPr lang="zh-CN" altLang="en-US" b="1">
                <a:solidFill>
                  <a:schemeClr val="tx2"/>
                </a:solidFill>
              </a:rPr>
              <a:t>目前，电站使用锂离子电池一般使用方形电池及软包电池：</a:t>
            </a:r>
            <a:endParaRPr lang="zh-CN" altLang="en-US" b="1">
              <a:solidFill>
                <a:schemeClr val="tx2"/>
              </a:solidFill>
            </a:endParaRPr>
          </a:p>
          <a:p>
            <a:pPr marL="342900">
              <a:lnSpc>
                <a:spcPct val="150000"/>
              </a:lnSpc>
              <a:buAutoNum type="arabicPeriod"/>
            </a:pPr>
            <a:r>
              <a:rPr lang="zh-CN" altLang="en-US" b="1">
                <a:solidFill>
                  <a:schemeClr val="tx2"/>
                </a:solidFill>
              </a:rPr>
              <a:t>方形电池：属于硬包电池，外壳一般采用铝壳或铁壳。方形电池的材料已完全国产化,且其对电池材料技术要求低于软包电池,在同等容量下整体材料成本比软包电池低10%左右。方形电池成品加工相对简单,成本优势明显，为应对鼓包，一般装有排气阀。</a:t>
            </a:r>
            <a:endParaRPr lang="zh-CN" altLang="en-US" b="1">
              <a:solidFill>
                <a:schemeClr val="tx2"/>
              </a:solidFill>
            </a:endParaRPr>
          </a:p>
          <a:p>
            <a:pPr marL="342900">
              <a:lnSpc>
                <a:spcPct val="150000"/>
              </a:lnSpc>
              <a:buAutoNum type="arabicPeriod"/>
            </a:pPr>
            <a:r>
              <a:rPr lang="zh-CN" altLang="en-US" b="1">
                <a:solidFill>
                  <a:schemeClr val="tx2"/>
                </a:solidFill>
              </a:rPr>
              <a:t>软包电池：软包电池是在液态锂离子电池外层套上一层聚合物外壳。由于软包电池外包装采用的多是铝塑膜,一旦内部出现问题,软包电池就会出现鼓胀,从电池表面最薄弱的部位鼓开,安全性相对较高。软包电池的内阻相对较小,目前国产软包电池芯的内阻最小可做到35mΩ以下,极大地降低了电池的自耗电，减少热量生成。但,软包电池需用到的大部分铝塑膜仍依靠进口，成本较高。</a:t>
            </a:r>
            <a:endParaRPr lang="zh-CN" altLang="en-US" b="1">
              <a:solidFill>
                <a:schemeClr val="tx2"/>
              </a:solidFill>
            </a:endParaRPr>
          </a:p>
        </p:txBody>
      </p:sp>
    </p:spTree>
  </p:cSld>
  <p:clrMapOvr>
    <a:masterClrMapping/>
  </p:clrMapOvr>
  <p:transition>
    <p:blinds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46455" y="810260"/>
            <a:ext cx="3496945" cy="398780"/>
          </a:xfrm>
          <a:prstGeom prst="rect">
            <a:avLst/>
          </a:prstGeom>
          <a:noFill/>
        </p:spPr>
        <p:txBody>
          <a:bodyPr wrap="square" rtlCol="0">
            <a:spAutoFit/>
          </a:bodyPr>
          <a:p>
            <a:r>
              <a:rPr lang="zh-CN" altLang="en-US" sz="2000" b="1">
                <a:solidFill>
                  <a:schemeClr val="tx2"/>
                </a:solidFill>
              </a:rPr>
              <a:t>电化学储能介绍</a:t>
            </a:r>
            <a:endParaRPr lang="zh-CN" altLang="en-US" sz="2000" b="1">
              <a:solidFill>
                <a:schemeClr val="tx2"/>
              </a:solidFill>
            </a:endParaRPr>
          </a:p>
        </p:txBody>
      </p:sp>
      <p:sp>
        <p:nvSpPr>
          <p:cNvPr id="6" name="文本框 5"/>
          <p:cNvSpPr txBox="1"/>
          <p:nvPr/>
        </p:nvSpPr>
        <p:spPr>
          <a:xfrm>
            <a:off x="838835" y="1295400"/>
            <a:ext cx="7420610" cy="4799965"/>
          </a:xfrm>
          <a:prstGeom prst="rect">
            <a:avLst/>
          </a:prstGeom>
          <a:noFill/>
        </p:spPr>
        <p:txBody>
          <a:bodyPr wrap="square" rtlCol="0">
            <a:spAutoFit/>
          </a:bodyPr>
          <a:p>
            <a:r>
              <a:rPr lang="zh-CN" altLang="en-US" b="1">
                <a:solidFill>
                  <a:schemeClr val="tx2"/>
                </a:solidFill>
                <a:sym typeface="+mn-ea"/>
              </a:rPr>
              <a:t>锂离子电池储能电站</a:t>
            </a:r>
            <a:r>
              <a:rPr lang="zh-CN" altLang="en-US" b="1">
                <a:solidFill>
                  <a:schemeClr val="tx2"/>
                </a:solidFill>
              </a:rPr>
              <a:t>技术是指通过电化学方法通过锂离子电池实现对电能的储存，并在需要时进行释放的一系列相关技术。为促进能源产业优化升级，实现清洁低碳发展，近年来，我国大力发展清洁能源，风电、光伏实现跨越式大发展，新能源装机容量占比日益提高。然而，在清洁能源高速发展的同时，波动性、间歇式新能源的并网给电网从调控运行，安全控制等诸多方面带来了不利影响，极大地限制了清洁能源的有效利用。电池储能电站可与分布/集中式新能源发电联合应用，是解决新能源发电并网问题的有效途径之一，将随着新能源发电规模的日益增大以及电池储能技术的不断发展，成为支撑我国清洁能源发展战略的重大关键技术。</a:t>
            </a:r>
            <a:endParaRPr lang="zh-CN" altLang="en-US" b="1">
              <a:solidFill>
                <a:schemeClr val="tx2"/>
              </a:solidFill>
            </a:endParaRPr>
          </a:p>
          <a:p>
            <a:r>
              <a:rPr lang="zh-CN" altLang="en-US" b="1">
                <a:solidFill>
                  <a:schemeClr val="tx2"/>
                </a:solidFill>
              </a:rPr>
              <a:t>电池储能作为电能存储的重要方式，具有功率和能量可根据不同应用需求灵活配置，响应速度快，不受地理资源等外部条件的限制，适合大规模应用和批量化生产等优势，使得电池储能在配合集中/分布式新能源并网，电网运行辅助等方面具有不可替代的地位</a:t>
            </a:r>
            <a:endParaRPr lang="zh-CN" altLang="en-US" b="1">
              <a:solidFill>
                <a:schemeClr val="tx2"/>
              </a:solidFill>
            </a:endParaRPr>
          </a:p>
          <a:p>
            <a:r>
              <a:rPr lang="zh-CN" altLang="en-US" b="1">
                <a:solidFill>
                  <a:schemeClr val="tx2"/>
                </a:solidFill>
              </a:rPr>
              <a:t>电化学储能技术具有高效率、应用灵活性、响应速度快等优点逐渐在电力储能市场占有越来越重要的地位。</a:t>
            </a:r>
            <a:endParaRPr lang="zh-CN" altLang="en-US" b="1">
              <a:solidFill>
                <a:schemeClr val="tx2"/>
              </a:solidFill>
            </a:endParaRPr>
          </a:p>
          <a:p>
            <a:endParaRPr lang="zh-CN" altLang="en-US" b="1">
              <a:solidFill>
                <a:schemeClr val="tx2"/>
              </a:solidFill>
            </a:endParaRPr>
          </a:p>
        </p:txBody>
      </p:sp>
    </p:spTree>
  </p:cSld>
  <p:clrMapOvr>
    <a:masterClrMapping/>
  </p:clrMapOvr>
  <p:transition>
    <p:blinds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848485" y="2121535"/>
            <a:ext cx="5847715" cy="783590"/>
          </a:xfrm>
          <a:prstGeom prst="rect">
            <a:avLst/>
          </a:prstGeom>
          <a:noFill/>
        </p:spPr>
        <p:txBody>
          <a:bodyPr wrap="square" rtlCol="0">
            <a:spAutoFit/>
          </a:bodyPr>
          <a:p>
            <a:r>
              <a:rPr lang="zh-CN" altLang="en-US" sz="4500">
                <a:solidFill>
                  <a:schemeClr val="tx2"/>
                </a:solidFill>
              </a:rPr>
              <a:t>二、锂离子电池电站</a:t>
            </a:r>
            <a:endParaRPr lang="zh-CN" altLang="en-US" sz="4500">
              <a:solidFill>
                <a:schemeClr val="tx2"/>
              </a:solidFill>
            </a:endParaRPr>
          </a:p>
        </p:txBody>
      </p:sp>
    </p:spTree>
  </p:cSld>
  <p:clrMapOvr>
    <a:masterClrMapping/>
  </p:clrMapOvr>
  <p:transition>
    <p:blinds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46455" y="810260"/>
            <a:ext cx="3770630" cy="398780"/>
          </a:xfrm>
          <a:prstGeom prst="rect">
            <a:avLst/>
          </a:prstGeom>
          <a:noFill/>
        </p:spPr>
        <p:txBody>
          <a:bodyPr wrap="square" rtlCol="0">
            <a:spAutoFit/>
          </a:bodyPr>
          <a:p>
            <a:r>
              <a:rPr lang="zh-CN" altLang="en-US" sz="2000" b="1">
                <a:solidFill>
                  <a:schemeClr val="tx2"/>
                </a:solidFill>
              </a:rPr>
              <a:t>锂离子电池储能电站分类及特点</a:t>
            </a:r>
            <a:endParaRPr lang="zh-CN" altLang="en-US" sz="2000" b="1">
              <a:solidFill>
                <a:schemeClr val="tx2"/>
              </a:solidFill>
            </a:endParaRPr>
          </a:p>
        </p:txBody>
      </p:sp>
      <p:sp>
        <p:nvSpPr>
          <p:cNvPr id="4" name="文本框 3"/>
          <p:cNvSpPr txBox="1"/>
          <p:nvPr/>
        </p:nvSpPr>
        <p:spPr>
          <a:xfrm>
            <a:off x="991235" y="2514600"/>
            <a:ext cx="459740" cy="2468880"/>
          </a:xfrm>
          <a:prstGeom prst="rect">
            <a:avLst/>
          </a:prstGeom>
          <a:noFill/>
        </p:spPr>
        <p:txBody>
          <a:bodyPr vert="eaVert" wrap="square" rtlCol="0">
            <a:spAutoFit/>
          </a:bodyPr>
          <a:p>
            <a:r>
              <a:rPr lang="zh-CN" altLang="en-US">
                <a:sym typeface="+mn-ea"/>
              </a:rPr>
              <a:t>锂离子电池储能电站</a:t>
            </a:r>
            <a:endParaRPr lang="zh-CN" altLang="en-US"/>
          </a:p>
        </p:txBody>
      </p:sp>
      <p:sp>
        <p:nvSpPr>
          <p:cNvPr id="5" name="左大括号 4"/>
          <p:cNvSpPr/>
          <p:nvPr/>
        </p:nvSpPr>
        <p:spPr>
          <a:xfrm>
            <a:off x="1600835" y="2162810"/>
            <a:ext cx="304800" cy="3047365"/>
          </a:xfrm>
          <a:prstGeom prst="leftBrace">
            <a:avLst/>
          </a:prstGeom>
        </p:spPr>
        <p:style>
          <a:lnRef idx="2">
            <a:schemeClr val="dk1"/>
          </a:lnRef>
          <a:fillRef idx="0">
            <a:schemeClr val="dk1"/>
          </a:fillRef>
          <a:effectRef idx="1">
            <a:schemeClr val="dk1"/>
          </a:effectRef>
          <a:fontRef idx="minor">
            <a:schemeClr val="tx1"/>
          </a:fontRef>
        </p:style>
        <p:txBody>
          <a:bodyPr rtlCol="0" anchor="ctr"/>
          <a:p>
            <a:pPr algn="ctr"/>
            <a:endParaRPr lang="zh-CN" altLang="en-US"/>
          </a:p>
        </p:txBody>
      </p:sp>
      <p:sp>
        <p:nvSpPr>
          <p:cNvPr id="6" name="文本框 5"/>
          <p:cNvSpPr txBox="1"/>
          <p:nvPr/>
        </p:nvSpPr>
        <p:spPr>
          <a:xfrm>
            <a:off x="2058035" y="1981200"/>
            <a:ext cx="1965960" cy="368300"/>
          </a:xfrm>
          <a:prstGeom prst="rect">
            <a:avLst/>
          </a:prstGeom>
          <a:noFill/>
        </p:spPr>
        <p:txBody>
          <a:bodyPr wrap="square" rtlCol="0">
            <a:spAutoFit/>
          </a:bodyPr>
          <a:p>
            <a:r>
              <a:rPr lang="zh-CN" altLang="en-US"/>
              <a:t>功率</a:t>
            </a:r>
            <a:r>
              <a:rPr lang="zh-CN" altLang="en-US"/>
              <a:t>型</a:t>
            </a:r>
            <a:endParaRPr lang="zh-CN" altLang="en-US"/>
          </a:p>
        </p:txBody>
      </p:sp>
      <p:sp>
        <p:nvSpPr>
          <p:cNvPr id="7" name="文本框 6"/>
          <p:cNvSpPr txBox="1"/>
          <p:nvPr/>
        </p:nvSpPr>
        <p:spPr>
          <a:xfrm>
            <a:off x="1905635" y="5038725"/>
            <a:ext cx="1706880" cy="368300"/>
          </a:xfrm>
          <a:prstGeom prst="rect">
            <a:avLst/>
          </a:prstGeom>
          <a:noFill/>
        </p:spPr>
        <p:txBody>
          <a:bodyPr wrap="square" rtlCol="0">
            <a:spAutoFit/>
          </a:bodyPr>
          <a:p>
            <a:r>
              <a:rPr lang="zh-CN" altLang="en-US"/>
              <a:t>能量</a:t>
            </a:r>
            <a:r>
              <a:rPr lang="zh-CN" altLang="en-US"/>
              <a:t>型</a:t>
            </a:r>
            <a:endParaRPr lang="zh-CN" altLang="en-US"/>
          </a:p>
        </p:txBody>
      </p:sp>
      <p:sp>
        <p:nvSpPr>
          <p:cNvPr id="8" name="左大括号 7"/>
          <p:cNvSpPr/>
          <p:nvPr/>
        </p:nvSpPr>
        <p:spPr>
          <a:xfrm>
            <a:off x="2820035" y="4509135"/>
            <a:ext cx="227965" cy="1427480"/>
          </a:xfrm>
          <a:prstGeom prst="leftBrace">
            <a:avLst/>
          </a:prstGeom>
        </p:spPr>
        <p:style>
          <a:lnRef idx="2">
            <a:schemeClr val="dk1"/>
          </a:lnRef>
          <a:fillRef idx="0">
            <a:schemeClr val="dk1"/>
          </a:fillRef>
          <a:effectRef idx="1">
            <a:schemeClr val="dk1"/>
          </a:effectRef>
          <a:fontRef idx="minor">
            <a:schemeClr val="tx1"/>
          </a:fontRef>
        </p:style>
        <p:txBody>
          <a:bodyPr rtlCol="0" anchor="ctr"/>
          <a:p>
            <a:pPr algn="ctr"/>
            <a:endParaRPr lang="zh-CN" altLang="en-US"/>
          </a:p>
        </p:txBody>
      </p:sp>
      <p:sp>
        <p:nvSpPr>
          <p:cNvPr id="9" name="左大括号 8"/>
          <p:cNvSpPr/>
          <p:nvPr/>
        </p:nvSpPr>
        <p:spPr>
          <a:xfrm>
            <a:off x="2896235" y="1676400"/>
            <a:ext cx="227965" cy="1143000"/>
          </a:xfrm>
          <a:prstGeom prst="leftBrace">
            <a:avLst/>
          </a:prstGeom>
        </p:spPr>
        <p:style>
          <a:lnRef idx="2">
            <a:schemeClr val="dk1"/>
          </a:lnRef>
          <a:fillRef idx="0">
            <a:schemeClr val="dk1"/>
          </a:fillRef>
          <a:effectRef idx="1">
            <a:schemeClr val="dk1"/>
          </a:effectRef>
          <a:fontRef idx="minor">
            <a:schemeClr val="tx1"/>
          </a:fontRef>
        </p:style>
        <p:txBody>
          <a:bodyPr rtlCol="0" anchor="ctr"/>
          <a:p>
            <a:pPr algn="ctr"/>
            <a:endParaRPr lang="zh-CN" altLang="en-US"/>
          </a:p>
        </p:txBody>
      </p:sp>
      <p:sp>
        <p:nvSpPr>
          <p:cNvPr id="10" name="文本框 9"/>
          <p:cNvSpPr txBox="1"/>
          <p:nvPr/>
        </p:nvSpPr>
        <p:spPr>
          <a:xfrm>
            <a:off x="3200400" y="1524000"/>
            <a:ext cx="977900" cy="368300"/>
          </a:xfrm>
          <a:prstGeom prst="rect">
            <a:avLst/>
          </a:prstGeom>
          <a:noFill/>
        </p:spPr>
        <p:txBody>
          <a:bodyPr wrap="square" rtlCol="0">
            <a:spAutoFit/>
          </a:bodyPr>
          <a:p>
            <a:r>
              <a:rPr lang="zh-CN" altLang="en-US"/>
              <a:t>功率</a:t>
            </a:r>
            <a:r>
              <a:rPr lang="zh-CN" altLang="en-US"/>
              <a:t>大</a:t>
            </a:r>
            <a:endParaRPr lang="zh-CN" altLang="en-US"/>
          </a:p>
        </p:txBody>
      </p:sp>
      <p:sp>
        <p:nvSpPr>
          <p:cNvPr id="11" name="文本框 10"/>
          <p:cNvSpPr txBox="1"/>
          <p:nvPr/>
        </p:nvSpPr>
        <p:spPr>
          <a:xfrm>
            <a:off x="3200400" y="2063750"/>
            <a:ext cx="1488440" cy="368300"/>
          </a:xfrm>
          <a:prstGeom prst="rect">
            <a:avLst/>
          </a:prstGeom>
          <a:noFill/>
        </p:spPr>
        <p:txBody>
          <a:bodyPr wrap="square" rtlCol="0">
            <a:spAutoFit/>
          </a:bodyPr>
          <a:p>
            <a:r>
              <a:rPr lang="zh-CN" altLang="en-US"/>
              <a:t>容量相对</a:t>
            </a:r>
            <a:r>
              <a:rPr lang="zh-CN" altLang="en-US"/>
              <a:t>小</a:t>
            </a:r>
            <a:endParaRPr lang="zh-CN" altLang="en-US"/>
          </a:p>
        </p:txBody>
      </p:sp>
      <p:sp>
        <p:nvSpPr>
          <p:cNvPr id="12" name="文本框 11"/>
          <p:cNvSpPr txBox="1"/>
          <p:nvPr/>
        </p:nvSpPr>
        <p:spPr>
          <a:xfrm>
            <a:off x="3276600" y="2667000"/>
            <a:ext cx="1556385" cy="645160"/>
          </a:xfrm>
          <a:prstGeom prst="rect">
            <a:avLst/>
          </a:prstGeom>
          <a:noFill/>
        </p:spPr>
        <p:txBody>
          <a:bodyPr wrap="square" rtlCol="0">
            <a:spAutoFit/>
          </a:bodyPr>
          <a:p>
            <a:r>
              <a:rPr lang="zh-CN" altLang="en-US"/>
              <a:t>主要用于辅助调频</a:t>
            </a:r>
            <a:r>
              <a:rPr lang="zh-CN" altLang="en-US"/>
              <a:t>领域</a:t>
            </a:r>
            <a:endParaRPr lang="zh-CN" altLang="en-US"/>
          </a:p>
        </p:txBody>
      </p:sp>
      <p:sp>
        <p:nvSpPr>
          <p:cNvPr id="13" name="文本框 12"/>
          <p:cNvSpPr txBox="1"/>
          <p:nvPr/>
        </p:nvSpPr>
        <p:spPr>
          <a:xfrm>
            <a:off x="3124200" y="4267200"/>
            <a:ext cx="1325880" cy="368300"/>
          </a:xfrm>
          <a:prstGeom prst="rect">
            <a:avLst/>
          </a:prstGeom>
          <a:noFill/>
        </p:spPr>
        <p:txBody>
          <a:bodyPr wrap="none" rtlCol="0" anchor="t">
            <a:spAutoFit/>
          </a:bodyPr>
          <a:p>
            <a:r>
              <a:rPr lang="zh-CN" altLang="en-US">
                <a:sym typeface="+mn-ea"/>
              </a:rPr>
              <a:t>功率相对</a:t>
            </a:r>
            <a:r>
              <a:rPr lang="zh-CN" altLang="en-US">
                <a:sym typeface="+mn-ea"/>
              </a:rPr>
              <a:t>小</a:t>
            </a:r>
            <a:endParaRPr lang="zh-CN" altLang="en-US">
              <a:sym typeface="+mn-ea"/>
            </a:endParaRPr>
          </a:p>
        </p:txBody>
      </p:sp>
      <p:sp>
        <p:nvSpPr>
          <p:cNvPr id="14" name="文本框 13"/>
          <p:cNvSpPr txBox="1"/>
          <p:nvPr/>
        </p:nvSpPr>
        <p:spPr>
          <a:xfrm>
            <a:off x="3232785" y="5072380"/>
            <a:ext cx="958215" cy="368300"/>
          </a:xfrm>
          <a:prstGeom prst="rect">
            <a:avLst/>
          </a:prstGeom>
          <a:noFill/>
        </p:spPr>
        <p:txBody>
          <a:bodyPr wrap="square" rtlCol="0">
            <a:spAutoFit/>
          </a:bodyPr>
          <a:p>
            <a:r>
              <a:rPr lang="zh-CN" altLang="en-US"/>
              <a:t>容量</a:t>
            </a:r>
            <a:r>
              <a:rPr lang="zh-CN" altLang="en-US"/>
              <a:t>大</a:t>
            </a:r>
            <a:endParaRPr lang="zh-CN" altLang="en-US"/>
          </a:p>
        </p:txBody>
      </p:sp>
      <p:sp>
        <p:nvSpPr>
          <p:cNvPr id="15" name="文本框 14"/>
          <p:cNvSpPr txBox="1"/>
          <p:nvPr/>
        </p:nvSpPr>
        <p:spPr>
          <a:xfrm>
            <a:off x="3232785" y="5590540"/>
            <a:ext cx="2128520" cy="922020"/>
          </a:xfrm>
          <a:prstGeom prst="rect">
            <a:avLst/>
          </a:prstGeom>
          <a:noFill/>
        </p:spPr>
        <p:txBody>
          <a:bodyPr wrap="square" rtlCol="0">
            <a:spAutoFit/>
          </a:bodyPr>
          <a:p>
            <a:r>
              <a:rPr lang="zh-CN" altLang="en-US"/>
              <a:t>主要应用于削峰填</a:t>
            </a:r>
            <a:r>
              <a:rPr lang="zh-CN" altLang="en-US"/>
              <a:t>谷、平滑风光输出</a:t>
            </a:r>
            <a:r>
              <a:rPr lang="zh-CN" altLang="en-US"/>
              <a:t>等</a:t>
            </a:r>
            <a:endParaRPr lang="zh-CN" altLang="en-US"/>
          </a:p>
        </p:txBody>
      </p:sp>
    </p:spTree>
  </p:cSld>
  <p:clrMapOvr>
    <a:masterClrMapping/>
  </p:clrMapOvr>
  <p:transition>
    <p:blinds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62635" y="762000"/>
            <a:ext cx="4603750" cy="398780"/>
          </a:xfrm>
          <a:prstGeom prst="rect">
            <a:avLst/>
          </a:prstGeom>
          <a:noFill/>
        </p:spPr>
        <p:txBody>
          <a:bodyPr wrap="square" rtlCol="0">
            <a:spAutoFit/>
          </a:bodyPr>
          <a:p>
            <a:r>
              <a:rPr lang="zh-CN" altLang="en-US" sz="2000" b="1">
                <a:solidFill>
                  <a:schemeClr val="tx2"/>
                </a:solidFill>
              </a:rPr>
              <a:t>磷酸铁锂电池电站火灾</a:t>
            </a:r>
            <a:r>
              <a:rPr lang="zh-CN" altLang="en-US" sz="2000" b="1">
                <a:solidFill>
                  <a:schemeClr val="tx2"/>
                </a:solidFill>
              </a:rPr>
              <a:t>起因探讨</a:t>
            </a:r>
            <a:endParaRPr lang="zh-CN" altLang="en-US" sz="2000" b="1">
              <a:solidFill>
                <a:schemeClr val="tx2"/>
              </a:solidFill>
            </a:endParaRPr>
          </a:p>
        </p:txBody>
      </p:sp>
      <p:sp>
        <p:nvSpPr>
          <p:cNvPr id="3" name="文本框 2"/>
          <p:cNvSpPr txBox="1"/>
          <p:nvPr/>
        </p:nvSpPr>
        <p:spPr>
          <a:xfrm>
            <a:off x="765175" y="1676400"/>
            <a:ext cx="7613650" cy="2584450"/>
          </a:xfrm>
          <a:prstGeom prst="rect">
            <a:avLst/>
          </a:prstGeom>
          <a:noFill/>
        </p:spPr>
        <p:txBody>
          <a:bodyPr wrap="square" rtlCol="0">
            <a:spAutoFit/>
          </a:bodyPr>
          <a:p>
            <a:pPr>
              <a:lnSpc>
                <a:spcPct val="150000"/>
              </a:lnSpc>
            </a:pPr>
            <a:r>
              <a:rPr lang="en-US" altLang="zh-CN"/>
              <a:t>        </a:t>
            </a:r>
            <a:r>
              <a:rPr lang="zh-CN" altLang="en-US" b="1">
                <a:solidFill>
                  <a:schemeClr val="tx2"/>
                </a:solidFill>
              </a:rPr>
              <a:t>磷酸铁锂电池电站一度被认为时比较安全的电站，但近两年来依然发生了多起火灾事故，甚至重大火灾事故。我们认为，再这些事故中，纯粹电气事故的原因可能性较低，因为储能电站的电气控制并没有特别特殊的技术，而且电气控制技术发展非常成熟，并且采用冗余设计，采用软件及硬件双重保护措施。因此，储能电站火灾产生的原因及严重程度，大都是由于电池本身以及电池成串后特性原因造成的。主要有以下几个因素：</a:t>
            </a:r>
            <a:endParaRPr lang="zh-CN" altLang="en-US" b="1">
              <a:solidFill>
                <a:schemeClr val="tx2"/>
              </a:solidFill>
            </a:endParaRPr>
          </a:p>
        </p:txBody>
      </p:sp>
      <p:sp>
        <p:nvSpPr>
          <p:cNvPr id="6" name="文本框 5"/>
          <p:cNvSpPr txBox="1"/>
          <p:nvPr/>
        </p:nvSpPr>
        <p:spPr>
          <a:xfrm>
            <a:off x="855345" y="4389120"/>
            <a:ext cx="7355205" cy="1614805"/>
          </a:xfrm>
          <a:prstGeom prst="rect">
            <a:avLst/>
          </a:prstGeom>
          <a:noFill/>
        </p:spPr>
        <p:txBody>
          <a:bodyPr wrap="square" rtlCol="0">
            <a:spAutoFit/>
          </a:bodyPr>
          <a:p>
            <a:pPr marL="342900" indent="-342900">
              <a:lnSpc>
                <a:spcPct val="150000"/>
              </a:lnSpc>
              <a:buFont typeface="+mj-lt"/>
              <a:buAutoNum type="arabicPeriod"/>
            </a:pPr>
            <a:r>
              <a:rPr lang="zh-CN" altLang="en-US" b="1">
                <a:solidFill>
                  <a:schemeClr val="tx2"/>
                </a:solidFill>
              </a:rPr>
              <a:t>磷酸铁锂电池先天缺陷一致性差，在组串后，一致性更差，在循环使用过程中，性能差的电池性能会下降更快，一起充放电时容易造成容量低的电池过冲过放。</a:t>
            </a:r>
            <a:endParaRPr lang="zh-CN" altLang="en-US" b="1">
              <a:solidFill>
                <a:schemeClr val="tx2"/>
              </a:solidFill>
            </a:endParaRPr>
          </a:p>
          <a:p>
            <a:pPr marL="342900" indent="-342900">
              <a:buFont typeface="+mj-lt"/>
              <a:buAutoNum type="arabicPeriod"/>
            </a:pPr>
            <a:endParaRPr lang="zh-CN" altLang="en-US" b="1">
              <a:solidFill>
                <a:schemeClr val="tx2"/>
              </a:solidFill>
            </a:endParaRPr>
          </a:p>
        </p:txBody>
      </p:sp>
    </p:spTree>
  </p:cSld>
  <p:clrMapOvr>
    <a:masterClrMapping/>
  </p:clrMapOvr>
  <p:transition>
    <p:blinds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566545" y="1447800"/>
            <a:ext cx="2984500" cy="3830955"/>
          </a:xfrm>
          <a:prstGeom prst="rect">
            <a:avLst/>
          </a:prstGeom>
          <a:noFill/>
        </p:spPr>
        <p:txBody>
          <a:bodyPr wrap="square" rtlCol="0">
            <a:spAutoFit/>
          </a:bodyPr>
          <a:p>
            <a:pPr>
              <a:lnSpc>
                <a:spcPct val="150000"/>
              </a:lnSpc>
              <a:buFont typeface="+mj-lt"/>
            </a:pPr>
            <a:r>
              <a:rPr lang="en-US" altLang="zh-CN" b="1">
                <a:solidFill>
                  <a:schemeClr val="tx2"/>
                </a:solidFill>
                <a:sym typeface="+mn-ea"/>
              </a:rPr>
              <a:t>2.</a:t>
            </a:r>
            <a:r>
              <a:rPr lang="zh-CN" altLang="en-US" b="1">
                <a:solidFill>
                  <a:schemeClr val="tx2"/>
                </a:solidFill>
                <a:sym typeface="+mn-ea"/>
              </a:rPr>
              <a:t>由于电站使用状态要求高电压、大电流，因此需要对电池进行复杂的串并联组合，为了方便均衡、补偿，一般采用先并再串的方式。串联电池数量多，在没有单体放电控制的条件下，容量小的电池容易出现过放电现象，甚至出现反充电现象</a:t>
            </a:r>
            <a:r>
              <a:rPr lang="en-US" altLang="zh-CN">
                <a:sym typeface="+mn-ea"/>
              </a:rPr>
              <a:t>.</a:t>
            </a:r>
            <a:endParaRPr lang="en-US" altLang="zh-CN">
              <a:sym typeface="+mn-ea"/>
            </a:endParaRPr>
          </a:p>
        </p:txBody>
      </p:sp>
      <p:sp>
        <p:nvSpPr>
          <p:cNvPr id="4" name="上凸弯带形 3"/>
          <p:cNvSpPr/>
          <p:nvPr/>
        </p:nvSpPr>
        <p:spPr>
          <a:xfrm>
            <a:off x="1143635" y="1676400"/>
            <a:ext cx="422910" cy="340360"/>
          </a:xfrm>
          <a:prstGeom prst="ellipseRibbon2">
            <a:avLst/>
          </a:prstGeom>
        </p:spPr>
        <p:txBody>
          <a:bodyPr wrap="none" fromWordArt="1">
            <a:prstTxWarp prst="textPlain">
              <a:avLst>
                <a:gd name="adj" fmla="val 50000"/>
              </a:avLst>
            </a:prstTxWarp>
            <a:normAutofit fontScale="25000"/>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grpSp>
        <p:nvGrpSpPr>
          <p:cNvPr id="8" name="组合 7"/>
          <p:cNvGrpSpPr/>
          <p:nvPr/>
        </p:nvGrpSpPr>
        <p:grpSpPr>
          <a:xfrm>
            <a:off x="6299200" y="3911600"/>
            <a:ext cx="156210" cy="609600"/>
            <a:chOff x="9657" y="2520"/>
            <a:chExt cx="246" cy="960"/>
          </a:xfrm>
        </p:grpSpPr>
        <p:sp>
          <p:nvSpPr>
            <p:cNvPr id="6" name="流程图: 过程 5"/>
            <p:cNvSpPr/>
            <p:nvPr/>
          </p:nvSpPr>
          <p:spPr>
            <a:xfrm>
              <a:off x="9657" y="2640"/>
              <a:ext cx="246" cy="840"/>
            </a:xfrm>
            <a:prstGeom prst="flowChartProcess">
              <a:avLst/>
            </a:prstGeom>
            <a:solidFill>
              <a:schemeClr val="tx2"/>
            </a:solidFill>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7" name="椭圆 6"/>
            <p:cNvSpPr/>
            <p:nvPr/>
          </p:nvSpPr>
          <p:spPr>
            <a:xfrm>
              <a:off x="9720" y="2520"/>
              <a:ext cx="120" cy="120"/>
            </a:xfrm>
            <a:prstGeom prst="ellipse">
              <a:avLst/>
            </a:prstGeom>
            <a:gradFill>
              <a:gsLst>
                <a:gs pos="0">
                  <a:srgbClr val="E30000"/>
                </a:gs>
                <a:gs pos="100000">
                  <a:srgbClr val="760303"/>
                </a:gs>
              </a:gsLst>
              <a:lin ang="5400000" scaled="0"/>
            </a:gradFill>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grpSp>
      <p:grpSp>
        <p:nvGrpSpPr>
          <p:cNvPr id="9" name="组合 8"/>
          <p:cNvGrpSpPr/>
          <p:nvPr/>
        </p:nvGrpSpPr>
        <p:grpSpPr>
          <a:xfrm>
            <a:off x="6299200" y="1727200"/>
            <a:ext cx="156210" cy="609600"/>
            <a:chOff x="9657" y="2520"/>
            <a:chExt cx="246" cy="960"/>
          </a:xfrm>
        </p:grpSpPr>
        <p:sp>
          <p:nvSpPr>
            <p:cNvPr id="10" name="流程图: 过程 9"/>
            <p:cNvSpPr/>
            <p:nvPr/>
          </p:nvSpPr>
          <p:spPr>
            <a:xfrm>
              <a:off x="9657" y="2640"/>
              <a:ext cx="246" cy="840"/>
            </a:xfrm>
            <a:prstGeom prst="flowChartProcess">
              <a:avLst/>
            </a:prstGeom>
            <a:solidFill>
              <a:schemeClr val="tx2"/>
            </a:solidFill>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11" name="椭圆 10"/>
            <p:cNvSpPr/>
            <p:nvPr/>
          </p:nvSpPr>
          <p:spPr>
            <a:xfrm>
              <a:off x="9720" y="2520"/>
              <a:ext cx="120" cy="120"/>
            </a:xfrm>
            <a:prstGeom prst="ellipse">
              <a:avLst/>
            </a:prstGeom>
            <a:gradFill>
              <a:gsLst>
                <a:gs pos="0">
                  <a:srgbClr val="E30000"/>
                </a:gs>
                <a:gs pos="100000">
                  <a:srgbClr val="760303"/>
                </a:gs>
              </a:gsLst>
              <a:lin ang="5400000" scaled="0"/>
            </a:gradFill>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grpSp>
      <p:grpSp>
        <p:nvGrpSpPr>
          <p:cNvPr id="12" name="组合 11"/>
          <p:cNvGrpSpPr/>
          <p:nvPr/>
        </p:nvGrpSpPr>
        <p:grpSpPr>
          <a:xfrm>
            <a:off x="6299200" y="2819400"/>
            <a:ext cx="156210" cy="609600"/>
            <a:chOff x="9657" y="2520"/>
            <a:chExt cx="246" cy="960"/>
          </a:xfrm>
        </p:grpSpPr>
        <p:sp>
          <p:nvSpPr>
            <p:cNvPr id="13" name="流程图: 过程 12"/>
            <p:cNvSpPr/>
            <p:nvPr/>
          </p:nvSpPr>
          <p:spPr>
            <a:xfrm>
              <a:off x="9657" y="2640"/>
              <a:ext cx="246" cy="840"/>
            </a:xfrm>
            <a:prstGeom prst="flowChartProcess">
              <a:avLst/>
            </a:prstGeom>
            <a:solidFill>
              <a:schemeClr val="tx2"/>
            </a:solidFill>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sp>
          <p:nvSpPr>
            <p:cNvPr id="14" name="椭圆 13"/>
            <p:cNvSpPr/>
            <p:nvPr/>
          </p:nvSpPr>
          <p:spPr>
            <a:xfrm>
              <a:off x="9720" y="2520"/>
              <a:ext cx="120" cy="120"/>
            </a:xfrm>
            <a:prstGeom prst="ellipse">
              <a:avLst/>
            </a:prstGeom>
            <a:gradFill>
              <a:gsLst>
                <a:gs pos="0">
                  <a:srgbClr val="E30000"/>
                </a:gs>
                <a:gs pos="100000">
                  <a:srgbClr val="760303"/>
                </a:gs>
              </a:gsLst>
              <a:lin ang="5400000" scaled="0"/>
            </a:gradFill>
          </p:spPr>
          <p:txBody>
            <a:bodyPr wrap="none" fromWordArt="1">
              <a:prstTxWarp prst="textPlain">
                <a:avLst>
                  <a:gd name="adj" fmla="val 50000"/>
                </a:avLst>
              </a:prstTxWarp>
              <a:normAutofit/>
            </a:bodyPr>
            <a:p>
              <a:pPr algn="ctr"/>
              <a:endPara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endParaRPr>
            </a:p>
          </p:txBody>
        </p:sp>
      </p:grpSp>
      <p:cxnSp>
        <p:nvCxnSpPr>
          <p:cNvPr id="15" name="直接连接符 14"/>
          <p:cNvCxnSpPr>
            <a:stCxn id="11" idx="0"/>
          </p:cNvCxnSpPr>
          <p:nvPr/>
        </p:nvCxnSpPr>
        <p:spPr>
          <a:xfrm flipH="1" flipV="1">
            <a:off x="6364605" y="1143000"/>
            <a:ext cx="12700" cy="584200"/>
          </a:xfrm>
          <a:prstGeom prst="line">
            <a:avLst/>
          </a:prstGeom>
        </p:spPr>
        <p:style>
          <a:lnRef idx="2">
            <a:schemeClr val="dk1"/>
          </a:lnRef>
          <a:fillRef idx="0">
            <a:schemeClr val="dk1"/>
          </a:fillRef>
          <a:effectRef idx="1">
            <a:schemeClr val="dk1"/>
          </a:effectRef>
          <a:fontRef idx="minor">
            <a:schemeClr val="tx1"/>
          </a:fontRef>
        </p:style>
      </p:cxnSp>
      <p:cxnSp>
        <p:nvCxnSpPr>
          <p:cNvPr id="16" name="直接连接符 15"/>
          <p:cNvCxnSpPr>
            <a:stCxn id="14" idx="0"/>
            <a:endCxn id="10" idx="2"/>
          </p:cNvCxnSpPr>
          <p:nvPr/>
        </p:nvCxnSpPr>
        <p:spPr>
          <a:xfrm flipV="1">
            <a:off x="6377305" y="2336800"/>
            <a:ext cx="0" cy="482600"/>
          </a:xfrm>
          <a:prstGeom prst="line">
            <a:avLst/>
          </a:prstGeom>
        </p:spPr>
        <p:style>
          <a:lnRef idx="2">
            <a:schemeClr val="dk1"/>
          </a:lnRef>
          <a:fillRef idx="0">
            <a:schemeClr val="dk1"/>
          </a:fillRef>
          <a:effectRef idx="1">
            <a:schemeClr val="dk1"/>
          </a:effectRef>
          <a:fontRef idx="minor">
            <a:schemeClr val="tx1"/>
          </a:fontRef>
        </p:style>
      </p:cxnSp>
      <p:cxnSp>
        <p:nvCxnSpPr>
          <p:cNvPr id="17" name="直接连接符 16"/>
          <p:cNvCxnSpPr>
            <a:stCxn id="7" idx="0"/>
            <a:endCxn id="13" idx="2"/>
          </p:cNvCxnSpPr>
          <p:nvPr/>
        </p:nvCxnSpPr>
        <p:spPr>
          <a:xfrm flipV="1">
            <a:off x="6377305" y="3429000"/>
            <a:ext cx="0" cy="482600"/>
          </a:xfrm>
          <a:prstGeom prst="line">
            <a:avLst/>
          </a:prstGeom>
        </p:spPr>
        <p:style>
          <a:lnRef idx="2">
            <a:schemeClr val="dk1"/>
          </a:lnRef>
          <a:fillRef idx="0">
            <a:schemeClr val="dk1"/>
          </a:fillRef>
          <a:effectRef idx="1">
            <a:schemeClr val="dk1"/>
          </a:effectRef>
          <a:fontRef idx="minor">
            <a:schemeClr val="tx1"/>
          </a:fontRef>
        </p:style>
      </p:cxnSp>
      <p:cxnSp>
        <p:nvCxnSpPr>
          <p:cNvPr id="18" name="直接连接符 17"/>
          <p:cNvCxnSpPr/>
          <p:nvPr/>
        </p:nvCxnSpPr>
        <p:spPr>
          <a:xfrm>
            <a:off x="6400800" y="4495800"/>
            <a:ext cx="0" cy="608965"/>
          </a:xfrm>
          <a:prstGeom prst="line">
            <a:avLst/>
          </a:prstGeom>
        </p:spPr>
        <p:style>
          <a:lnRef idx="2">
            <a:schemeClr val="dk1"/>
          </a:lnRef>
          <a:fillRef idx="0">
            <a:schemeClr val="dk1"/>
          </a:fillRef>
          <a:effectRef idx="1">
            <a:schemeClr val="dk1"/>
          </a:effectRef>
          <a:fontRef idx="minor">
            <a:schemeClr val="tx1"/>
          </a:fontRef>
        </p:style>
      </p:cxnSp>
      <p:cxnSp>
        <p:nvCxnSpPr>
          <p:cNvPr id="20" name="直接箭头连接符 19"/>
          <p:cNvCxnSpPr/>
          <p:nvPr/>
        </p:nvCxnSpPr>
        <p:spPr>
          <a:xfrm flipV="1">
            <a:off x="6857365" y="2133600"/>
            <a:ext cx="635" cy="123571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934200" y="2527300"/>
            <a:ext cx="411480" cy="368300"/>
          </a:xfrm>
          <a:prstGeom prst="rect">
            <a:avLst/>
          </a:prstGeom>
          <a:noFill/>
        </p:spPr>
        <p:txBody>
          <a:bodyPr wrap="none" rtlCol="0" anchor="t">
            <a:spAutoFit/>
          </a:bodyPr>
          <a:p>
            <a:r>
              <a:rPr lang="zh-CN" altLang="en-US">
                <a:gradFill>
                  <a:gsLst>
                    <a:gs pos="0">
                      <a:srgbClr val="FE4444"/>
                    </a:gs>
                    <a:gs pos="100000">
                      <a:srgbClr val="832B2B"/>
                    </a:gs>
                  </a:gsLst>
                  <a:lin scaled="0"/>
                </a:gradFill>
                <a:latin typeface="微软雅黑" panose="020B0503020204020204" charset="-122"/>
                <a:ea typeface="微软雅黑" panose="020B0503020204020204" charset="-122"/>
              </a:rPr>
              <a:t>Ⅰ</a:t>
            </a:r>
            <a:endParaRPr lang="zh-CN" altLang="en-US">
              <a:gradFill>
                <a:gsLst>
                  <a:gs pos="0">
                    <a:srgbClr val="FE4444"/>
                  </a:gs>
                  <a:gs pos="100000">
                    <a:srgbClr val="832B2B"/>
                  </a:gs>
                </a:gsLst>
                <a:lin scaled="0"/>
              </a:gradFill>
              <a:latin typeface="微软雅黑" panose="020B0503020204020204" charset="-122"/>
              <a:ea typeface="微软雅黑" panose="020B0503020204020204" charset="-122"/>
            </a:endParaRPr>
          </a:p>
        </p:txBody>
      </p:sp>
    </p:spTree>
  </p:cSld>
  <p:clrMapOvr>
    <a:masterClrMapping/>
  </p:clrMapOvr>
  <p:transition>
    <p:blinds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91235" y="768350"/>
            <a:ext cx="6552565" cy="2584450"/>
          </a:xfrm>
          <a:prstGeom prst="rect">
            <a:avLst/>
          </a:prstGeom>
          <a:noFill/>
        </p:spPr>
        <p:txBody>
          <a:bodyPr wrap="square" rtlCol="0">
            <a:spAutoFit/>
          </a:bodyPr>
          <a:p>
            <a:pPr>
              <a:lnSpc>
                <a:spcPct val="150000"/>
              </a:lnSpc>
            </a:pPr>
            <a:r>
              <a:rPr lang="en-US" altLang="zh-CN" b="1">
                <a:solidFill>
                  <a:schemeClr val="tx2"/>
                </a:solidFill>
              </a:rPr>
              <a:t>3.</a:t>
            </a:r>
            <a:r>
              <a:rPr lang="zh-CN" altLang="en-US" b="1">
                <a:solidFill>
                  <a:schemeClr val="tx2"/>
                </a:solidFill>
              </a:rPr>
              <a:t>在调试及</a:t>
            </a:r>
            <a:r>
              <a:rPr lang="en-US" altLang="zh-CN" b="1">
                <a:solidFill>
                  <a:schemeClr val="tx2"/>
                </a:solidFill>
              </a:rPr>
              <a:t>SOC</a:t>
            </a:r>
            <a:r>
              <a:rPr lang="zh-CN" altLang="en-US" b="1">
                <a:solidFill>
                  <a:schemeClr val="tx2"/>
                </a:solidFill>
              </a:rPr>
              <a:t>标定时，有时需要大功率，多频次，大深度地充放电，由于部分控制系统解控，调试人员如果不注意掌握频次间隔，容易造成过充、过放、温度过高。由于温度上升较快，电池内部温度要比外部温度高许多，温度控制功能可能受限。电池内部温度过高，造成电池成分分解产生可燃气体。这方面我们是有教训的。</a:t>
            </a:r>
            <a:endParaRPr lang="zh-CN" altLang="en-US" b="1">
              <a:solidFill>
                <a:schemeClr val="tx2"/>
              </a:solidFill>
            </a:endParaRPr>
          </a:p>
        </p:txBody>
      </p:sp>
      <p:pic>
        <p:nvPicPr>
          <p:cNvPr id="3" name="图片 2" descr="dan1"/>
          <p:cNvPicPr>
            <a:picLocks noChangeAspect="1"/>
          </p:cNvPicPr>
          <p:nvPr/>
        </p:nvPicPr>
        <p:blipFill>
          <a:blip r:embed="rId1"/>
          <a:srcRect l="6205" t="9791" r="5012" b="32236"/>
          <a:stretch>
            <a:fillRect/>
          </a:stretch>
        </p:blipFill>
        <p:spPr>
          <a:xfrm>
            <a:off x="4648200" y="3510915"/>
            <a:ext cx="2705735" cy="2355850"/>
          </a:xfrm>
          <a:prstGeom prst="roundRect">
            <a:avLst/>
          </a:prstGeom>
        </p:spPr>
      </p:pic>
      <p:sp>
        <p:nvSpPr>
          <p:cNvPr id="4" name="文本框 3"/>
          <p:cNvSpPr txBox="1"/>
          <p:nvPr/>
        </p:nvSpPr>
        <p:spPr>
          <a:xfrm>
            <a:off x="1372235" y="3657600"/>
            <a:ext cx="2511425" cy="2030095"/>
          </a:xfrm>
          <a:prstGeom prst="rect">
            <a:avLst/>
          </a:prstGeom>
          <a:noFill/>
        </p:spPr>
        <p:txBody>
          <a:bodyPr wrap="square" rtlCol="0">
            <a:spAutoFit/>
          </a:bodyPr>
          <a:p>
            <a:r>
              <a:rPr lang="zh-CN" altLang="en-US"/>
              <a:t>这是我们在</a:t>
            </a:r>
            <a:r>
              <a:rPr lang="en-US" altLang="zh-CN"/>
              <a:t>2019</a:t>
            </a:r>
            <a:r>
              <a:rPr lang="zh-CN" altLang="en-US"/>
              <a:t>年</a:t>
            </a:r>
            <a:r>
              <a:rPr lang="en-US" altLang="zh-CN"/>
              <a:t>6</a:t>
            </a:r>
            <a:r>
              <a:rPr lang="zh-CN" altLang="en-US"/>
              <a:t>、</a:t>
            </a:r>
            <a:r>
              <a:rPr lang="en-US" altLang="zh-CN"/>
              <a:t>7</a:t>
            </a:r>
            <a:r>
              <a:rPr lang="zh-CN" altLang="en-US"/>
              <a:t>月份进行调试时，发现的鼓包电池。其后我们严格控制调试时充放电间隔时间，并加强检视，至今未再发现鼓包</a:t>
            </a:r>
            <a:r>
              <a:rPr lang="zh-CN" altLang="en-US"/>
              <a:t>现象。</a:t>
            </a:r>
            <a:endParaRPr lang="zh-CN" altLang="en-US"/>
          </a:p>
        </p:txBody>
      </p:sp>
    </p:spTree>
  </p:cSld>
  <p:clrMapOvr>
    <a:masterClrMapping/>
  </p:clrMapOvr>
  <p:transition>
    <p:blinds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05230" y="838200"/>
            <a:ext cx="7093585" cy="1476375"/>
          </a:xfrm>
          <a:prstGeom prst="rect">
            <a:avLst/>
          </a:prstGeom>
          <a:noFill/>
        </p:spPr>
        <p:txBody>
          <a:bodyPr wrap="square" rtlCol="0">
            <a:spAutoFit/>
          </a:bodyPr>
          <a:p>
            <a:r>
              <a:rPr lang="en-US" altLang="zh-CN" b="1">
                <a:solidFill>
                  <a:schemeClr val="tx2"/>
                </a:solidFill>
              </a:rPr>
              <a:t>4.</a:t>
            </a:r>
            <a:r>
              <a:rPr lang="zh-CN" altLang="en-US" b="1">
                <a:solidFill>
                  <a:schemeClr val="tx2"/>
                </a:solidFill>
              </a:rPr>
              <a:t>采用方形电池等硬包装电池的电站，当发生滥用状态时，产生的可燃气体会排放出来，遇电火花自燃，或者排放到集装箱内。由于电池集装箱要求有一定的密闭性，</a:t>
            </a:r>
            <a:r>
              <a:rPr lang="zh-CN" altLang="en-US" b="1">
                <a:solidFill>
                  <a:schemeClr val="tx2"/>
                </a:solidFill>
                <a:sym typeface="+mn-ea"/>
              </a:rPr>
              <a:t>而这种隐患比明火还要严重，</a:t>
            </a:r>
            <a:r>
              <a:rPr lang="zh-CN" altLang="en-US" b="1">
                <a:solidFill>
                  <a:schemeClr val="tx2"/>
                </a:solidFill>
              </a:rPr>
              <a:t>达到爆炸浓度引发爆炸。而这种隐患比明火还要严重。这种突发性会造成更大的经济损失甚至人身伤害。</a:t>
            </a:r>
            <a:endParaRPr lang="zh-CN" altLang="en-US" b="1">
              <a:solidFill>
                <a:schemeClr val="tx2"/>
              </a:solidFill>
            </a:endParaRPr>
          </a:p>
        </p:txBody>
      </p:sp>
      <p:sp>
        <p:nvSpPr>
          <p:cNvPr id="3" name="文本框 2"/>
          <p:cNvSpPr txBox="1"/>
          <p:nvPr/>
        </p:nvSpPr>
        <p:spPr>
          <a:xfrm>
            <a:off x="1123315" y="2514600"/>
            <a:ext cx="7432675" cy="3692525"/>
          </a:xfrm>
          <a:prstGeom prst="rect">
            <a:avLst/>
          </a:prstGeom>
          <a:noFill/>
        </p:spPr>
        <p:txBody>
          <a:bodyPr wrap="square" rtlCol="0">
            <a:spAutoFit/>
          </a:bodyPr>
          <a:p>
            <a:r>
              <a:rPr lang="zh-CN" altLang="en-US" b="1">
                <a:solidFill>
                  <a:schemeClr val="tx2"/>
                </a:solidFill>
              </a:rPr>
              <a:t>Vijay Somandepalli等[8]研究发现锂电池热失控后产生的气体对汽车的安全性造成潜在威胁，释放出的气体极易被电器设备等点火源点燃造成严重的火灾和爆炸事故。Stephen J.Harris等[9]研究发现，锂离子电池芯和电池组热失控时，电解液及电极发生反应产生具有潜在燃烧性的气体，这种气体与未发生燃烧的可燃电解液相比具有相似甚至更强的爆炸危险性。Maloney T等[10]研究发现标称电量7.7wh的18650型钴酸锂电池荷电状态为50%，100%和150%时释放气体量分别为0.8L、2.5L、6.0L。Somandepalli V.等[11]针对锂电池释放的可燃气体混合物的爆炸极限进行测试，</a:t>
            </a:r>
            <a:r>
              <a:rPr lang="zh-CN" altLang="en-US" b="1">
                <a:solidFill>
                  <a:srgbClr val="FF0000"/>
                </a:solidFill>
              </a:rPr>
              <a:t>发现实验条件下可燃气体浓度在20%左右时爆炸达到最大峰值压力。从上述分析发现，锂离子电池热失控后释放的气体具有潜在的安全隐患，</a:t>
            </a:r>
            <a:r>
              <a:rPr lang="zh-CN" altLang="en-US" b="1">
                <a:solidFill>
                  <a:schemeClr val="tx2"/>
                </a:solidFill>
              </a:rPr>
              <a:t>而目前国内外对锂电池热失控释放气体的研究主要关注锂电池在过充、过放及高温下气体的生成机理及成气阶段划分，但对在使用环境下释放气体安全隐患关注较少。</a:t>
            </a:r>
            <a:endParaRPr lang="zh-CN" altLang="en-US" b="1">
              <a:solidFill>
                <a:schemeClr val="tx2"/>
              </a:solidFill>
            </a:endParaRPr>
          </a:p>
        </p:txBody>
      </p:sp>
    </p:spTree>
  </p:cSld>
  <p:clrMapOvr>
    <a:masterClrMapping/>
  </p:clrMapOvr>
  <p:transition>
    <p:blinds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743835" y="685800"/>
            <a:ext cx="5867400" cy="5361305"/>
          </a:xfrm>
          <a:prstGeom prst="rect">
            <a:avLst/>
          </a:prstGeom>
        </p:spPr>
      </p:pic>
      <p:sp>
        <p:nvSpPr>
          <p:cNvPr id="5" name="文本框 4"/>
          <p:cNvSpPr txBox="1"/>
          <p:nvPr/>
        </p:nvSpPr>
        <p:spPr>
          <a:xfrm>
            <a:off x="609600" y="1905000"/>
            <a:ext cx="2162810" cy="3138170"/>
          </a:xfrm>
          <a:prstGeom prst="rect">
            <a:avLst/>
          </a:prstGeom>
          <a:noFill/>
        </p:spPr>
        <p:txBody>
          <a:bodyPr wrap="square" rtlCol="0">
            <a:spAutoFit/>
          </a:bodyPr>
          <a:p>
            <a:r>
              <a:rPr lang="zh-CN" altLang="en-US"/>
              <a:t>根据着火行为的表现，该过程主要可分为四个阶段:</a:t>
            </a:r>
            <a:endParaRPr lang="zh-CN" altLang="en-US"/>
          </a:p>
          <a:p>
            <a:r>
              <a:rPr lang="zh-CN" altLang="en-US"/>
              <a:t>(1)排气和点火，</a:t>
            </a:r>
            <a:endParaRPr lang="zh-CN" altLang="en-US"/>
          </a:p>
          <a:p>
            <a:r>
              <a:rPr lang="zh-CN" altLang="en-US"/>
              <a:t>(2)稳定燃烧，</a:t>
            </a:r>
            <a:endParaRPr lang="zh-CN" altLang="en-US"/>
          </a:p>
          <a:p>
            <a:r>
              <a:rPr lang="zh-CN" altLang="en-US"/>
              <a:t>(3)喷射燃烧，</a:t>
            </a:r>
            <a:endParaRPr lang="zh-CN" altLang="en-US"/>
          </a:p>
          <a:p>
            <a:r>
              <a:rPr lang="zh-CN" altLang="en-US"/>
              <a:t>(4)消除和灭火。</a:t>
            </a:r>
            <a:endParaRPr lang="zh-CN" altLang="en-US"/>
          </a:p>
          <a:p>
            <a:r>
              <a:rPr lang="zh-CN" altLang="en-US"/>
              <a:t>但是，在0%的荷电状态下，没有出现喷射燃烧，它只经历了三个阶段。</a:t>
            </a:r>
            <a:endParaRPr lang="zh-CN" altLang="en-US"/>
          </a:p>
        </p:txBody>
      </p:sp>
      <p:sp>
        <p:nvSpPr>
          <p:cNvPr id="6" name="文本框 5"/>
          <p:cNvSpPr txBox="1"/>
          <p:nvPr/>
        </p:nvSpPr>
        <p:spPr>
          <a:xfrm>
            <a:off x="609600" y="609600"/>
            <a:ext cx="2251075" cy="460375"/>
          </a:xfrm>
          <a:prstGeom prst="rect">
            <a:avLst/>
          </a:prstGeom>
          <a:noFill/>
        </p:spPr>
        <p:txBody>
          <a:bodyPr wrap="square" rtlCol="0">
            <a:spAutoFit/>
          </a:bodyPr>
          <a:p>
            <a:r>
              <a:rPr lang="zh-CN" altLang="en-US" sz="2400">
                <a:solidFill>
                  <a:srgbClr val="00B050"/>
                </a:solidFill>
              </a:rPr>
              <a:t>电池燃烧实验</a:t>
            </a:r>
            <a:endParaRPr lang="zh-CN" altLang="en-US" sz="2400">
              <a:solidFill>
                <a:srgbClr val="00B050"/>
              </a:solidFill>
            </a:endParaRPr>
          </a:p>
        </p:txBody>
      </p:sp>
    </p:spTree>
  </p:cSld>
  <p:clrMapOvr>
    <a:masterClrMapping/>
  </p:clrMapOvr>
  <p:transition>
    <p:blinds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19835" y="2209800"/>
            <a:ext cx="6878955" cy="368300"/>
          </a:xfrm>
          <a:prstGeom prst="rect">
            <a:avLst/>
          </a:prstGeom>
          <a:noFill/>
        </p:spPr>
        <p:txBody>
          <a:bodyPr wrap="square" rtlCol="0">
            <a:spAutoFit/>
          </a:bodyPr>
          <a:p>
            <a:r>
              <a:rPr lang="en-US" altLang="zh-CN" b="1">
                <a:solidFill>
                  <a:schemeClr val="tx2"/>
                </a:solidFill>
              </a:rPr>
              <a:t>5.</a:t>
            </a:r>
            <a:r>
              <a:rPr lang="zh-CN" altLang="en-US" b="1">
                <a:solidFill>
                  <a:schemeClr val="tx2"/>
                </a:solidFill>
              </a:rPr>
              <a:t>单个电芯的燃烧可能引起层级多次爆炸，类似粉尘爆炸。</a:t>
            </a:r>
            <a:endParaRPr lang="zh-CN" altLang="en-US" b="1">
              <a:solidFill>
                <a:schemeClr val="tx2"/>
              </a:solidFill>
            </a:endParaRPr>
          </a:p>
        </p:txBody>
      </p:sp>
    </p:spTree>
  </p:cSld>
  <p:clrMapOvr>
    <a:masterClrMapping/>
  </p:clrMapOvr>
  <p:transition>
    <p:blinds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38835" y="762000"/>
            <a:ext cx="2765425" cy="398780"/>
          </a:xfrm>
          <a:prstGeom prst="rect">
            <a:avLst/>
          </a:prstGeom>
          <a:noFill/>
        </p:spPr>
        <p:txBody>
          <a:bodyPr wrap="square" rtlCol="0">
            <a:spAutoFit/>
          </a:bodyPr>
          <a:p>
            <a:r>
              <a:rPr lang="zh-CN" altLang="en-US" sz="2000" b="1">
                <a:solidFill>
                  <a:schemeClr val="tx2"/>
                </a:solidFill>
              </a:rPr>
              <a:t>结论</a:t>
            </a:r>
            <a:endParaRPr lang="zh-CN" altLang="en-US" sz="2000" b="1">
              <a:solidFill>
                <a:schemeClr val="tx2"/>
              </a:solidFill>
            </a:endParaRPr>
          </a:p>
        </p:txBody>
      </p:sp>
      <p:sp>
        <p:nvSpPr>
          <p:cNvPr id="4" name="文本框 3"/>
          <p:cNvSpPr txBox="1"/>
          <p:nvPr/>
        </p:nvSpPr>
        <p:spPr>
          <a:xfrm>
            <a:off x="928370" y="1629410"/>
            <a:ext cx="7148830" cy="922020"/>
          </a:xfrm>
          <a:prstGeom prst="rect">
            <a:avLst/>
          </a:prstGeom>
          <a:noFill/>
        </p:spPr>
        <p:txBody>
          <a:bodyPr wrap="square" rtlCol="0">
            <a:spAutoFit/>
          </a:bodyPr>
          <a:p>
            <a:r>
              <a:rPr lang="zh-CN" altLang="en-US" b="1">
                <a:solidFill>
                  <a:schemeClr val="tx2"/>
                </a:solidFill>
              </a:rPr>
              <a:t>通过上面的分析以及我们的实践，我们认为，电池储能电站在正常运行情况下能够运行良好，在滥用的状态下，可能造成鼓包、放气、电池燃烧，甚至爆炸。</a:t>
            </a:r>
            <a:endParaRPr lang="zh-CN" altLang="en-US" b="1">
              <a:solidFill>
                <a:schemeClr val="tx2"/>
              </a:solidFill>
            </a:endParaRPr>
          </a:p>
        </p:txBody>
      </p:sp>
    </p:spTree>
  </p:cSld>
  <p:clrMapOvr>
    <a:masterClrMapping/>
  </p:clrMapOvr>
  <p:transition>
    <p:blinds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0235" y="1295400"/>
            <a:ext cx="7886700" cy="2407285"/>
          </a:xfrm>
        </p:spPr>
        <p:txBody>
          <a:bodyPr/>
          <a:p>
            <a:r>
              <a:rPr lang="zh-CN" altLang="en-US"/>
              <a:t>三、储能辅助调频项目</a:t>
            </a:r>
            <a:r>
              <a:rPr lang="zh-CN" altLang="en-US"/>
              <a:t>介绍</a:t>
            </a:r>
            <a:endParaRPr lang="zh-CN" altLang="en-US"/>
          </a:p>
        </p:txBody>
      </p:sp>
      <p:sp>
        <p:nvSpPr>
          <p:cNvPr id="3" name="文本占位符 2"/>
          <p:cNvSpPr>
            <a:spLocks noGrp="1"/>
          </p:cNvSpPr>
          <p:nvPr>
            <p:ph type="body" idx="1"/>
          </p:nvPr>
        </p:nvSpPr>
        <p:spPr/>
        <p:txBody>
          <a:bodyPr/>
          <a:p>
            <a:endParaRPr lang="zh-CN" altLang="en-US"/>
          </a:p>
        </p:txBody>
      </p:sp>
    </p:spTree>
  </p:cSld>
  <p:clrMapOvr>
    <a:masterClrMapping/>
  </p:clrMapOvr>
  <p:transition>
    <p:blinds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76400" y="990600"/>
            <a:ext cx="6666230" cy="4999990"/>
          </a:xfrm>
          <a:prstGeom prst="rect">
            <a:avLst/>
          </a:prstGeom>
        </p:spPr>
      </p:pic>
    </p:spTree>
  </p:cSld>
  <p:clrMapOvr>
    <a:masterClrMapping/>
  </p:clrMapOvr>
  <p:transition>
    <p:blinds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067435" y="1066800"/>
            <a:ext cx="6756400" cy="4246245"/>
          </a:xfrm>
          <a:prstGeom prst="rect">
            <a:avLst/>
          </a:prstGeom>
          <a:noFill/>
          <a:ln w="9525">
            <a:noFill/>
          </a:ln>
        </p:spPr>
        <p:txBody>
          <a:bodyPr wrap="square">
            <a:spAutoFit/>
          </a:bodyPr>
          <a:p>
            <a:pPr indent="355600">
              <a:lnSpc>
                <a:spcPct val="150000"/>
              </a:lnSpc>
            </a:pPr>
            <a:r>
              <a:rPr lang="zh-CN" sz="1800">
                <a:solidFill>
                  <a:schemeClr val="tx2"/>
                </a:solidFill>
                <a:ea typeface="宋体" panose="02010600030101010101" pitchFamily="2" charset="-122"/>
              </a:rPr>
              <a:t>AGC储能辅助调频系统，是在发电机组侧安装建设基于锂电池技术的9MW/4.478MWh电网级储能系统设施，该系统将联合火电机组开展电网AGC调频业务，系统调频时按9MW/2C输出。</a:t>
            </a:r>
            <a:r>
              <a:rPr lang="en-US" sz="1800">
                <a:solidFill>
                  <a:schemeClr val="tx2"/>
                </a:solidFill>
                <a:latin typeface="宋体" panose="02010600030101010101" pitchFamily="2" charset="-122"/>
                <a:ea typeface="宋体" panose="02010600030101010101" pitchFamily="2" charset="-122"/>
              </a:rPr>
              <a:t>AGC</a:t>
            </a:r>
            <a:r>
              <a:rPr lang="zh-CN" sz="1800">
                <a:solidFill>
                  <a:schemeClr val="tx2"/>
                </a:solidFill>
                <a:ea typeface="宋体" panose="02010600030101010101" pitchFamily="2" charset="-122"/>
              </a:rPr>
              <a:t>系统将与电厂火电机组开展</a:t>
            </a:r>
            <a:r>
              <a:rPr lang="en-US" sz="1800">
                <a:solidFill>
                  <a:schemeClr val="tx2"/>
                </a:solidFill>
                <a:latin typeface="宋体" panose="02010600030101010101" pitchFamily="2" charset="-122"/>
                <a:ea typeface="宋体" panose="02010600030101010101" pitchFamily="2" charset="-122"/>
              </a:rPr>
              <a:t>AGC</a:t>
            </a:r>
            <a:r>
              <a:rPr lang="zh-CN" sz="1800">
                <a:solidFill>
                  <a:schemeClr val="tx2"/>
                </a:solidFill>
                <a:ea typeface="宋体" panose="02010600030101010101" pitchFamily="2" charset="-122"/>
              </a:rPr>
              <a:t>综合调频业务，通过发电厂一次调频与二次调频的“自动发电控制”智能融合，可以显著提升电厂发电机组AGC调节性能指标，为电网提供优质高效的AGC调频服务，并使电网获取调频补偿。既可将减少火电机组从长期的AGC调频任务，提升机组可用效率及寿命，促进节能减排。促进电网的AGC调频运行，提高电网运行的可靠性及安全性，对构建坚强型智能电网、改善电网对可再生能源的接纳能力具有重要意义</a:t>
            </a:r>
            <a:r>
              <a:rPr lang="zh-CN" sz="1800">
                <a:solidFill>
                  <a:srgbClr val="333333"/>
                </a:solidFill>
                <a:ea typeface="宋体" panose="02010600030101010101" pitchFamily="2" charset="-122"/>
              </a:rPr>
              <a:t>。</a:t>
            </a:r>
            <a:endParaRPr lang="zh-CN" altLang="en-US" sz="1800"/>
          </a:p>
        </p:txBody>
      </p:sp>
    </p:spTree>
  </p:cSld>
  <p:clrMapOvr>
    <a:masterClrMapping/>
  </p:clrMapOvr>
  <p:transition>
    <p:blinds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92175" y="773430"/>
            <a:ext cx="4136390" cy="398780"/>
          </a:xfrm>
          <a:prstGeom prst="rect">
            <a:avLst/>
          </a:prstGeom>
          <a:noFill/>
        </p:spPr>
        <p:txBody>
          <a:bodyPr wrap="square" rtlCol="0">
            <a:spAutoFit/>
          </a:bodyPr>
          <a:p>
            <a:pPr>
              <a:defRPr/>
            </a:pPr>
            <a:r>
              <a:rPr lang="zh-CN" altLang="en-US" sz="2000" b="1" dirty="0" smtClean="0">
                <a:solidFill>
                  <a:schemeClr val="tx2"/>
                </a:solidFill>
                <a:sym typeface="+mn-ea"/>
              </a:rPr>
              <a:t>主要功能：储能参与发电机组调频</a:t>
            </a:r>
            <a:endParaRPr lang="zh-CN" altLang="en-US" sz="2000" b="1" dirty="0" smtClean="0">
              <a:solidFill>
                <a:schemeClr val="tx2"/>
              </a:solidFill>
              <a:sym typeface="+mn-ea"/>
            </a:endParaRPr>
          </a:p>
        </p:txBody>
      </p:sp>
      <p:graphicFrame>
        <p:nvGraphicFramePr>
          <p:cNvPr id="5" name="图示 4"/>
          <p:cNvGraphicFramePr/>
          <p:nvPr/>
        </p:nvGraphicFramePr>
        <p:xfrm>
          <a:off x="381000" y="1676672"/>
          <a:ext cx="8382000" cy="429613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blinds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nvSpPr>
        <p:spPr>
          <a:xfrm>
            <a:off x="685800" y="676910"/>
            <a:ext cx="4220845" cy="57721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000" b="1" kern="1200">
                <a:solidFill>
                  <a:schemeClr val="tx2">
                    <a:lumMod val="75000"/>
                  </a:schemeClr>
                </a:solidFill>
                <a:latin typeface="微软雅黑" panose="020B0503020204020204" charset="-122"/>
                <a:ea typeface="微软雅黑" panose="020B0503020204020204" charset="-122"/>
                <a:cs typeface="+mj-cs"/>
              </a:defRPr>
            </a:lvl1pPr>
          </a:lstStyle>
          <a:p>
            <a:pPr eaLnBrk="0" hangingPunct="0">
              <a:defRPr/>
            </a:pPr>
            <a:r>
              <a:rPr lang="zh-CN" altLang="en-US" dirty="0" smtClean="0"/>
              <a:t>储能辅助火电厂</a:t>
            </a:r>
            <a:r>
              <a:rPr lang="en-US" altLang="zh-CN" dirty="0" smtClean="0"/>
              <a:t>AGC</a:t>
            </a:r>
            <a:r>
              <a:rPr lang="zh-CN" altLang="en-US" dirty="0" smtClean="0"/>
              <a:t>调频价值</a:t>
            </a:r>
            <a:endParaRPr lang="zh-CN" altLang="en-US" dirty="0" smtClean="0">
              <a:solidFill>
                <a:schemeClr val="tx1"/>
              </a:solidFill>
              <a:latin typeface="宋体" panose="02010600030101010101" pitchFamily="2" charset="-122"/>
              <a:ea typeface="宋体" panose="02010600030101010101" pitchFamily="2" charset="-122"/>
              <a:cs typeface="Arial" panose="020B0604020202020204" pitchFamily="34" charset="0"/>
            </a:endParaRPr>
          </a:p>
        </p:txBody>
      </p:sp>
      <p:sp>
        <p:nvSpPr>
          <p:cNvPr id="48" name="矩形 34"/>
          <p:cNvSpPr/>
          <p:nvPr/>
        </p:nvSpPr>
        <p:spPr>
          <a:xfrm>
            <a:off x="5715058" y="3338182"/>
            <a:ext cx="2166620" cy="42545"/>
          </a:xfrm>
          <a:prstGeom prst="rect">
            <a:avLst/>
          </a:prstGeom>
          <a:solidFill>
            <a:srgbClr val="C73E01"/>
          </a:solidFill>
          <a:ln w="9525">
            <a:noFill/>
          </a:ln>
        </p:spPr>
        <p:txBody>
          <a:bodyPr anchor="ctr"/>
          <a:p>
            <a:pPr algn="ctr"/>
            <a:endParaRPr lang="zh-CN" altLang="en-US" dirty="0">
              <a:solidFill>
                <a:srgbClr val="FFFFFF"/>
              </a:solidFill>
              <a:latin typeface="Calibri" panose="020F0502020204030204" pitchFamily="34" charset="0"/>
            </a:endParaRPr>
          </a:p>
        </p:txBody>
      </p:sp>
      <p:grpSp>
        <p:nvGrpSpPr>
          <p:cNvPr id="77" name="组合 76"/>
          <p:cNvGrpSpPr/>
          <p:nvPr/>
        </p:nvGrpSpPr>
        <p:grpSpPr>
          <a:xfrm>
            <a:off x="228600" y="2209800"/>
            <a:ext cx="8652510" cy="2915920"/>
            <a:chOff x="360" y="3480"/>
            <a:chExt cx="13626" cy="4592"/>
          </a:xfrm>
        </p:grpSpPr>
        <p:grpSp>
          <p:nvGrpSpPr>
            <p:cNvPr id="16" name="组合 36"/>
            <p:cNvGrpSpPr/>
            <p:nvPr/>
          </p:nvGrpSpPr>
          <p:grpSpPr>
            <a:xfrm>
              <a:off x="360" y="4560"/>
              <a:ext cx="3824" cy="1928"/>
              <a:chOff x="688" y="1809"/>
              <a:chExt cx="4057" cy="2110"/>
            </a:xfrm>
          </p:grpSpPr>
          <p:sp>
            <p:nvSpPr>
              <p:cNvPr id="41" name="TextBox 11"/>
              <p:cNvSpPr txBox="1"/>
              <p:nvPr/>
            </p:nvSpPr>
            <p:spPr>
              <a:xfrm flipH="1">
                <a:off x="688" y="2832"/>
                <a:ext cx="4057" cy="1087"/>
              </a:xfrm>
              <a:prstGeom prst="rect">
                <a:avLst/>
              </a:prstGeom>
              <a:noFill/>
              <a:ln w="9525">
                <a:noFill/>
              </a:ln>
            </p:spPr>
            <p:txBody>
              <a:bodyPr wrap="square">
                <a:spAutoFit/>
              </a:bodyPr>
              <a:p>
                <a:pPr marL="285750" indent="-285750">
                  <a:lnSpc>
                    <a:spcPct val="125000"/>
                  </a:lnSpc>
                  <a:buFont typeface="Wingdings" panose="05000000000000000000" charset="0"/>
                  <a:buChar char=""/>
                </a:pPr>
                <a:r>
                  <a:rPr lang="zh-CN" altLang="en-US" sz="1400" dirty="0" smtClean="0">
                    <a:latin typeface="+mn-ea"/>
                    <a:sym typeface="+mn-ea"/>
                  </a:rPr>
                  <a:t>提升电厂</a:t>
                </a:r>
                <a:r>
                  <a:rPr lang="zh-CN" altLang="zh-CN" sz="1400" dirty="0" smtClean="0">
                    <a:latin typeface="+mn-ea"/>
                    <a:sym typeface="+mn-ea"/>
                  </a:rPr>
                  <a:t>AGC</a:t>
                </a:r>
                <a:r>
                  <a:rPr lang="zh-CN" sz="1400" dirty="0" smtClean="0">
                    <a:latin typeface="+mn-ea"/>
                    <a:sym typeface="+mn-ea"/>
                  </a:rPr>
                  <a:t>调频</a:t>
                </a:r>
                <a:r>
                  <a:rPr lang="zh-CN" altLang="en-US" sz="1400" dirty="0" smtClean="0">
                    <a:latin typeface="+mn-ea"/>
                    <a:sym typeface="+mn-ea"/>
                  </a:rPr>
                  <a:t>性能</a:t>
                </a:r>
                <a:r>
                  <a:rPr lang="en-US" altLang="zh-CN" sz="1400" dirty="0" smtClean="0">
                    <a:latin typeface="+mn-ea"/>
                    <a:sym typeface="+mn-ea"/>
                  </a:rPr>
                  <a:t>(</a:t>
                </a:r>
                <a:r>
                  <a:rPr lang="en-US" altLang="zh-CN" sz="1400" dirty="0" err="1" smtClean="0">
                    <a:latin typeface="+mn-ea"/>
                    <a:sym typeface="+mn-ea"/>
                  </a:rPr>
                  <a:t>Kp</a:t>
                </a:r>
                <a:r>
                  <a:rPr lang="en-US" altLang="zh-CN" sz="1400" dirty="0" smtClean="0">
                    <a:latin typeface="+mn-ea"/>
                    <a:sym typeface="+mn-ea"/>
                  </a:rPr>
                  <a:t>)</a:t>
                </a:r>
                <a:r>
                  <a:rPr lang="zh-CN" altLang="en-US" sz="1400" dirty="0" smtClean="0">
                    <a:latin typeface="+mn-ea"/>
                    <a:sym typeface="+mn-ea"/>
                  </a:rPr>
                  <a:t>，获得更多</a:t>
                </a:r>
                <a:r>
                  <a:rPr lang="zh-CN" sz="1400" dirty="0" smtClean="0">
                    <a:latin typeface="+mn-ea"/>
                    <a:sym typeface="+mn-ea"/>
                  </a:rPr>
                  <a:t>补偿</a:t>
                </a:r>
                <a:endParaRPr lang="en-US" altLang="x-none" sz="1400" dirty="0">
                  <a:solidFill>
                    <a:srgbClr val="404040"/>
                  </a:solidFill>
                  <a:latin typeface="+mn-ea"/>
                </a:endParaRPr>
              </a:p>
            </p:txBody>
          </p:sp>
          <p:sp>
            <p:nvSpPr>
              <p:cNvPr id="42" name="TextBox 11"/>
              <p:cNvSpPr txBox="1"/>
              <p:nvPr/>
            </p:nvSpPr>
            <p:spPr>
              <a:xfrm flipH="1">
                <a:off x="1285" y="1815"/>
                <a:ext cx="2507" cy="793"/>
              </a:xfrm>
              <a:prstGeom prst="rect">
                <a:avLst/>
              </a:prstGeom>
              <a:noFill/>
              <a:ln w="9525">
                <a:noFill/>
              </a:ln>
            </p:spPr>
            <p:txBody>
              <a:bodyPr>
                <a:spAutoFit/>
              </a:bodyPr>
              <a:p>
                <a:pPr algn="ctr"/>
                <a:r>
                  <a:rPr lang="zh-CN" altLang="en-US" b="1" dirty="0">
                    <a:solidFill>
                      <a:schemeClr val="tx1"/>
                    </a:solidFill>
                    <a:effectLst/>
                    <a:latin typeface="+mj-ea"/>
                    <a:ea typeface="+mj-ea"/>
                  </a:rPr>
                  <a:t>直接效益</a:t>
                </a:r>
                <a:r>
                  <a:rPr lang="zh-CN" altLang="en-US" sz="2400" b="1" dirty="0">
                    <a:solidFill>
                      <a:srgbClr val="404040"/>
                    </a:solidFill>
                    <a:latin typeface="楷体" panose="02010609060101010101" pitchFamily="49" charset="-122"/>
                    <a:ea typeface="楷体" panose="02010609060101010101" pitchFamily="49" charset="-122"/>
                  </a:rPr>
                  <a:t>  </a:t>
                </a:r>
                <a:r>
                  <a:rPr lang="zh-CN" altLang="en-US" sz="2000" b="1" dirty="0">
                    <a:solidFill>
                      <a:srgbClr val="404040"/>
                    </a:solidFill>
                    <a:latin typeface="微软雅黑" panose="020B0503020204020204" charset="-122"/>
                    <a:ea typeface="微软雅黑" panose="020B0503020204020204" charset="-122"/>
                  </a:rPr>
                  <a:t> </a:t>
                </a:r>
                <a:r>
                  <a:rPr lang="zh-CN" altLang="en-US" sz="1600" b="1" dirty="0">
                    <a:solidFill>
                      <a:srgbClr val="404040"/>
                    </a:solidFill>
                    <a:latin typeface="微软雅黑" panose="020B0503020204020204" charset="-122"/>
                    <a:ea typeface="微软雅黑" panose="020B0503020204020204" charset="-122"/>
                  </a:rPr>
                  <a:t> </a:t>
                </a:r>
                <a:endParaRPr lang="en-US" altLang="x-none" sz="1600" b="1" dirty="0">
                  <a:solidFill>
                    <a:srgbClr val="404040"/>
                  </a:solidFill>
                  <a:latin typeface="微软雅黑" panose="020B0503020204020204" charset="-122"/>
                  <a:ea typeface="微软雅黑" panose="020B0503020204020204" charset="-122"/>
                </a:endParaRPr>
              </a:p>
            </p:txBody>
          </p:sp>
          <p:sp>
            <p:nvSpPr>
              <p:cNvPr id="43" name="TextBox 24"/>
              <p:cNvSpPr txBox="1"/>
              <p:nvPr/>
            </p:nvSpPr>
            <p:spPr>
              <a:xfrm>
                <a:off x="860" y="1809"/>
                <a:ext cx="775" cy="899"/>
              </a:xfrm>
              <a:prstGeom prst="rect">
                <a:avLst/>
              </a:prstGeom>
              <a:noFill/>
              <a:ln w="9525">
                <a:noFill/>
              </a:ln>
            </p:spPr>
            <p:txBody>
              <a:bodyPr wrap="square">
                <a:spAutoFit/>
              </a:bodyPr>
              <a:p>
                <a:r>
                  <a:rPr lang="en-US" altLang="zh-CN" sz="2800" dirty="0">
                    <a:solidFill>
                      <a:srgbClr val="BE1247"/>
                    </a:solidFill>
                    <a:latin typeface="Dotum" panose="020B0600000101010101" pitchFamily="34" charset="-127"/>
                    <a:ea typeface="Dotum" panose="020B0600000101010101" pitchFamily="34" charset="-127"/>
                  </a:rPr>
                  <a:t>A</a:t>
                </a:r>
                <a:endParaRPr lang="en-US" altLang="zh-CN" sz="2800" dirty="0">
                  <a:solidFill>
                    <a:srgbClr val="BE1247"/>
                  </a:solidFill>
                  <a:latin typeface="Dotum" panose="020B0600000101010101" pitchFamily="34" charset="-127"/>
                  <a:ea typeface="Dotum" panose="020B0600000101010101" pitchFamily="34" charset="-127"/>
                </a:endParaRPr>
              </a:p>
            </p:txBody>
          </p:sp>
          <p:sp>
            <p:nvSpPr>
              <p:cNvPr id="44" name="矩形 25"/>
              <p:cNvSpPr/>
              <p:nvPr/>
            </p:nvSpPr>
            <p:spPr>
              <a:xfrm>
                <a:off x="860" y="2575"/>
                <a:ext cx="3618" cy="70"/>
              </a:xfrm>
              <a:prstGeom prst="rect">
                <a:avLst/>
              </a:prstGeom>
              <a:solidFill>
                <a:srgbClr val="BE1247"/>
              </a:solidFill>
              <a:ln w="9525">
                <a:noFill/>
              </a:ln>
            </p:spPr>
            <p:txBody>
              <a:bodyPr anchor="ctr"/>
              <a:p>
                <a:pPr algn="ctr"/>
                <a:endParaRPr lang="zh-CN" altLang="en-US" dirty="0">
                  <a:solidFill>
                    <a:srgbClr val="FFFFFF"/>
                  </a:solidFill>
                  <a:latin typeface="Calibri" panose="020F0502020204030204" pitchFamily="34" charset="0"/>
                </a:endParaRPr>
              </a:p>
            </p:txBody>
          </p:sp>
        </p:grpSp>
        <p:grpSp>
          <p:nvGrpSpPr>
            <p:cNvPr id="3" name="组合 4"/>
            <p:cNvGrpSpPr/>
            <p:nvPr/>
          </p:nvGrpSpPr>
          <p:grpSpPr>
            <a:xfrm>
              <a:off x="4883" y="3480"/>
              <a:ext cx="3335" cy="3623"/>
              <a:chOff x="4132" y="1613"/>
              <a:chExt cx="6060" cy="7126"/>
            </a:xfrm>
          </p:grpSpPr>
          <p:grpSp>
            <p:nvGrpSpPr>
              <p:cNvPr id="4" name="组合 7172"/>
              <p:cNvGrpSpPr/>
              <p:nvPr/>
            </p:nvGrpSpPr>
            <p:grpSpPr>
              <a:xfrm>
                <a:off x="4132" y="1613"/>
                <a:ext cx="4518" cy="6165"/>
                <a:chOff x="-104337" y="17651"/>
                <a:chExt cx="3082421" cy="3977864"/>
              </a:xfrm>
            </p:grpSpPr>
            <p:grpSp>
              <p:nvGrpSpPr>
                <p:cNvPr id="5" name="组合 7173"/>
                <p:cNvGrpSpPr/>
                <p:nvPr/>
              </p:nvGrpSpPr>
              <p:grpSpPr>
                <a:xfrm>
                  <a:off x="-104337" y="17651"/>
                  <a:ext cx="3082421" cy="3977864"/>
                  <a:chOff x="-104337" y="17651"/>
                  <a:chExt cx="3082421" cy="3977864"/>
                </a:xfrm>
              </p:grpSpPr>
              <p:grpSp>
                <p:nvGrpSpPr>
                  <p:cNvPr id="6" name="组合 7174"/>
                  <p:cNvGrpSpPr/>
                  <p:nvPr/>
                </p:nvGrpSpPr>
                <p:grpSpPr>
                  <a:xfrm>
                    <a:off x="97666" y="375622"/>
                    <a:ext cx="2092701" cy="3619892"/>
                    <a:chOff x="0" y="-78265"/>
                    <a:chExt cx="1705129" cy="2949481"/>
                  </a:xfrm>
                </p:grpSpPr>
                <p:pic>
                  <p:nvPicPr>
                    <p:cNvPr id="38" name="空心弧 13"/>
                    <p:cNvPicPr/>
                    <p:nvPr/>
                  </p:nvPicPr>
                  <p:blipFill>
                    <a:blip r:embed="rId1"/>
                    <a:stretch>
                      <a:fillRect/>
                    </a:stretch>
                  </p:blipFill>
                  <p:spPr>
                    <a:xfrm>
                      <a:off x="0" y="0"/>
                      <a:ext cx="1353312" cy="2871216"/>
                    </a:xfrm>
                    <a:prstGeom prst="rect">
                      <a:avLst/>
                    </a:prstGeom>
                    <a:noFill/>
                    <a:ln w="9525">
                      <a:noFill/>
                    </a:ln>
                  </p:spPr>
                </p:pic>
                <p:sp>
                  <p:nvSpPr>
                    <p:cNvPr id="39" name="文本框 7176"/>
                    <p:cNvSpPr txBox="1"/>
                    <p:nvPr/>
                  </p:nvSpPr>
                  <p:spPr>
                    <a:xfrm rot="-4021425">
                      <a:off x="-544848" y="475379"/>
                      <a:ext cx="2803622" cy="1696333"/>
                    </a:xfrm>
                    <a:prstGeom prst="rect">
                      <a:avLst/>
                    </a:prstGeom>
                    <a:noFill/>
                    <a:ln w="9525">
                      <a:noFill/>
                    </a:ln>
                  </p:spPr>
                  <p:txBody>
                    <a:bodyPr anchor="ctr"/>
                    <a:p>
                      <a:pPr algn="ctr"/>
                      <a:endParaRPr lang="zh-CN" altLang="en-US" dirty="0">
                        <a:solidFill>
                          <a:srgbClr val="FFFFFF"/>
                        </a:solidFill>
                        <a:latin typeface="Calibri" panose="020F0502020204030204" pitchFamily="34" charset="0"/>
                      </a:endParaRPr>
                    </a:p>
                  </p:txBody>
                </p:sp>
              </p:grpSp>
              <p:grpSp>
                <p:nvGrpSpPr>
                  <p:cNvPr id="7" name="组合 7177"/>
                  <p:cNvGrpSpPr/>
                  <p:nvPr/>
                </p:nvGrpSpPr>
                <p:grpSpPr>
                  <a:xfrm>
                    <a:off x="-104337" y="17651"/>
                    <a:ext cx="2813084" cy="3977864"/>
                    <a:chOff x="0" y="-40755"/>
                    <a:chExt cx="2292096" cy="3241155"/>
                  </a:xfrm>
                </p:grpSpPr>
                <p:pic>
                  <p:nvPicPr>
                    <p:cNvPr id="36" name="空心弧 13"/>
                    <p:cNvPicPr/>
                    <p:nvPr/>
                  </p:nvPicPr>
                  <p:blipFill>
                    <a:blip r:embed="rId2"/>
                    <a:stretch>
                      <a:fillRect/>
                    </a:stretch>
                  </p:blipFill>
                  <p:spPr>
                    <a:xfrm>
                      <a:off x="0" y="0"/>
                      <a:ext cx="2292096" cy="3200400"/>
                    </a:xfrm>
                    <a:prstGeom prst="rect">
                      <a:avLst/>
                    </a:prstGeom>
                    <a:noFill/>
                    <a:ln w="9525">
                      <a:noFill/>
                    </a:ln>
                  </p:spPr>
                </p:pic>
                <p:sp>
                  <p:nvSpPr>
                    <p:cNvPr id="37" name="文本框 7179"/>
                    <p:cNvSpPr txBox="1"/>
                    <p:nvPr/>
                  </p:nvSpPr>
                  <p:spPr>
                    <a:xfrm rot="-4021425">
                      <a:off x="-589609" y="622071"/>
                      <a:ext cx="3070916" cy="1745264"/>
                    </a:xfrm>
                    <a:prstGeom prst="rect">
                      <a:avLst/>
                    </a:prstGeom>
                    <a:noFill/>
                    <a:ln w="9525">
                      <a:noFill/>
                    </a:ln>
                  </p:spPr>
                  <p:txBody>
                    <a:bodyPr anchor="ctr"/>
                    <a:p>
                      <a:pPr algn="ctr"/>
                      <a:endParaRPr lang="zh-CN" altLang="en-US" dirty="0">
                        <a:solidFill>
                          <a:srgbClr val="FFFFFF"/>
                        </a:solidFill>
                        <a:latin typeface="Calibri" panose="020F0502020204030204" pitchFamily="34" charset="0"/>
                      </a:endParaRPr>
                    </a:p>
                  </p:txBody>
                </p:sp>
              </p:grpSp>
              <p:grpSp>
                <p:nvGrpSpPr>
                  <p:cNvPr id="8" name="组合 7180"/>
                  <p:cNvGrpSpPr/>
                  <p:nvPr/>
                </p:nvGrpSpPr>
                <p:grpSpPr>
                  <a:xfrm>
                    <a:off x="1653840" y="90114"/>
                    <a:ext cx="1324244" cy="688308"/>
                    <a:chOff x="0" y="0"/>
                    <a:chExt cx="1078992" cy="560832"/>
                  </a:xfrm>
                </p:grpSpPr>
                <p:pic>
                  <p:nvPicPr>
                    <p:cNvPr id="34" name="平行四边形 9"/>
                    <p:cNvPicPr/>
                    <p:nvPr/>
                  </p:nvPicPr>
                  <p:blipFill>
                    <a:blip r:embed="rId3"/>
                    <a:stretch>
                      <a:fillRect/>
                    </a:stretch>
                  </p:blipFill>
                  <p:spPr>
                    <a:xfrm>
                      <a:off x="0" y="0"/>
                      <a:ext cx="1078992" cy="560832"/>
                    </a:xfrm>
                    <a:prstGeom prst="rect">
                      <a:avLst/>
                    </a:prstGeom>
                    <a:noFill/>
                    <a:ln w="9525">
                      <a:noFill/>
                    </a:ln>
                  </p:spPr>
                </p:pic>
                <p:sp>
                  <p:nvSpPr>
                    <p:cNvPr id="35" name="文本框 7182"/>
                    <p:cNvSpPr txBox="1"/>
                    <p:nvPr/>
                  </p:nvSpPr>
                  <p:spPr>
                    <a:xfrm>
                      <a:off x="430631" y="222953"/>
                      <a:ext cx="210606" cy="108685"/>
                    </a:xfrm>
                    <a:prstGeom prst="rect">
                      <a:avLst/>
                    </a:prstGeom>
                    <a:noFill/>
                    <a:ln w="9525">
                      <a:noFill/>
                    </a:ln>
                  </p:spPr>
                  <p:txBody>
                    <a:bodyPr anchor="ctr"/>
                    <a:p>
                      <a:pPr algn="ctr"/>
                      <a:endParaRPr lang="zh-CN" altLang="en-US" dirty="0">
                        <a:solidFill>
                          <a:srgbClr val="FFFFFF"/>
                        </a:solidFill>
                        <a:latin typeface="Calibri" panose="020F0502020204030204" pitchFamily="34" charset="0"/>
                      </a:endParaRPr>
                    </a:p>
                  </p:txBody>
                </p:sp>
              </p:grpSp>
              <p:grpSp>
                <p:nvGrpSpPr>
                  <p:cNvPr id="9" name="组合 7183"/>
                  <p:cNvGrpSpPr/>
                  <p:nvPr/>
                </p:nvGrpSpPr>
                <p:grpSpPr>
                  <a:xfrm>
                    <a:off x="1616432" y="770941"/>
                    <a:ext cx="1361652" cy="710753"/>
                    <a:chOff x="0" y="0"/>
                    <a:chExt cx="1109472" cy="579120"/>
                  </a:xfrm>
                </p:grpSpPr>
                <p:pic>
                  <p:nvPicPr>
                    <p:cNvPr id="32" name="平行四边形 10"/>
                    <p:cNvPicPr/>
                    <p:nvPr/>
                  </p:nvPicPr>
                  <p:blipFill>
                    <a:blip r:embed="rId4"/>
                    <a:stretch>
                      <a:fillRect/>
                    </a:stretch>
                  </p:blipFill>
                  <p:spPr>
                    <a:xfrm>
                      <a:off x="0" y="0"/>
                      <a:ext cx="1109472" cy="579120"/>
                    </a:xfrm>
                    <a:prstGeom prst="rect">
                      <a:avLst/>
                    </a:prstGeom>
                    <a:noFill/>
                    <a:ln w="9525">
                      <a:noFill/>
                    </a:ln>
                  </p:spPr>
                </p:pic>
                <p:sp>
                  <p:nvSpPr>
                    <p:cNvPr id="33" name="文本框 7185"/>
                    <p:cNvSpPr txBox="1"/>
                    <p:nvPr/>
                  </p:nvSpPr>
                  <p:spPr>
                    <a:xfrm>
                      <a:off x="447821" y="233435"/>
                      <a:ext cx="207995" cy="108525"/>
                    </a:xfrm>
                    <a:prstGeom prst="rect">
                      <a:avLst/>
                    </a:prstGeom>
                    <a:noFill/>
                    <a:ln w="9525">
                      <a:noFill/>
                    </a:ln>
                  </p:spPr>
                  <p:txBody>
                    <a:bodyPr anchor="ctr"/>
                    <a:p>
                      <a:pPr algn="ctr"/>
                      <a:endParaRPr lang="zh-CN" altLang="en-US" dirty="0">
                        <a:solidFill>
                          <a:srgbClr val="FFFFFF"/>
                        </a:solidFill>
                        <a:latin typeface="Calibri" panose="020F0502020204030204" pitchFamily="34" charset="0"/>
                      </a:endParaRPr>
                    </a:p>
                  </p:txBody>
                </p:sp>
              </p:grpSp>
            </p:grpSp>
            <p:sp>
              <p:nvSpPr>
                <p:cNvPr id="27" name="TextBox 6"/>
                <p:cNvSpPr txBox="1"/>
                <p:nvPr/>
              </p:nvSpPr>
              <p:spPr>
                <a:xfrm>
                  <a:off x="1602136" y="215542"/>
                  <a:ext cx="603864" cy="1041316"/>
                </a:xfrm>
                <a:prstGeom prst="rect">
                  <a:avLst/>
                </a:prstGeom>
                <a:noFill/>
                <a:ln w="9525">
                  <a:noFill/>
                  <a:miter/>
                </a:ln>
              </p:spPr>
              <p:txBody>
                <a:bodyPr>
                  <a:spAutoFit/>
                </a:bodyPr>
                <a:p>
                  <a:r>
                    <a:rPr lang="en-US" altLang="zh-CN" sz="3200" dirty="0">
                      <a:solidFill>
                        <a:srgbClr val="FFFFFF"/>
                      </a:solidFill>
                      <a:effectLst>
                        <a:outerShdw blurRad="38100" dist="38100" dir="2700000">
                          <a:srgbClr val="000000"/>
                        </a:outerShdw>
                      </a:effectLst>
                      <a:latin typeface="Dotum" panose="020B0600000101010101" pitchFamily="34" charset="-127"/>
                      <a:ea typeface="Dotum" panose="020B0600000101010101" pitchFamily="34" charset="-127"/>
                    </a:rPr>
                    <a:t>A</a:t>
                  </a:r>
                  <a:endParaRPr lang="en-US" altLang="zh-CN" sz="3200" dirty="0">
                    <a:solidFill>
                      <a:srgbClr val="FFFFFF"/>
                    </a:solidFill>
                    <a:effectLst>
                      <a:outerShdw blurRad="38100" dist="38100" dir="2700000">
                        <a:srgbClr val="000000"/>
                      </a:outerShdw>
                    </a:effectLst>
                    <a:latin typeface="Dotum" panose="020B0600000101010101" pitchFamily="34" charset="-127"/>
                    <a:ea typeface="Dotum" panose="020B0600000101010101" pitchFamily="34" charset="-127"/>
                  </a:endParaRPr>
                </a:p>
              </p:txBody>
            </p:sp>
          </p:grpSp>
          <p:grpSp>
            <p:nvGrpSpPr>
              <p:cNvPr id="10" name="组合 7187"/>
              <p:cNvGrpSpPr/>
              <p:nvPr/>
            </p:nvGrpSpPr>
            <p:grpSpPr>
              <a:xfrm>
                <a:off x="5753" y="2866"/>
                <a:ext cx="4441" cy="5982"/>
                <a:chOff x="1759" y="-115437"/>
                <a:chExt cx="2505456" cy="3184721"/>
              </a:xfrm>
            </p:grpSpPr>
            <p:grpSp>
              <p:nvGrpSpPr>
                <p:cNvPr id="11" name="组合 7188"/>
                <p:cNvGrpSpPr/>
                <p:nvPr/>
              </p:nvGrpSpPr>
              <p:grpSpPr>
                <a:xfrm>
                  <a:off x="989311" y="-84957"/>
                  <a:ext cx="1353312" cy="2921685"/>
                  <a:chOff x="0" y="0"/>
                  <a:chExt cx="1353312" cy="2921685"/>
                </a:xfrm>
              </p:grpSpPr>
              <p:pic>
                <p:nvPicPr>
                  <p:cNvPr id="24" name="空心弧 13"/>
                  <p:cNvPicPr/>
                  <p:nvPr/>
                </p:nvPicPr>
                <p:blipFill>
                  <a:blip r:embed="rId5"/>
                  <a:stretch>
                    <a:fillRect/>
                  </a:stretch>
                </p:blipFill>
                <p:spPr>
                  <a:xfrm>
                    <a:off x="0" y="0"/>
                    <a:ext cx="1353312" cy="2767584"/>
                  </a:xfrm>
                  <a:prstGeom prst="rect">
                    <a:avLst/>
                  </a:prstGeom>
                  <a:noFill/>
                  <a:ln w="9525">
                    <a:noFill/>
                  </a:ln>
                </p:spPr>
              </p:pic>
              <p:sp>
                <p:nvSpPr>
                  <p:cNvPr id="25" name="文本框 7190"/>
                  <p:cNvSpPr txBox="1"/>
                  <p:nvPr/>
                </p:nvSpPr>
                <p:spPr>
                  <a:xfrm rot="6778575">
                    <a:off x="-727031" y="868931"/>
                    <a:ext cx="2788517" cy="1316991"/>
                  </a:xfrm>
                  <a:prstGeom prst="rect">
                    <a:avLst/>
                  </a:prstGeom>
                  <a:noFill/>
                  <a:ln w="9525">
                    <a:noFill/>
                  </a:ln>
                </p:spPr>
                <p:txBody>
                  <a:bodyPr anchor="ctr"/>
                  <a:p>
                    <a:pPr algn="ctr"/>
                    <a:endParaRPr lang="zh-CN" altLang="en-US" dirty="0">
                      <a:solidFill>
                        <a:srgbClr val="FFFFFF"/>
                      </a:solidFill>
                      <a:latin typeface="Calibri" panose="020F0502020204030204" pitchFamily="34" charset="0"/>
                    </a:endParaRPr>
                  </a:p>
                </p:txBody>
              </p:sp>
            </p:grpSp>
            <p:grpSp>
              <p:nvGrpSpPr>
                <p:cNvPr id="13" name="组合 7191"/>
                <p:cNvGrpSpPr/>
                <p:nvPr/>
              </p:nvGrpSpPr>
              <p:grpSpPr>
                <a:xfrm>
                  <a:off x="215119" y="-115437"/>
                  <a:ext cx="2292096" cy="3184721"/>
                  <a:chOff x="0" y="0"/>
                  <a:chExt cx="2292096" cy="3184721"/>
                </a:xfrm>
              </p:grpSpPr>
              <p:pic>
                <p:nvPicPr>
                  <p:cNvPr id="22" name="空心弧 13"/>
                  <p:cNvPicPr/>
                  <p:nvPr/>
                </p:nvPicPr>
                <p:blipFill>
                  <a:blip r:embed="rId6"/>
                  <a:stretch>
                    <a:fillRect/>
                  </a:stretch>
                </p:blipFill>
                <p:spPr>
                  <a:xfrm>
                    <a:off x="0" y="0"/>
                    <a:ext cx="2292096" cy="3127248"/>
                  </a:xfrm>
                  <a:prstGeom prst="rect">
                    <a:avLst/>
                  </a:prstGeom>
                  <a:noFill/>
                  <a:ln w="9525">
                    <a:noFill/>
                  </a:ln>
                </p:spPr>
              </p:pic>
              <p:sp>
                <p:nvSpPr>
                  <p:cNvPr id="23" name="文本框 7193"/>
                  <p:cNvSpPr txBox="1"/>
                  <p:nvPr/>
                </p:nvSpPr>
                <p:spPr>
                  <a:xfrm rot="6778575">
                    <a:off x="-201310" y="777446"/>
                    <a:ext cx="3069287" cy="1745263"/>
                  </a:xfrm>
                  <a:prstGeom prst="rect">
                    <a:avLst/>
                  </a:prstGeom>
                  <a:noFill/>
                  <a:ln w="9525">
                    <a:noFill/>
                  </a:ln>
                </p:spPr>
                <p:txBody>
                  <a:bodyPr anchor="ctr"/>
                  <a:p>
                    <a:pPr algn="ctr"/>
                    <a:endParaRPr lang="zh-CN" altLang="en-US" dirty="0">
                      <a:solidFill>
                        <a:srgbClr val="FFFFFF"/>
                      </a:solidFill>
                      <a:latin typeface="Calibri" panose="020F0502020204030204" pitchFamily="34" charset="0"/>
                    </a:endParaRPr>
                  </a:p>
                </p:txBody>
              </p:sp>
            </p:grpSp>
            <p:grpSp>
              <p:nvGrpSpPr>
                <p:cNvPr id="14" name="组合 7194"/>
                <p:cNvGrpSpPr/>
                <p:nvPr/>
              </p:nvGrpSpPr>
              <p:grpSpPr>
                <a:xfrm>
                  <a:off x="1759" y="2438787"/>
                  <a:ext cx="1078992" cy="560832"/>
                  <a:chOff x="0" y="0"/>
                  <a:chExt cx="1078992" cy="560832"/>
                </a:xfrm>
              </p:grpSpPr>
              <p:pic>
                <p:nvPicPr>
                  <p:cNvPr id="20" name="平行四边形 14"/>
                  <p:cNvPicPr/>
                  <p:nvPr/>
                </p:nvPicPr>
                <p:blipFill>
                  <a:blip r:embed="rId7"/>
                  <a:stretch>
                    <a:fillRect/>
                  </a:stretch>
                </p:blipFill>
                <p:spPr>
                  <a:xfrm>
                    <a:off x="0" y="0"/>
                    <a:ext cx="1078992" cy="560832"/>
                  </a:xfrm>
                  <a:prstGeom prst="rect">
                    <a:avLst/>
                  </a:prstGeom>
                  <a:noFill/>
                  <a:ln w="9525">
                    <a:noFill/>
                  </a:ln>
                </p:spPr>
              </p:pic>
              <p:sp>
                <p:nvSpPr>
                  <p:cNvPr id="21" name="文本框 7196"/>
                  <p:cNvSpPr txBox="1"/>
                  <p:nvPr/>
                </p:nvSpPr>
                <p:spPr>
                  <a:xfrm rot="10800000">
                    <a:off x="430864" y="225501"/>
                    <a:ext cx="210606" cy="108685"/>
                  </a:xfrm>
                  <a:prstGeom prst="rect">
                    <a:avLst/>
                  </a:prstGeom>
                  <a:noFill/>
                  <a:ln w="9525">
                    <a:noFill/>
                  </a:ln>
                </p:spPr>
                <p:txBody>
                  <a:bodyPr anchor="ctr"/>
                  <a:p>
                    <a:pPr algn="ctr"/>
                    <a:endParaRPr lang="zh-CN" altLang="en-US" dirty="0">
                      <a:solidFill>
                        <a:srgbClr val="FFFFFF"/>
                      </a:solidFill>
                      <a:latin typeface="Calibri" panose="020F0502020204030204" pitchFamily="34" charset="0"/>
                    </a:endParaRPr>
                  </a:p>
                </p:txBody>
              </p:sp>
            </p:grpSp>
            <p:grpSp>
              <p:nvGrpSpPr>
                <p:cNvPr id="15" name="组合 7197"/>
                <p:cNvGrpSpPr/>
                <p:nvPr/>
              </p:nvGrpSpPr>
              <p:grpSpPr>
                <a:xfrm>
                  <a:off x="1759" y="1865763"/>
                  <a:ext cx="1109472" cy="579120"/>
                  <a:chOff x="0" y="0"/>
                  <a:chExt cx="1109472" cy="579120"/>
                </a:xfrm>
              </p:grpSpPr>
              <p:pic>
                <p:nvPicPr>
                  <p:cNvPr id="18" name="平行四边形 15"/>
                  <p:cNvPicPr/>
                  <p:nvPr/>
                </p:nvPicPr>
                <p:blipFill>
                  <a:blip r:embed="rId8"/>
                  <a:stretch>
                    <a:fillRect/>
                  </a:stretch>
                </p:blipFill>
                <p:spPr>
                  <a:xfrm>
                    <a:off x="0" y="0"/>
                    <a:ext cx="1109472" cy="579120"/>
                  </a:xfrm>
                  <a:prstGeom prst="rect">
                    <a:avLst/>
                  </a:prstGeom>
                  <a:noFill/>
                  <a:ln w="9525">
                    <a:noFill/>
                  </a:ln>
                </p:spPr>
              </p:pic>
              <p:sp>
                <p:nvSpPr>
                  <p:cNvPr id="19" name="文本框 7199"/>
                  <p:cNvSpPr txBox="1"/>
                  <p:nvPr/>
                </p:nvSpPr>
                <p:spPr>
                  <a:xfrm rot="10800000">
                    <a:off x="446766" y="233466"/>
                    <a:ext cx="207995" cy="108525"/>
                  </a:xfrm>
                  <a:prstGeom prst="rect">
                    <a:avLst/>
                  </a:prstGeom>
                  <a:noFill/>
                  <a:ln w="9525">
                    <a:noFill/>
                  </a:ln>
                </p:spPr>
                <p:txBody>
                  <a:bodyPr anchor="ctr"/>
                  <a:p>
                    <a:pPr algn="ctr"/>
                    <a:endParaRPr lang="zh-CN" altLang="en-US" dirty="0">
                      <a:solidFill>
                        <a:srgbClr val="FFFFFF"/>
                      </a:solidFill>
                      <a:latin typeface="Calibri" panose="020F0502020204030204" pitchFamily="34" charset="0"/>
                    </a:endParaRPr>
                  </a:p>
                </p:txBody>
              </p:sp>
            </p:grpSp>
            <p:sp>
              <p:nvSpPr>
                <p:cNvPr id="17" name="TextBox 16"/>
                <p:cNvSpPr txBox="1"/>
                <p:nvPr/>
              </p:nvSpPr>
              <p:spPr>
                <a:xfrm>
                  <a:off x="559053" y="1974484"/>
                  <a:ext cx="385955" cy="859346"/>
                </a:xfrm>
                <a:prstGeom prst="rect">
                  <a:avLst/>
                </a:prstGeom>
                <a:noFill/>
                <a:ln w="9525">
                  <a:noFill/>
                  <a:miter/>
                </a:ln>
              </p:spPr>
              <p:txBody>
                <a:bodyPr wrap="square">
                  <a:spAutoFit/>
                </a:bodyPr>
                <a:p>
                  <a:r>
                    <a:rPr lang="en-US" altLang="zh-CN" sz="3200" dirty="0">
                      <a:solidFill>
                        <a:srgbClr val="FFFFFF"/>
                      </a:solidFill>
                      <a:effectLst>
                        <a:outerShdw blurRad="38100" dist="38100" dir="2700000">
                          <a:srgbClr val="000000"/>
                        </a:outerShdw>
                      </a:effectLst>
                      <a:latin typeface="Dotum" panose="020B0600000101010101" pitchFamily="34" charset="-127"/>
                      <a:ea typeface="Dotum" panose="020B0600000101010101" pitchFamily="34" charset="-127"/>
                    </a:rPr>
                    <a:t>B</a:t>
                  </a:r>
                  <a:endParaRPr lang="en-US" altLang="zh-CN" sz="3200" dirty="0">
                    <a:solidFill>
                      <a:srgbClr val="FFFFFF"/>
                    </a:solidFill>
                    <a:effectLst>
                      <a:outerShdw blurRad="38100" dist="38100" dir="2700000">
                        <a:srgbClr val="000000"/>
                      </a:outerShdw>
                    </a:effectLst>
                    <a:latin typeface="Dotum" panose="020B0600000101010101" pitchFamily="34" charset="-127"/>
                    <a:ea typeface="Dotum" panose="020B0600000101010101" pitchFamily="34" charset="-127"/>
                  </a:endParaRPr>
                </a:p>
              </p:txBody>
            </p:sp>
          </p:grpSp>
          <p:sp>
            <p:nvSpPr>
              <p:cNvPr id="12" name="TextBox 11"/>
              <p:cNvSpPr txBox="1"/>
              <p:nvPr/>
            </p:nvSpPr>
            <p:spPr>
              <a:xfrm flipH="1">
                <a:off x="5281" y="4101"/>
                <a:ext cx="4467" cy="2288"/>
              </a:xfrm>
              <a:prstGeom prst="rect">
                <a:avLst/>
              </a:prstGeom>
              <a:noFill/>
              <a:ln w="9525">
                <a:noFill/>
              </a:ln>
            </p:spPr>
            <p:txBody>
              <a:bodyPr wrap="square">
                <a:spAutoFit/>
              </a:bodyPr>
              <a:p>
                <a:pPr algn="ctr"/>
                <a:r>
                  <a:rPr lang="zh-CN" altLang="en-US" b="1" dirty="0" smtClean="0">
                    <a:solidFill>
                      <a:schemeClr val="tx1"/>
                    </a:solidFill>
                    <a:effectLst/>
                    <a:latin typeface="+mj-ea"/>
                    <a:ea typeface="+mj-ea"/>
                  </a:rPr>
                  <a:t>储能辅助调频</a:t>
                </a:r>
                <a:r>
                  <a:rPr lang="zh-CN" altLang="en-US" b="1" dirty="0">
                    <a:solidFill>
                      <a:schemeClr val="tx1"/>
                    </a:solidFill>
                    <a:effectLst/>
                    <a:latin typeface="+mj-ea"/>
                    <a:ea typeface="+mj-ea"/>
                  </a:rPr>
                  <a:t>效益</a:t>
                </a:r>
                <a:r>
                  <a:rPr lang="zh-CN" altLang="en-US" sz="2400" b="1" dirty="0">
                    <a:solidFill>
                      <a:srgbClr val="404040"/>
                    </a:solidFill>
                    <a:effectLst/>
                    <a:latin typeface="+mj-ea"/>
                    <a:ea typeface="+mj-ea"/>
                  </a:rPr>
                  <a:t> </a:t>
                </a:r>
                <a:r>
                  <a:rPr lang="zh-CN" altLang="en-US" sz="2400" b="1" dirty="0">
                    <a:solidFill>
                      <a:srgbClr val="404040"/>
                    </a:solidFill>
                    <a:latin typeface="+mj-ea"/>
                    <a:ea typeface="+mj-ea"/>
                  </a:rPr>
                  <a:t> </a:t>
                </a:r>
                <a:r>
                  <a:rPr lang="zh-CN" altLang="en-US" sz="1600" b="1" dirty="0">
                    <a:solidFill>
                      <a:srgbClr val="404040"/>
                    </a:solidFill>
                    <a:latin typeface="微软雅黑" panose="020B0503020204020204" charset="-122"/>
                    <a:ea typeface="微软雅黑" panose="020B0503020204020204" charset="-122"/>
                  </a:rPr>
                  <a:t>  </a:t>
                </a:r>
                <a:endParaRPr lang="en-US" altLang="x-none" sz="1600" b="1" dirty="0">
                  <a:solidFill>
                    <a:srgbClr val="404040"/>
                  </a:solidFill>
                  <a:latin typeface="微软雅黑" panose="020B0503020204020204" charset="-122"/>
                  <a:ea typeface="微软雅黑" panose="020B0503020204020204" charset="-122"/>
                </a:endParaRPr>
              </a:p>
            </p:txBody>
          </p:sp>
        </p:grpSp>
        <p:sp>
          <p:nvSpPr>
            <p:cNvPr id="47" name="TextBox 33"/>
            <p:cNvSpPr txBox="1"/>
            <p:nvPr/>
          </p:nvSpPr>
          <p:spPr>
            <a:xfrm>
              <a:off x="9236" y="4377"/>
              <a:ext cx="740" cy="822"/>
            </a:xfrm>
            <a:prstGeom prst="rect">
              <a:avLst/>
            </a:prstGeom>
            <a:noFill/>
            <a:ln w="9525">
              <a:noFill/>
            </a:ln>
          </p:spPr>
          <p:txBody>
            <a:bodyPr wrap="square">
              <a:spAutoFit/>
            </a:bodyPr>
            <a:p>
              <a:r>
                <a:rPr lang="en-US" altLang="zh-CN" sz="2800" dirty="0">
                  <a:solidFill>
                    <a:srgbClr val="C73E01"/>
                  </a:solidFill>
                  <a:latin typeface="Dotum" panose="020B0600000101010101" pitchFamily="34" charset="-127"/>
                  <a:ea typeface="Dotum" panose="020B0600000101010101" pitchFamily="34" charset="-127"/>
                </a:rPr>
                <a:t>B</a:t>
              </a:r>
              <a:endParaRPr lang="zh-CN" altLang="en-US" sz="2800" dirty="0">
                <a:solidFill>
                  <a:srgbClr val="C73E01"/>
                </a:solidFill>
                <a:latin typeface="Dotum" panose="020B0600000101010101" pitchFamily="34" charset="-127"/>
                <a:ea typeface="Dotum" panose="020B0600000101010101" pitchFamily="34" charset="-127"/>
              </a:endParaRPr>
            </a:p>
          </p:txBody>
        </p:sp>
        <p:sp>
          <p:nvSpPr>
            <p:cNvPr id="46" name="TextBox 11"/>
            <p:cNvSpPr txBox="1"/>
            <p:nvPr/>
          </p:nvSpPr>
          <p:spPr>
            <a:xfrm flipH="1">
              <a:off x="10018" y="4619"/>
              <a:ext cx="2364" cy="580"/>
            </a:xfrm>
            <a:prstGeom prst="rect">
              <a:avLst/>
            </a:prstGeom>
            <a:noFill/>
            <a:ln w="9525">
              <a:noFill/>
            </a:ln>
          </p:spPr>
          <p:txBody>
            <a:bodyPr>
              <a:spAutoFit/>
            </a:bodyPr>
            <a:p>
              <a:pPr algn="ctr"/>
              <a:r>
                <a:rPr lang="zh-CN" altLang="en-US" b="1" dirty="0">
                  <a:solidFill>
                    <a:schemeClr val="tx1"/>
                  </a:solidFill>
                  <a:effectLst/>
                  <a:latin typeface="+mj-ea"/>
                  <a:ea typeface="+mj-ea"/>
                </a:rPr>
                <a:t>间接效益</a:t>
              </a:r>
              <a:r>
                <a:rPr lang="zh-CN" altLang="en-US" sz="1600" b="1"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 </a:t>
              </a:r>
              <a:r>
                <a:rPr lang="zh-CN" altLang="en-US" sz="1600" b="1" dirty="0">
                  <a:solidFill>
                    <a:srgbClr val="404040"/>
                  </a:solidFill>
                  <a:latin typeface="微软雅黑" panose="020B0503020204020204" charset="-122"/>
                  <a:ea typeface="微软雅黑" panose="020B0503020204020204" charset="-122"/>
                </a:rPr>
                <a:t>  </a:t>
              </a:r>
              <a:endParaRPr lang="en-US" altLang="x-none" sz="1600" b="1" dirty="0">
                <a:solidFill>
                  <a:srgbClr val="404040"/>
                </a:solidFill>
                <a:latin typeface="微软雅黑" panose="020B0503020204020204" charset="-122"/>
                <a:ea typeface="微软雅黑" panose="020B0503020204020204" charset="-122"/>
              </a:endParaRPr>
            </a:p>
          </p:txBody>
        </p:sp>
        <p:sp>
          <p:nvSpPr>
            <p:cNvPr id="45" name="TextBox 11"/>
            <p:cNvSpPr txBox="1"/>
            <p:nvPr/>
          </p:nvSpPr>
          <p:spPr>
            <a:xfrm flipH="1">
              <a:off x="7604" y="5382"/>
              <a:ext cx="6383" cy="2690"/>
            </a:xfrm>
            <a:prstGeom prst="rect">
              <a:avLst/>
            </a:prstGeom>
            <a:noFill/>
            <a:ln w="9525">
              <a:noFill/>
            </a:ln>
          </p:spPr>
          <p:txBody>
            <a:bodyPr wrap="square">
              <a:spAutoFit/>
            </a:bodyPr>
            <a:p>
              <a:pPr marL="742950" lvl="1" indent="-285750">
                <a:lnSpc>
                  <a:spcPct val="150000"/>
                </a:lnSpc>
                <a:spcBef>
                  <a:spcPts val="0"/>
                </a:spcBef>
                <a:spcAft>
                  <a:spcPts val="0"/>
                </a:spcAft>
                <a:buFont typeface="Wingdings" panose="05000000000000000000" charset="0"/>
                <a:buChar char=""/>
              </a:pPr>
              <a:r>
                <a:rPr lang="zh-CN" altLang="en-US" sz="1400" dirty="0" smtClean="0">
                  <a:latin typeface="+mn-ea"/>
                  <a:sym typeface="+mn-ea"/>
                </a:rPr>
                <a:t>减少机组设备磨损，延长设备寿命</a:t>
              </a:r>
              <a:endParaRPr lang="zh-CN" altLang="en-US" sz="1400" dirty="0" smtClean="0">
                <a:latin typeface="+mn-ea"/>
                <a:sym typeface="+mn-ea"/>
              </a:endParaRPr>
            </a:p>
            <a:p>
              <a:pPr marL="742950" lvl="1" indent="-285750">
                <a:lnSpc>
                  <a:spcPct val="150000"/>
                </a:lnSpc>
                <a:spcBef>
                  <a:spcPts val="0"/>
                </a:spcBef>
                <a:spcAft>
                  <a:spcPts val="0"/>
                </a:spcAft>
                <a:buFont typeface="Wingdings" panose="05000000000000000000" charset="0"/>
                <a:buChar char=""/>
              </a:pPr>
              <a:r>
                <a:rPr lang="zh-CN" altLang="en-US" sz="1400" dirty="0" smtClean="0">
                  <a:latin typeface="+mn-ea"/>
                  <a:sym typeface="+mn-ea"/>
                </a:rPr>
                <a:t>减少机组调频备用，增加发电量</a:t>
              </a:r>
              <a:endParaRPr lang="zh-CN" altLang="en-US" sz="1400" dirty="0" smtClean="0">
                <a:latin typeface="+mn-ea"/>
                <a:sym typeface="+mn-ea"/>
              </a:endParaRPr>
            </a:p>
            <a:p>
              <a:pPr marL="742950" lvl="1" indent="-285750">
                <a:lnSpc>
                  <a:spcPct val="150000"/>
                </a:lnSpc>
                <a:spcBef>
                  <a:spcPts val="0"/>
                </a:spcBef>
                <a:spcAft>
                  <a:spcPts val="0"/>
                </a:spcAft>
                <a:buFont typeface="Wingdings" panose="05000000000000000000" charset="0"/>
                <a:buChar char=""/>
              </a:pPr>
              <a:r>
                <a:rPr lang="zh-CN" altLang="en-US" sz="1400" dirty="0" smtClean="0">
                  <a:latin typeface="+mn-ea"/>
                  <a:sym typeface="+mn-ea"/>
                </a:rPr>
                <a:t>减少机组频繁变化处理，降低煤耗</a:t>
              </a:r>
              <a:endParaRPr lang="zh-CN" altLang="en-US" sz="1400" dirty="0" smtClean="0">
                <a:latin typeface="+mn-ea"/>
                <a:sym typeface="+mn-ea"/>
              </a:endParaRPr>
            </a:p>
            <a:p>
              <a:pPr marL="742950" lvl="1" indent="-285750">
                <a:lnSpc>
                  <a:spcPct val="150000"/>
                </a:lnSpc>
                <a:spcBef>
                  <a:spcPts val="0"/>
                </a:spcBef>
                <a:spcAft>
                  <a:spcPts val="0"/>
                </a:spcAft>
                <a:buFont typeface="Wingdings" panose="05000000000000000000" charset="0"/>
                <a:buChar char=""/>
              </a:pPr>
              <a:r>
                <a:rPr lang="zh-CN" altLang="en-US" sz="1400" dirty="0" smtClean="0">
                  <a:latin typeface="+mn-ea"/>
                  <a:sym typeface="+mn-ea"/>
                </a:rPr>
                <a:t>提升机组整体的</a:t>
              </a:r>
              <a:r>
                <a:rPr lang="en-US" altLang="zh-CN" sz="1400" dirty="0" smtClean="0">
                  <a:latin typeface="+mn-ea"/>
                  <a:sym typeface="+mn-ea"/>
                </a:rPr>
                <a:t>AGC</a:t>
              </a:r>
              <a:r>
                <a:rPr lang="zh-CN" altLang="en-US" sz="1400" dirty="0" smtClean="0">
                  <a:latin typeface="+mn-ea"/>
                  <a:sym typeface="+mn-ea"/>
                </a:rPr>
                <a:t>调频能力，改善机组运行的可靠性和安全性</a:t>
              </a:r>
              <a:endParaRPr lang="zh-CN" altLang="en-US" sz="1400" dirty="0" smtClean="0">
                <a:latin typeface="+mn-ea"/>
                <a:sym typeface="+mn-ea"/>
              </a:endParaRPr>
            </a:p>
          </p:txBody>
        </p:sp>
      </p:grpSp>
    </p:spTree>
  </p:cSld>
  <p:clrMapOvr>
    <a:masterClrMapping/>
  </p:clrMapOvr>
  <p:transition>
    <p:blinds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19175" y="864870"/>
            <a:ext cx="4467225" cy="460375"/>
          </a:xfrm>
          <a:prstGeom prst="rect">
            <a:avLst/>
          </a:prstGeom>
          <a:noFill/>
        </p:spPr>
        <p:txBody>
          <a:bodyPr wrap="square" rtlCol="0">
            <a:spAutoFit/>
          </a:bodyPr>
          <a:p>
            <a:r>
              <a:rPr lang="zh-CN" altLang="en-US" sz="2400" b="1">
                <a:solidFill>
                  <a:schemeClr val="tx2"/>
                </a:solidFill>
              </a:rPr>
              <a:t>主要组成及布局</a:t>
            </a:r>
            <a:endParaRPr lang="zh-CN" altLang="en-US" sz="2400" b="1">
              <a:solidFill>
                <a:schemeClr val="tx2"/>
              </a:solidFill>
            </a:endParaRPr>
          </a:p>
        </p:txBody>
      </p:sp>
      <p:sp>
        <p:nvSpPr>
          <p:cNvPr id="3" name="文本框 2"/>
          <p:cNvSpPr txBox="1"/>
          <p:nvPr/>
        </p:nvSpPr>
        <p:spPr>
          <a:xfrm>
            <a:off x="1464310" y="2514600"/>
            <a:ext cx="6290310" cy="2168525"/>
          </a:xfrm>
          <a:prstGeom prst="rect">
            <a:avLst/>
          </a:prstGeom>
          <a:noFill/>
        </p:spPr>
        <p:txBody>
          <a:bodyPr wrap="square" rtlCol="0">
            <a:spAutoFit/>
          </a:bodyPr>
          <a:p>
            <a:pPr>
              <a:lnSpc>
                <a:spcPct val="150000"/>
              </a:lnSpc>
            </a:pPr>
            <a:r>
              <a:rPr lang="zh-CN" altLang="en-US" b="1">
                <a:solidFill>
                  <a:schemeClr val="tx2"/>
                </a:solidFill>
              </a:rPr>
              <a:t>项目总容量为9MW/4.478MWh,包括5个电池集装箱，分别为4个2MW/1MWh,一个1MW/0.5MWh,采用软包磷酸铁锂电池；5个PCS集装箱（中压箱），一个高压环网箱，一个集控集装箱。布局采用电池集装箱与其他集装箱间隔布置，降低整体火灾危险性，避免一旦电池箱起火对其他电池箱造成影响。</a:t>
            </a:r>
            <a:endParaRPr lang="zh-CN" altLang="en-US" b="1">
              <a:solidFill>
                <a:schemeClr val="tx2"/>
              </a:solidFill>
            </a:endParaRPr>
          </a:p>
        </p:txBody>
      </p:sp>
    </p:spTree>
  </p:cSld>
  <p:clrMapOvr>
    <a:masterClrMapping/>
  </p:clrMapOvr>
  <p:transition>
    <p:blinds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466725" y="1163955"/>
            <a:ext cx="7774305" cy="4289425"/>
          </a:xfrm>
          <a:prstGeom prst="rect">
            <a:avLst/>
          </a:prstGeom>
        </p:spPr>
      </p:pic>
      <p:sp>
        <p:nvSpPr>
          <p:cNvPr id="5" name="文本框 4"/>
          <p:cNvSpPr txBox="1"/>
          <p:nvPr/>
        </p:nvSpPr>
        <p:spPr>
          <a:xfrm>
            <a:off x="6324600" y="1295400"/>
            <a:ext cx="1209040" cy="460375"/>
          </a:xfrm>
          <a:prstGeom prst="rect">
            <a:avLst/>
          </a:prstGeom>
          <a:gradFill>
            <a:gsLst>
              <a:gs pos="0">
                <a:srgbClr val="FE4444"/>
              </a:gs>
              <a:gs pos="100000">
                <a:srgbClr val="832B2B"/>
              </a:gs>
            </a:gsLst>
            <a:lin scaled="0"/>
          </a:gradFill>
        </p:spPr>
        <p:txBody>
          <a:bodyPr wrap="square" rtlCol="0">
            <a:spAutoFit/>
          </a:bodyPr>
          <a:p>
            <a:r>
              <a:rPr lang="zh-CN" altLang="en-US" sz="2400"/>
              <a:t>电池箱</a:t>
            </a:r>
            <a:endParaRPr lang="zh-CN" altLang="en-US" sz="2400"/>
          </a:p>
        </p:txBody>
      </p:sp>
      <p:sp>
        <p:nvSpPr>
          <p:cNvPr id="6" name="文本框 5"/>
          <p:cNvSpPr txBox="1"/>
          <p:nvPr/>
        </p:nvSpPr>
        <p:spPr>
          <a:xfrm>
            <a:off x="1981835" y="3198495"/>
            <a:ext cx="1209040" cy="460375"/>
          </a:xfrm>
          <a:prstGeom prst="rect">
            <a:avLst/>
          </a:prstGeom>
          <a:gradFill>
            <a:gsLst>
              <a:gs pos="0">
                <a:srgbClr val="FE4444"/>
              </a:gs>
              <a:gs pos="100000">
                <a:srgbClr val="832B2B"/>
              </a:gs>
            </a:gsLst>
            <a:lin scaled="0"/>
          </a:gradFill>
        </p:spPr>
        <p:txBody>
          <a:bodyPr wrap="square" rtlCol="0">
            <a:spAutoFit/>
          </a:bodyPr>
          <a:p>
            <a:r>
              <a:rPr lang="zh-CN" altLang="en-US" sz="2400"/>
              <a:t>电池箱</a:t>
            </a:r>
            <a:endParaRPr lang="zh-CN" altLang="en-US" sz="2400"/>
          </a:p>
        </p:txBody>
      </p:sp>
      <p:sp>
        <p:nvSpPr>
          <p:cNvPr id="7" name="文本框 6"/>
          <p:cNvSpPr txBox="1"/>
          <p:nvPr/>
        </p:nvSpPr>
        <p:spPr>
          <a:xfrm>
            <a:off x="1981835" y="1295400"/>
            <a:ext cx="1209040" cy="460375"/>
          </a:xfrm>
          <a:prstGeom prst="rect">
            <a:avLst/>
          </a:prstGeom>
          <a:gradFill>
            <a:gsLst>
              <a:gs pos="0">
                <a:srgbClr val="FE4444"/>
              </a:gs>
              <a:gs pos="100000">
                <a:srgbClr val="832B2B"/>
              </a:gs>
            </a:gsLst>
            <a:lin scaled="0"/>
          </a:gradFill>
        </p:spPr>
        <p:txBody>
          <a:bodyPr wrap="square" rtlCol="0">
            <a:spAutoFit/>
          </a:bodyPr>
          <a:p>
            <a:r>
              <a:rPr lang="zh-CN" altLang="en-US" sz="2400"/>
              <a:t>电池箱</a:t>
            </a:r>
            <a:endParaRPr lang="zh-CN" altLang="en-US" sz="2400"/>
          </a:p>
        </p:txBody>
      </p:sp>
      <p:sp>
        <p:nvSpPr>
          <p:cNvPr id="8" name="文本框 7"/>
          <p:cNvSpPr txBox="1"/>
          <p:nvPr/>
        </p:nvSpPr>
        <p:spPr>
          <a:xfrm>
            <a:off x="4038600" y="2209800"/>
            <a:ext cx="1209040" cy="460375"/>
          </a:xfrm>
          <a:prstGeom prst="rect">
            <a:avLst/>
          </a:prstGeom>
          <a:gradFill>
            <a:gsLst>
              <a:gs pos="0">
                <a:srgbClr val="FE4444"/>
              </a:gs>
              <a:gs pos="100000">
                <a:srgbClr val="832B2B"/>
              </a:gs>
            </a:gsLst>
            <a:lin scaled="0"/>
          </a:gradFill>
        </p:spPr>
        <p:txBody>
          <a:bodyPr wrap="square" rtlCol="0">
            <a:spAutoFit/>
          </a:bodyPr>
          <a:p>
            <a:r>
              <a:rPr lang="zh-CN" altLang="en-US" sz="2400"/>
              <a:t>电池箱</a:t>
            </a:r>
            <a:endParaRPr lang="zh-CN" altLang="en-US" sz="2400"/>
          </a:p>
        </p:txBody>
      </p:sp>
      <p:sp>
        <p:nvSpPr>
          <p:cNvPr id="9" name="文本框 8"/>
          <p:cNvSpPr txBox="1"/>
          <p:nvPr/>
        </p:nvSpPr>
        <p:spPr>
          <a:xfrm>
            <a:off x="6324600" y="3199130"/>
            <a:ext cx="1209040" cy="460375"/>
          </a:xfrm>
          <a:prstGeom prst="rect">
            <a:avLst/>
          </a:prstGeom>
          <a:gradFill>
            <a:gsLst>
              <a:gs pos="0">
                <a:srgbClr val="FE4444"/>
              </a:gs>
              <a:gs pos="100000">
                <a:srgbClr val="832B2B"/>
              </a:gs>
            </a:gsLst>
            <a:lin scaled="0"/>
          </a:gradFill>
        </p:spPr>
        <p:txBody>
          <a:bodyPr wrap="square" rtlCol="0">
            <a:spAutoFit/>
          </a:bodyPr>
          <a:p>
            <a:r>
              <a:rPr lang="zh-CN" altLang="en-US" sz="2400"/>
              <a:t>电池箱</a:t>
            </a:r>
            <a:endParaRPr lang="zh-CN" altLang="en-US" sz="2400"/>
          </a:p>
        </p:txBody>
      </p:sp>
      <p:sp>
        <p:nvSpPr>
          <p:cNvPr id="10" name="文本框 9"/>
          <p:cNvSpPr txBox="1"/>
          <p:nvPr/>
        </p:nvSpPr>
        <p:spPr>
          <a:xfrm>
            <a:off x="4153535" y="1295400"/>
            <a:ext cx="1209040" cy="460375"/>
          </a:xfrm>
          <a:prstGeom prst="rect">
            <a:avLst/>
          </a:prstGeom>
          <a:gradFill>
            <a:gsLst>
              <a:gs pos="0">
                <a:srgbClr val="FE4444"/>
              </a:gs>
              <a:gs pos="100000">
                <a:srgbClr val="832B2B"/>
              </a:gs>
            </a:gsLst>
            <a:lin scaled="0"/>
          </a:gradFill>
        </p:spPr>
        <p:txBody>
          <a:bodyPr wrap="square" rtlCol="0">
            <a:spAutoFit/>
          </a:bodyPr>
          <a:p>
            <a:r>
              <a:rPr lang="en-US" altLang="zh-CN" sz="2400"/>
              <a:t>PCS</a:t>
            </a:r>
            <a:r>
              <a:rPr lang="zh-CN" altLang="en-US" sz="2400"/>
              <a:t>箱</a:t>
            </a:r>
            <a:endParaRPr lang="zh-CN" altLang="en-US" sz="2400"/>
          </a:p>
        </p:txBody>
      </p:sp>
      <p:sp>
        <p:nvSpPr>
          <p:cNvPr id="11" name="文本框 10"/>
          <p:cNvSpPr txBox="1"/>
          <p:nvPr/>
        </p:nvSpPr>
        <p:spPr>
          <a:xfrm>
            <a:off x="6324600" y="2247265"/>
            <a:ext cx="1209040" cy="460375"/>
          </a:xfrm>
          <a:prstGeom prst="rect">
            <a:avLst/>
          </a:prstGeom>
          <a:gradFill>
            <a:gsLst>
              <a:gs pos="0">
                <a:srgbClr val="FE4444"/>
              </a:gs>
              <a:gs pos="100000">
                <a:srgbClr val="832B2B"/>
              </a:gs>
            </a:gsLst>
            <a:lin scaled="0"/>
          </a:gradFill>
        </p:spPr>
        <p:txBody>
          <a:bodyPr wrap="square" rtlCol="0">
            <a:spAutoFit/>
          </a:bodyPr>
          <a:p>
            <a:r>
              <a:rPr lang="en-US" altLang="zh-CN" sz="2400"/>
              <a:t>PCS</a:t>
            </a:r>
            <a:r>
              <a:rPr lang="zh-CN" altLang="en-US" sz="2400"/>
              <a:t>箱</a:t>
            </a:r>
            <a:endParaRPr lang="zh-CN" altLang="en-US" sz="2400"/>
          </a:p>
        </p:txBody>
      </p:sp>
      <p:sp>
        <p:nvSpPr>
          <p:cNvPr id="12" name="文本框 11"/>
          <p:cNvSpPr txBox="1"/>
          <p:nvPr/>
        </p:nvSpPr>
        <p:spPr>
          <a:xfrm rot="16200000">
            <a:off x="387985" y="1898015"/>
            <a:ext cx="1209040" cy="460375"/>
          </a:xfrm>
          <a:prstGeom prst="rect">
            <a:avLst/>
          </a:prstGeom>
          <a:gradFill>
            <a:gsLst>
              <a:gs pos="0">
                <a:srgbClr val="FE4444"/>
              </a:gs>
              <a:gs pos="100000">
                <a:srgbClr val="832B2B"/>
              </a:gs>
            </a:gsLst>
            <a:lin scaled="0"/>
          </a:gradFill>
        </p:spPr>
        <p:txBody>
          <a:bodyPr wrap="square" rtlCol="0">
            <a:spAutoFit/>
          </a:bodyPr>
          <a:p>
            <a:r>
              <a:rPr lang="en-US" altLang="zh-CN" sz="2400"/>
              <a:t>PCS</a:t>
            </a:r>
            <a:r>
              <a:rPr lang="zh-CN" altLang="en-US" sz="2400"/>
              <a:t>箱</a:t>
            </a:r>
            <a:endParaRPr lang="zh-CN" altLang="en-US" sz="2400"/>
          </a:p>
        </p:txBody>
      </p:sp>
      <p:sp>
        <p:nvSpPr>
          <p:cNvPr id="13" name="文本框 12"/>
          <p:cNvSpPr txBox="1"/>
          <p:nvPr/>
        </p:nvSpPr>
        <p:spPr>
          <a:xfrm>
            <a:off x="1981835" y="2246630"/>
            <a:ext cx="1209040" cy="460375"/>
          </a:xfrm>
          <a:prstGeom prst="rect">
            <a:avLst/>
          </a:prstGeom>
          <a:gradFill>
            <a:gsLst>
              <a:gs pos="0">
                <a:srgbClr val="FE4444"/>
              </a:gs>
              <a:gs pos="100000">
                <a:srgbClr val="832B2B"/>
              </a:gs>
            </a:gsLst>
            <a:lin scaled="0"/>
          </a:gradFill>
        </p:spPr>
        <p:txBody>
          <a:bodyPr wrap="square" rtlCol="0">
            <a:spAutoFit/>
          </a:bodyPr>
          <a:p>
            <a:r>
              <a:rPr lang="en-US" altLang="zh-CN" sz="2400"/>
              <a:t>PCS</a:t>
            </a:r>
            <a:r>
              <a:rPr lang="zh-CN" altLang="en-US" sz="2400"/>
              <a:t>箱</a:t>
            </a:r>
            <a:endParaRPr lang="zh-CN" altLang="en-US" sz="2400"/>
          </a:p>
        </p:txBody>
      </p:sp>
      <p:sp>
        <p:nvSpPr>
          <p:cNvPr id="14" name="文本框 13"/>
          <p:cNvSpPr txBox="1"/>
          <p:nvPr/>
        </p:nvSpPr>
        <p:spPr>
          <a:xfrm>
            <a:off x="4114800" y="3276600"/>
            <a:ext cx="1209040" cy="460375"/>
          </a:xfrm>
          <a:prstGeom prst="rect">
            <a:avLst/>
          </a:prstGeom>
          <a:gradFill>
            <a:gsLst>
              <a:gs pos="0">
                <a:srgbClr val="FE4444"/>
              </a:gs>
              <a:gs pos="100000">
                <a:srgbClr val="832B2B"/>
              </a:gs>
            </a:gsLst>
            <a:lin scaled="0"/>
          </a:gradFill>
        </p:spPr>
        <p:txBody>
          <a:bodyPr wrap="square" rtlCol="0">
            <a:spAutoFit/>
          </a:bodyPr>
          <a:p>
            <a:r>
              <a:rPr lang="en-US" altLang="zh-CN" sz="2400"/>
              <a:t>PCS</a:t>
            </a:r>
            <a:r>
              <a:rPr lang="zh-CN" altLang="en-US" sz="2400"/>
              <a:t>箱</a:t>
            </a:r>
            <a:endParaRPr lang="zh-CN" altLang="en-US" sz="2400"/>
          </a:p>
        </p:txBody>
      </p:sp>
      <p:sp>
        <p:nvSpPr>
          <p:cNvPr id="15" name="文本框 14"/>
          <p:cNvSpPr txBox="1"/>
          <p:nvPr/>
        </p:nvSpPr>
        <p:spPr>
          <a:xfrm rot="16200000">
            <a:off x="387985" y="3879215"/>
            <a:ext cx="1209040" cy="460375"/>
          </a:xfrm>
          <a:prstGeom prst="rect">
            <a:avLst/>
          </a:prstGeom>
          <a:gradFill>
            <a:gsLst>
              <a:gs pos="0">
                <a:srgbClr val="FE4444"/>
              </a:gs>
              <a:gs pos="100000">
                <a:srgbClr val="832B2B"/>
              </a:gs>
            </a:gsLst>
            <a:lin scaled="0"/>
          </a:gradFill>
        </p:spPr>
        <p:txBody>
          <a:bodyPr wrap="square" rtlCol="0">
            <a:spAutoFit/>
          </a:bodyPr>
          <a:p>
            <a:r>
              <a:rPr lang="en-US" altLang="zh-CN" sz="2400"/>
              <a:t>PCS</a:t>
            </a:r>
            <a:r>
              <a:rPr lang="zh-CN" altLang="en-US" sz="2400"/>
              <a:t>箱</a:t>
            </a:r>
            <a:endParaRPr lang="zh-CN" altLang="en-US" sz="2400"/>
          </a:p>
        </p:txBody>
      </p:sp>
      <p:sp>
        <p:nvSpPr>
          <p:cNvPr id="16" name="文本框 15"/>
          <p:cNvSpPr txBox="1"/>
          <p:nvPr/>
        </p:nvSpPr>
        <p:spPr>
          <a:xfrm>
            <a:off x="3200400" y="4572000"/>
            <a:ext cx="1209040" cy="460375"/>
          </a:xfrm>
          <a:prstGeom prst="rect">
            <a:avLst/>
          </a:prstGeom>
          <a:gradFill>
            <a:gsLst>
              <a:gs pos="0">
                <a:srgbClr val="FE4444"/>
              </a:gs>
              <a:gs pos="100000">
                <a:srgbClr val="832B2B"/>
              </a:gs>
            </a:gsLst>
            <a:lin scaled="0"/>
          </a:gradFill>
        </p:spPr>
        <p:txBody>
          <a:bodyPr wrap="square" rtlCol="0">
            <a:spAutoFit/>
          </a:bodyPr>
          <a:p>
            <a:r>
              <a:rPr lang="zh-CN" altLang="en-US" sz="2400"/>
              <a:t>集控室</a:t>
            </a:r>
            <a:endParaRPr lang="zh-CN" altLang="en-US" sz="2400"/>
          </a:p>
        </p:txBody>
      </p:sp>
    </p:spTree>
  </p:cSld>
  <p:clrMapOvr>
    <a:masterClrMapping/>
  </p:clrMapOvr>
  <p:transition>
    <p:blinds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46455" y="800735"/>
            <a:ext cx="2207895" cy="460375"/>
          </a:xfrm>
          <a:prstGeom prst="rect">
            <a:avLst/>
          </a:prstGeom>
          <a:noFill/>
          <a:ln>
            <a:gradFill>
              <a:gsLst>
                <a:gs pos="0">
                  <a:srgbClr val="FECF40"/>
                </a:gs>
                <a:gs pos="100000">
                  <a:srgbClr val="846C21"/>
                </a:gs>
              </a:gsLst>
            </a:gradFill>
          </a:ln>
        </p:spPr>
        <p:txBody>
          <a:bodyPr wrap="square" rtlCol="0">
            <a:spAutoFit/>
          </a:bodyPr>
          <a:p>
            <a:r>
              <a:rPr lang="zh-CN" altLang="en-US" sz="2400" b="1">
                <a:solidFill>
                  <a:schemeClr val="tx2"/>
                </a:solidFill>
              </a:rPr>
              <a:t>其他消防设施</a:t>
            </a:r>
            <a:endParaRPr lang="zh-CN" altLang="en-US" sz="2400" b="1">
              <a:solidFill>
                <a:schemeClr val="tx2"/>
              </a:solidFill>
            </a:endParaRPr>
          </a:p>
        </p:txBody>
      </p:sp>
      <p:sp>
        <p:nvSpPr>
          <p:cNvPr id="100" name="文本框 99"/>
          <p:cNvSpPr txBox="1"/>
          <p:nvPr/>
        </p:nvSpPr>
        <p:spPr>
          <a:xfrm>
            <a:off x="991235" y="2438400"/>
            <a:ext cx="5080000" cy="1938020"/>
          </a:xfrm>
          <a:prstGeom prst="rect">
            <a:avLst/>
          </a:prstGeom>
          <a:noFill/>
          <a:ln w="9525">
            <a:noFill/>
          </a:ln>
        </p:spPr>
        <p:txBody>
          <a:bodyPr>
            <a:spAutoFit/>
          </a:bodyPr>
          <a:p>
            <a:pPr indent="349885">
              <a:lnSpc>
                <a:spcPct val="150000"/>
              </a:lnSpc>
            </a:pPr>
            <a:r>
              <a:rPr lang="en-US" altLang="zh-CN" sz="2000" b="1">
                <a:solidFill>
                  <a:schemeClr val="tx2"/>
                </a:solidFill>
                <a:ea typeface="宋体" panose="02010600030101010101" pitchFamily="2" charset="-122"/>
              </a:rPr>
              <a:t>1.</a:t>
            </a:r>
            <a:r>
              <a:rPr lang="zh-CN" sz="2000" b="1">
                <a:solidFill>
                  <a:schemeClr val="tx2"/>
                </a:solidFill>
                <a:ea typeface="宋体" panose="02010600030101010101" pitchFamily="2" charset="-122"/>
              </a:rPr>
              <a:t>七氟丙烷自动灭火系统</a:t>
            </a:r>
            <a:endParaRPr lang="zh-CN" sz="2000" b="1">
              <a:solidFill>
                <a:schemeClr val="tx2"/>
              </a:solidFill>
              <a:ea typeface="宋体" panose="02010600030101010101" pitchFamily="2" charset="-122"/>
            </a:endParaRPr>
          </a:p>
          <a:p>
            <a:pPr indent="349885">
              <a:lnSpc>
                <a:spcPct val="150000"/>
              </a:lnSpc>
            </a:pPr>
            <a:r>
              <a:rPr lang="en-US" altLang="zh-CN" sz="2000" b="1">
                <a:solidFill>
                  <a:schemeClr val="tx2"/>
                </a:solidFill>
                <a:ea typeface="宋体" panose="02010600030101010101" pitchFamily="2" charset="-122"/>
              </a:rPr>
              <a:t>2.</a:t>
            </a:r>
            <a:r>
              <a:rPr lang="zh-CN" sz="2000" b="1">
                <a:solidFill>
                  <a:schemeClr val="tx2"/>
                </a:solidFill>
                <a:ea typeface="宋体" panose="02010600030101010101" pitchFamily="2" charset="-122"/>
              </a:rPr>
              <a:t>火灾自动报警系统</a:t>
            </a:r>
            <a:endParaRPr lang="zh-CN" sz="2000" b="1">
              <a:solidFill>
                <a:schemeClr val="tx2"/>
              </a:solidFill>
              <a:ea typeface="宋体" panose="02010600030101010101" pitchFamily="2" charset="-122"/>
            </a:endParaRPr>
          </a:p>
          <a:p>
            <a:pPr indent="349885">
              <a:lnSpc>
                <a:spcPct val="150000"/>
              </a:lnSpc>
            </a:pPr>
            <a:r>
              <a:rPr lang="en-US" altLang="zh-CN" sz="2000" b="1">
                <a:solidFill>
                  <a:schemeClr val="tx2"/>
                </a:solidFill>
                <a:ea typeface="宋体" panose="02010600030101010101" pitchFamily="2" charset="-122"/>
              </a:rPr>
              <a:t>3.</a:t>
            </a:r>
            <a:r>
              <a:rPr lang="zh-CN" sz="2000" b="1">
                <a:solidFill>
                  <a:schemeClr val="tx2"/>
                </a:solidFill>
                <a:ea typeface="宋体" panose="02010600030101010101" pitchFamily="2" charset="-122"/>
              </a:rPr>
              <a:t>远程手动氮气灭火系统</a:t>
            </a:r>
            <a:endParaRPr lang="zh-CN" sz="2000" b="1">
              <a:solidFill>
                <a:schemeClr val="tx2"/>
              </a:solidFill>
              <a:ea typeface="宋体" panose="02010600030101010101" pitchFamily="2" charset="-122"/>
            </a:endParaRPr>
          </a:p>
          <a:p>
            <a:pPr indent="349885">
              <a:lnSpc>
                <a:spcPct val="150000"/>
              </a:lnSpc>
            </a:pPr>
            <a:r>
              <a:rPr lang="en-US" altLang="zh-CN" sz="2000" b="1">
                <a:solidFill>
                  <a:schemeClr val="tx2"/>
                </a:solidFill>
                <a:ea typeface="宋体" panose="02010600030101010101" pitchFamily="2" charset="-122"/>
              </a:rPr>
              <a:t>4.</a:t>
            </a:r>
            <a:r>
              <a:rPr lang="zh-CN" sz="2000" b="1">
                <a:solidFill>
                  <a:schemeClr val="tx2"/>
                </a:solidFill>
                <a:ea typeface="宋体" panose="02010600030101010101" pitchFamily="2" charset="-122"/>
              </a:rPr>
              <a:t>干粉灭火器等消防设施及器材</a:t>
            </a:r>
            <a:r>
              <a:rPr lang="zh-CN" sz="2000">
                <a:solidFill>
                  <a:srgbClr val="333333"/>
                </a:solidFill>
                <a:ea typeface="宋体" panose="02010600030101010101" pitchFamily="2" charset="-122"/>
              </a:rPr>
              <a:t>。</a:t>
            </a:r>
            <a:endParaRPr lang="zh-CN" altLang="en-US" sz="2000"/>
          </a:p>
        </p:txBody>
      </p:sp>
    </p:spTree>
  </p:cSld>
  <p:clrMapOvr>
    <a:masterClrMapping/>
  </p:clrMapOvr>
  <p:transition>
    <p:blinds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WordArt 3"/>
          <p:cNvSpPr>
            <a:spLocks noTextEdit="1"/>
          </p:cNvSpPr>
          <p:nvPr/>
        </p:nvSpPr>
        <p:spPr>
          <a:xfrm>
            <a:off x="2209800" y="2895600"/>
            <a:ext cx="4724400" cy="762000"/>
          </a:xfrm>
          <a:prstGeom prst="rect">
            <a:avLst/>
          </a:prstGeom>
        </p:spPr>
        <p:txBody>
          <a:bodyPr wrap="none" fromWordArt="1">
            <a:prstTxWarp prst="textPlain">
              <a:avLst>
                <a:gd name="adj" fmla="val 50000"/>
              </a:avLst>
            </a:prstTxWarp>
            <a:normAutofit/>
          </a:bodyPr>
          <a:p>
            <a:pPr algn="ctr"/>
            <a:r>
              <a:rPr lang="zh-CN" altLang="en-US" sz="5400" b="1">
                <a:ln w="28575" cap="flat" cmpd="sng">
                  <a:solidFill>
                    <a:schemeClr val="tx2"/>
                  </a:solidFill>
                  <a:prstDash val="solid"/>
                  <a:round/>
                  <a:headEnd type="none" w="med" len="med"/>
                  <a:tailEnd type="none" w="med" len="med"/>
                </a:ln>
                <a:solidFill>
                  <a:schemeClr val="tx2"/>
                </a:solidFill>
                <a:effectLst>
                  <a:outerShdw dist="89803" dir="2699999" algn="ctr" rotWithShape="0">
                    <a:srgbClr val="000000">
                      <a:alpha val="50000"/>
                    </a:srgbClr>
                  </a:outerShdw>
                </a:effectLst>
                <a:latin typeface="Arial Black" panose="020B0A04020102020204" charset="0"/>
                <a:ea typeface="Arial Black" panose="020B0A04020102020204" charset="0"/>
              </a:rPr>
              <a:t>Thank You !</a:t>
            </a:r>
            <a:endParaRPr lang="zh-CN" altLang="en-US" sz="5400" b="1">
              <a:ln w="28575" cap="flat" cmpd="sng">
                <a:solidFill>
                  <a:schemeClr val="tx2"/>
                </a:solidFill>
                <a:prstDash val="solid"/>
                <a:round/>
                <a:headEnd type="none" w="med" len="med"/>
                <a:tailEnd type="none" w="med" len="med"/>
              </a:ln>
              <a:solidFill>
                <a:schemeClr val="tx2"/>
              </a:solidFill>
              <a:effectLst>
                <a:outerShdw dist="89803" dir="2699999" algn="ctr" rotWithShape="0">
                  <a:srgbClr val="000000">
                    <a:alpha val="50000"/>
                  </a:srgbClr>
                </a:outerShdw>
              </a:effectLst>
              <a:latin typeface="Arial Black" panose="020B0A04020102020204" charset="0"/>
              <a:ea typeface="Arial Black" panose="020B0A04020102020204" charset="0"/>
            </a:endParaRPr>
          </a:p>
        </p:txBody>
      </p:sp>
    </p:spTree>
  </p:cSld>
  <p:clrMapOvr>
    <a:masterClrMapping/>
  </p:clrMapOvr>
  <p:transition>
    <p:wipe dir="r"/>
  </p:transition>
</p:sld>
</file>

<file path=ppt/tags/tag1.xml><?xml version="1.0" encoding="utf-8"?>
<p:tagLst xmlns:p="http://schemas.openxmlformats.org/presentationml/2006/main">
  <p:tag name="KSO_WM_UNIT_TABLE_BEAUTIFY" val="smartTable{1eb7328c-6fe3-4620-949d-18eee6162499}"/>
  <p:tag name="TABLE_ENDDRAG_ORIGIN_RECT" val="536*150"/>
  <p:tag name="TABLE_ENDDRAG_RECT" val="75*180*536*150"/>
</p:tagLst>
</file>

<file path=ppt/tags/tag2.xml><?xml version="1.0" encoding="utf-8"?>
<p:tagLst xmlns:p="http://schemas.openxmlformats.org/presentationml/2006/main">
  <p:tag name="KSO_WM_UNIT_PLACING_PICTURE_USER_VIEWPORT" val="{&quot;height&quot;:6756,&quot;width&quot;:12228}"/>
</p:tagLst>
</file>

<file path=ppt/tags/tag3.xml><?xml version="1.0" encoding="utf-8"?>
<p:tagLst xmlns:p="http://schemas.openxmlformats.org/presentationml/2006/main">
  <p:tag name="KSO_WM_MEDIACOVER_FLAG" val="1"/>
  <p:tag name="KSO_WM_UNIT_MEDIACOVER_BTN_STATE" val="1"/>
  <p:tag name="KSO_WM_UNIT_MEDIACOVER_BTNRECT" val="2693*3975*0*0"/>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4.xml><?xml version="1.0" encoding="utf-8"?>
<p:tagLst xmlns:p="http://schemas.openxmlformats.org/presentationml/2006/main">
  <p:tag name="KSO_WPP_MARK_KEY" val="4941c4cf-4341-499e-8f4b-a937a41ee6b0"/>
  <p:tag name="COMMONDATA" val="eyJoZGlkIjoiZDE5NzRhODVlZWY0NjY0ZmJkOGQ2NzhkZGYyNmQ1NjAifQ=="/>
</p:tagLst>
</file>

<file path=ppt/theme/theme1.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sample">
  <a:themeElements>
    <a:clrScheme name="2_sample 3">
      <a:dk1>
        <a:srgbClr val="0B398B"/>
      </a:dk1>
      <a:lt1>
        <a:srgbClr val="D1D1D1"/>
      </a:lt1>
      <a:dk2>
        <a:srgbClr val="000072"/>
      </a:dk2>
      <a:lt2>
        <a:srgbClr val="FFFFFF"/>
      </a:lt2>
      <a:accent1>
        <a:srgbClr val="003BB2"/>
      </a:accent1>
      <a:accent2>
        <a:srgbClr val="4DA6FF"/>
      </a:accent2>
      <a:accent3>
        <a:srgbClr val="AAAABC"/>
      </a:accent3>
      <a:accent4>
        <a:srgbClr val="B2B2B2"/>
      </a:accent4>
      <a:accent5>
        <a:srgbClr val="AAAFD5"/>
      </a:accent5>
      <a:accent6>
        <a:srgbClr val="4596E7"/>
      </a:accent6>
      <a:hlink>
        <a:srgbClr val="00D69E"/>
      </a:hlink>
      <a:folHlink>
        <a:srgbClr val="D46AE8"/>
      </a:folHlink>
    </a:clrScheme>
    <a:fontScheme name="2_sampl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2_sample 1">
        <a:dk1>
          <a:srgbClr val="333333"/>
        </a:dk1>
        <a:lt1>
          <a:srgbClr val="FFFFFF"/>
        </a:lt1>
        <a:dk2>
          <a:srgbClr val="470E03"/>
        </a:dk2>
        <a:lt2>
          <a:srgbClr val="FFFFFF"/>
        </a:lt2>
        <a:accent1>
          <a:srgbClr val="CC6600"/>
        </a:accent1>
        <a:accent2>
          <a:srgbClr val="99CCFF"/>
        </a:accent2>
        <a:accent3>
          <a:srgbClr val="B1AAAA"/>
        </a:accent3>
        <a:accent4>
          <a:srgbClr val="DADADA"/>
        </a:accent4>
        <a:accent5>
          <a:srgbClr val="E2B8AA"/>
        </a:accent5>
        <a:accent6>
          <a:srgbClr val="8AB9E7"/>
        </a:accent6>
        <a:hlink>
          <a:srgbClr val="2EB62E"/>
        </a:hlink>
        <a:folHlink>
          <a:srgbClr val="E88A00"/>
        </a:folHlink>
      </a:clrScheme>
      <a:clrMap bg1="dk2" tx1="lt1" bg2="dk1" tx2="lt2" accent1="accent1" accent2="accent2" accent3="accent3" accent4="accent4" accent5="accent5" accent6="accent6" hlink="hlink" folHlink="folHlink"/>
    </a:extraClrScheme>
    <a:extraClrScheme>
      <a:clrScheme name="2_sample 2">
        <a:dk1>
          <a:srgbClr val="000000"/>
        </a:dk1>
        <a:lt1>
          <a:srgbClr val="D1D1D1"/>
        </a:lt1>
        <a:dk2>
          <a:srgbClr val="003600"/>
        </a:dk2>
        <a:lt2>
          <a:srgbClr val="FFFFFF"/>
        </a:lt2>
        <a:accent1>
          <a:srgbClr val="26A84E"/>
        </a:accent1>
        <a:accent2>
          <a:srgbClr val="C7E46A"/>
        </a:accent2>
        <a:accent3>
          <a:srgbClr val="AAAEAA"/>
        </a:accent3>
        <a:accent4>
          <a:srgbClr val="B2B2B2"/>
        </a:accent4>
        <a:accent5>
          <a:srgbClr val="ACD1B2"/>
        </a:accent5>
        <a:accent6>
          <a:srgbClr val="B4CF5F"/>
        </a:accent6>
        <a:hlink>
          <a:srgbClr val="00D69E"/>
        </a:hlink>
        <a:folHlink>
          <a:srgbClr val="4466A4"/>
        </a:folHlink>
      </a:clrScheme>
      <a:clrMap bg1="dk2" tx1="lt1" bg2="dk1" tx2="lt2" accent1="accent1" accent2="accent2" accent3="accent3" accent4="accent4" accent5="accent5" accent6="accent6" hlink="hlink" folHlink="folHlink"/>
    </a:extraClrScheme>
    <a:extraClrScheme>
      <a:clrScheme name="2_sample 3">
        <a:dk1>
          <a:srgbClr val="0B398B"/>
        </a:dk1>
        <a:lt1>
          <a:srgbClr val="D1D1D1"/>
        </a:lt1>
        <a:dk2>
          <a:srgbClr val="000072"/>
        </a:dk2>
        <a:lt2>
          <a:srgbClr val="FFFFFF"/>
        </a:lt2>
        <a:accent1>
          <a:srgbClr val="003BB2"/>
        </a:accent1>
        <a:accent2>
          <a:srgbClr val="4DA6FF"/>
        </a:accent2>
        <a:accent3>
          <a:srgbClr val="AAAABC"/>
        </a:accent3>
        <a:accent4>
          <a:srgbClr val="B2B2B2"/>
        </a:accent4>
        <a:accent5>
          <a:srgbClr val="AAAFD5"/>
        </a:accent5>
        <a:accent6>
          <a:srgbClr val="4596E7"/>
        </a:accent6>
        <a:hlink>
          <a:srgbClr val="00D69E"/>
        </a:hlink>
        <a:folHlink>
          <a:srgbClr val="D46AE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sample">
  <a:themeElements>
    <a:clrScheme name="1_sample 3">
      <a:dk1>
        <a:srgbClr val="0B398B"/>
      </a:dk1>
      <a:lt1>
        <a:srgbClr val="D1D1D1"/>
      </a:lt1>
      <a:dk2>
        <a:srgbClr val="000072"/>
      </a:dk2>
      <a:lt2>
        <a:srgbClr val="FFFFFF"/>
      </a:lt2>
      <a:accent1>
        <a:srgbClr val="003BB2"/>
      </a:accent1>
      <a:accent2>
        <a:srgbClr val="4DA6FF"/>
      </a:accent2>
      <a:accent3>
        <a:srgbClr val="AAAABC"/>
      </a:accent3>
      <a:accent4>
        <a:srgbClr val="B2B2B2"/>
      </a:accent4>
      <a:accent5>
        <a:srgbClr val="AAAFD5"/>
      </a:accent5>
      <a:accent6>
        <a:srgbClr val="4596E7"/>
      </a:accent6>
      <a:hlink>
        <a:srgbClr val="00D69E"/>
      </a:hlink>
      <a:folHlink>
        <a:srgbClr val="D46AE8"/>
      </a:folHlink>
    </a:clrScheme>
    <a:fontScheme name="1_sampl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1_sample 1">
        <a:dk1>
          <a:srgbClr val="333333"/>
        </a:dk1>
        <a:lt1>
          <a:srgbClr val="FFFFFF"/>
        </a:lt1>
        <a:dk2>
          <a:srgbClr val="470E03"/>
        </a:dk2>
        <a:lt2>
          <a:srgbClr val="FFFFFF"/>
        </a:lt2>
        <a:accent1>
          <a:srgbClr val="CC6600"/>
        </a:accent1>
        <a:accent2>
          <a:srgbClr val="99CCFF"/>
        </a:accent2>
        <a:accent3>
          <a:srgbClr val="B1AAAA"/>
        </a:accent3>
        <a:accent4>
          <a:srgbClr val="DADADA"/>
        </a:accent4>
        <a:accent5>
          <a:srgbClr val="E2B8AA"/>
        </a:accent5>
        <a:accent6>
          <a:srgbClr val="8AB9E7"/>
        </a:accent6>
        <a:hlink>
          <a:srgbClr val="2EB62E"/>
        </a:hlink>
        <a:folHlink>
          <a:srgbClr val="E88A00"/>
        </a:folHlink>
      </a:clrScheme>
      <a:clrMap bg1="dk2" tx1="lt1" bg2="dk1" tx2="lt2" accent1="accent1" accent2="accent2" accent3="accent3" accent4="accent4" accent5="accent5" accent6="accent6" hlink="hlink" folHlink="folHlink"/>
    </a:extraClrScheme>
    <a:extraClrScheme>
      <a:clrScheme name="1_sample 2">
        <a:dk1>
          <a:srgbClr val="000000"/>
        </a:dk1>
        <a:lt1>
          <a:srgbClr val="D1D1D1"/>
        </a:lt1>
        <a:dk2>
          <a:srgbClr val="003600"/>
        </a:dk2>
        <a:lt2>
          <a:srgbClr val="FFFFFF"/>
        </a:lt2>
        <a:accent1>
          <a:srgbClr val="26A84E"/>
        </a:accent1>
        <a:accent2>
          <a:srgbClr val="C7E46A"/>
        </a:accent2>
        <a:accent3>
          <a:srgbClr val="AAAEAA"/>
        </a:accent3>
        <a:accent4>
          <a:srgbClr val="B2B2B2"/>
        </a:accent4>
        <a:accent5>
          <a:srgbClr val="ACD1B2"/>
        </a:accent5>
        <a:accent6>
          <a:srgbClr val="B4CF5F"/>
        </a:accent6>
        <a:hlink>
          <a:srgbClr val="00D69E"/>
        </a:hlink>
        <a:folHlink>
          <a:srgbClr val="4466A4"/>
        </a:folHlink>
      </a:clrScheme>
      <a:clrMap bg1="dk2" tx1="lt1" bg2="dk1" tx2="lt2" accent1="accent1" accent2="accent2" accent3="accent3" accent4="accent4" accent5="accent5" accent6="accent6" hlink="hlink" folHlink="folHlink"/>
    </a:extraClrScheme>
    <a:extraClrScheme>
      <a:clrScheme name="1_sample 3">
        <a:dk1>
          <a:srgbClr val="0B398B"/>
        </a:dk1>
        <a:lt1>
          <a:srgbClr val="D1D1D1"/>
        </a:lt1>
        <a:dk2>
          <a:srgbClr val="000072"/>
        </a:dk2>
        <a:lt2>
          <a:srgbClr val="FFFFFF"/>
        </a:lt2>
        <a:accent1>
          <a:srgbClr val="003BB2"/>
        </a:accent1>
        <a:accent2>
          <a:srgbClr val="4DA6FF"/>
        </a:accent2>
        <a:accent3>
          <a:srgbClr val="AAAABC"/>
        </a:accent3>
        <a:accent4>
          <a:srgbClr val="B2B2B2"/>
        </a:accent4>
        <a:accent5>
          <a:srgbClr val="AAAFD5"/>
        </a:accent5>
        <a:accent6>
          <a:srgbClr val="4596E7"/>
        </a:accent6>
        <a:hlink>
          <a:srgbClr val="00D69E"/>
        </a:hlink>
        <a:folHlink>
          <a:srgbClr val="D46AE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sample">
  <a:themeElements>
    <a:clrScheme name="1_sample 3">
      <a:dk1>
        <a:srgbClr val="0B398B"/>
      </a:dk1>
      <a:lt1>
        <a:srgbClr val="D1D1D1"/>
      </a:lt1>
      <a:dk2>
        <a:srgbClr val="000072"/>
      </a:dk2>
      <a:lt2>
        <a:srgbClr val="FFFFFF"/>
      </a:lt2>
      <a:accent1>
        <a:srgbClr val="003BB2"/>
      </a:accent1>
      <a:accent2>
        <a:srgbClr val="4DA6FF"/>
      </a:accent2>
      <a:accent3>
        <a:srgbClr val="AAAABC"/>
      </a:accent3>
      <a:accent4>
        <a:srgbClr val="B2B2B2"/>
      </a:accent4>
      <a:accent5>
        <a:srgbClr val="AAAFD5"/>
      </a:accent5>
      <a:accent6>
        <a:srgbClr val="4596E7"/>
      </a:accent6>
      <a:hlink>
        <a:srgbClr val="00D69E"/>
      </a:hlink>
      <a:folHlink>
        <a:srgbClr val="D46AE8"/>
      </a:folHlink>
    </a:clrScheme>
    <a:fontScheme name="1_sampl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1_sample 1">
        <a:dk1>
          <a:srgbClr val="333333"/>
        </a:dk1>
        <a:lt1>
          <a:srgbClr val="FFFFFF"/>
        </a:lt1>
        <a:dk2>
          <a:srgbClr val="470E03"/>
        </a:dk2>
        <a:lt2>
          <a:srgbClr val="FFFFFF"/>
        </a:lt2>
        <a:accent1>
          <a:srgbClr val="CC6600"/>
        </a:accent1>
        <a:accent2>
          <a:srgbClr val="99CCFF"/>
        </a:accent2>
        <a:accent3>
          <a:srgbClr val="B1AAAA"/>
        </a:accent3>
        <a:accent4>
          <a:srgbClr val="DADADA"/>
        </a:accent4>
        <a:accent5>
          <a:srgbClr val="E2B8AA"/>
        </a:accent5>
        <a:accent6>
          <a:srgbClr val="8AB9E7"/>
        </a:accent6>
        <a:hlink>
          <a:srgbClr val="2EB62E"/>
        </a:hlink>
        <a:folHlink>
          <a:srgbClr val="E88A00"/>
        </a:folHlink>
      </a:clrScheme>
      <a:clrMap bg1="dk2" tx1="lt1" bg2="dk1" tx2="lt2" accent1="accent1" accent2="accent2" accent3="accent3" accent4="accent4" accent5="accent5" accent6="accent6" hlink="hlink" folHlink="folHlink"/>
    </a:extraClrScheme>
    <a:extraClrScheme>
      <a:clrScheme name="1_sample 2">
        <a:dk1>
          <a:srgbClr val="000000"/>
        </a:dk1>
        <a:lt1>
          <a:srgbClr val="D1D1D1"/>
        </a:lt1>
        <a:dk2>
          <a:srgbClr val="003600"/>
        </a:dk2>
        <a:lt2>
          <a:srgbClr val="FFFFFF"/>
        </a:lt2>
        <a:accent1>
          <a:srgbClr val="26A84E"/>
        </a:accent1>
        <a:accent2>
          <a:srgbClr val="C7E46A"/>
        </a:accent2>
        <a:accent3>
          <a:srgbClr val="AAAEAA"/>
        </a:accent3>
        <a:accent4>
          <a:srgbClr val="B2B2B2"/>
        </a:accent4>
        <a:accent5>
          <a:srgbClr val="ACD1B2"/>
        </a:accent5>
        <a:accent6>
          <a:srgbClr val="B4CF5F"/>
        </a:accent6>
        <a:hlink>
          <a:srgbClr val="00D69E"/>
        </a:hlink>
        <a:folHlink>
          <a:srgbClr val="4466A4"/>
        </a:folHlink>
      </a:clrScheme>
      <a:clrMap bg1="dk2" tx1="lt1" bg2="dk1" tx2="lt2" accent1="accent1" accent2="accent2" accent3="accent3" accent4="accent4" accent5="accent5" accent6="accent6" hlink="hlink" folHlink="folHlink"/>
    </a:extraClrScheme>
    <a:extraClrScheme>
      <a:clrScheme name="1_sample 3">
        <a:dk1>
          <a:srgbClr val="0B398B"/>
        </a:dk1>
        <a:lt1>
          <a:srgbClr val="D1D1D1"/>
        </a:lt1>
        <a:dk2>
          <a:srgbClr val="000072"/>
        </a:dk2>
        <a:lt2>
          <a:srgbClr val="FFFFFF"/>
        </a:lt2>
        <a:accent1>
          <a:srgbClr val="003BB2"/>
        </a:accent1>
        <a:accent2>
          <a:srgbClr val="4DA6FF"/>
        </a:accent2>
        <a:accent3>
          <a:srgbClr val="AAAABC"/>
        </a:accent3>
        <a:accent4>
          <a:srgbClr val="B2B2B2"/>
        </a:accent4>
        <a:accent5>
          <a:srgbClr val="AAAFD5"/>
        </a:accent5>
        <a:accent6>
          <a:srgbClr val="4596E7"/>
        </a:accent6>
        <a:hlink>
          <a:srgbClr val="00D69E"/>
        </a:hlink>
        <a:folHlink>
          <a:srgbClr val="D46AE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sample">
  <a:themeElements>
    <a:clrScheme name="1_sample 3">
      <a:dk1>
        <a:srgbClr val="0B398B"/>
      </a:dk1>
      <a:lt1>
        <a:srgbClr val="D1D1D1"/>
      </a:lt1>
      <a:dk2>
        <a:srgbClr val="000072"/>
      </a:dk2>
      <a:lt2>
        <a:srgbClr val="FFFFFF"/>
      </a:lt2>
      <a:accent1>
        <a:srgbClr val="003BB2"/>
      </a:accent1>
      <a:accent2>
        <a:srgbClr val="4DA6FF"/>
      </a:accent2>
      <a:accent3>
        <a:srgbClr val="AAAABC"/>
      </a:accent3>
      <a:accent4>
        <a:srgbClr val="B2B2B2"/>
      </a:accent4>
      <a:accent5>
        <a:srgbClr val="AAAFD5"/>
      </a:accent5>
      <a:accent6>
        <a:srgbClr val="4596E7"/>
      </a:accent6>
      <a:hlink>
        <a:srgbClr val="00D69E"/>
      </a:hlink>
      <a:folHlink>
        <a:srgbClr val="D46AE8"/>
      </a:folHlink>
    </a:clrScheme>
    <a:fontScheme name="1_sampl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1_sample 1">
        <a:dk1>
          <a:srgbClr val="333333"/>
        </a:dk1>
        <a:lt1>
          <a:srgbClr val="FFFFFF"/>
        </a:lt1>
        <a:dk2>
          <a:srgbClr val="470E03"/>
        </a:dk2>
        <a:lt2>
          <a:srgbClr val="FFFFFF"/>
        </a:lt2>
        <a:accent1>
          <a:srgbClr val="CC6600"/>
        </a:accent1>
        <a:accent2>
          <a:srgbClr val="99CCFF"/>
        </a:accent2>
        <a:accent3>
          <a:srgbClr val="B1AAAA"/>
        </a:accent3>
        <a:accent4>
          <a:srgbClr val="DADADA"/>
        </a:accent4>
        <a:accent5>
          <a:srgbClr val="E2B8AA"/>
        </a:accent5>
        <a:accent6>
          <a:srgbClr val="8AB9E7"/>
        </a:accent6>
        <a:hlink>
          <a:srgbClr val="2EB62E"/>
        </a:hlink>
        <a:folHlink>
          <a:srgbClr val="E88A00"/>
        </a:folHlink>
      </a:clrScheme>
      <a:clrMap bg1="dk2" tx1="lt1" bg2="dk1" tx2="lt2" accent1="accent1" accent2="accent2" accent3="accent3" accent4="accent4" accent5="accent5" accent6="accent6" hlink="hlink" folHlink="folHlink"/>
    </a:extraClrScheme>
    <a:extraClrScheme>
      <a:clrScheme name="1_sample 2">
        <a:dk1>
          <a:srgbClr val="000000"/>
        </a:dk1>
        <a:lt1>
          <a:srgbClr val="D1D1D1"/>
        </a:lt1>
        <a:dk2>
          <a:srgbClr val="003600"/>
        </a:dk2>
        <a:lt2>
          <a:srgbClr val="FFFFFF"/>
        </a:lt2>
        <a:accent1>
          <a:srgbClr val="26A84E"/>
        </a:accent1>
        <a:accent2>
          <a:srgbClr val="C7E46A"/>
        </a:accent2>
        <a:accent3>
          <a:srgbClr val="AAAEAA"/>
        </a:accent3>
        <a:accent4>
          <a:srgbClr val="B2B2B2"/>
        </a:accent4>
        <a:accent5>
          <a:srgbClr val="ACD1B2"/>
        </a:accent5>
        <a:accent6>
          <a:srgbClr val="B4CF5F"/>
        </a:accent6>
        <a:hlink>
          <a:srgbClr val="00D69E"/>
        </a:hlink>
        <a:folHlink>
          <a:srgbClr val="4466A4"/>
        </a:folHlink>
      </a:clrScheme>
      <a:clrMap bg1="dk2" tx1="lt1" bg2="dk1" tx2="lt2" accent1="accent1" accent2="accent2" accent3="accent3" accent4="accent4" accent5="accent5" accent6="accent6" hlink="hlink" folHlink="folHlink"/>
    </a:extraClrScheme>
    <a:extraClrScheme>
      <a:clrScheme name="1_sample 3">
        <a:dk1>
          <a:srgbClr val="0B398B"/>
        </a:dk1>
        <a:lt1>
          <a:srgbClr val="D1D1D1"/>
        </a:lt1>
        <a:dk2>
          <a:srgbClr val="000072"/>
        </a:dk2>
        <a:lt2>
          <a:srgbClr val="FFFFFF"/>
        </a:lt2>
        <a:accent1>
          <a:srgbClr val="003BB2"/>
        </a:accent1>
        <a:accent2>
          <a:srgbClr val="4DA6FF"/>
        </a:accent2>
        <a:accent3>
          <a:srgbClr val="AAAABC"/>
        </a:accent3>
        <a:accent4>
          <a:srgbClr val="B2B2B2"/>
        </a:accent4>
        <a:accent5>
          <a:srgbClr val="AAAFD5"/>
        </a:accent5>
        <a:accent6>
          <a:srgbClr val="4596E7"/>
        </a:accent6>
        <a:hlink>
          <a:srgbClr val="00D69E"/>
        </a:hlink>
        <a:folHlink>
          <a:srgbClr val="D46AE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古瓶荷花">
  <a:themeElements>
    <a:clrScheme name="">
      <a:dk1>
        <a:srgbClr val="0033CC"/>
      </a:dk1>
      <a:lt1>
        <a:srgbClr val="FFFFFF"/>
      </a:lt1>
      <a:dk2>
        <a:srgbClr val="007572"/>
      </a:dk2>
      <a:lt2>
        <a:srgbClr val="C0C0C0"/>
      </a:lt2>
      <a:accent1>
        <a:srgbClr val="CCECFF"/>
      </a:accent1>
      <a:accent2>
        <a:srgbClr val="3399FF"/>
      </a:accent2>
      <a:accent3>
        <a:srgbClr val="FFFFFF"/>
      </a:accent3>
      <a:accent4>
        <a:srgbClr val="002AAF"/>
      </a:accent4>
      <a:accent5>
        <a:srgbClr val="E2F4FF"/>
      </a:accent5>
      <a:accent6>
        <a:srgbClr val="2D89E5"/>
      </a:accent6>
      <a:hlink>
        <a:srgbClr val="CC0066"/>
      </a:hlink>
      <a:folHlink>
        <a:srgbClr val="7D7DA9"/>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none" fromWordArt="1">
        <a:prstTxWarp prst="textPlain">
          <a:avLst>
            <a:gd name="adj" fmla="val 50000"/>
          </a:avLst>
        </a:prstTxWarp>
        <a:normAutofit/>
      </a:bodyPr>
      <a:lstStyle>
        <a:defPPr algn="ctr">
          <a:defRPr lang="zh-CN" altLang="en-US" sz="5400">
            <a:ln w="9525" cap="flat" cmpd="sng">
              <a:solidFill>
                <a:schemeClr val="tx2"/>
              </a:solidFill>
              <a:prstDash val="solid"/>
              <a:round/>
              <a:headEnd type="none" w="med" len="med"/>
              <a:tailEnd type="none" w="med" len="med"/>
            </a:ln>
            <a:solidFill>
              <a:schemeClr val="tx2">
                <a:alpha val="73000"/>
              </a:schemeClr>
            </a:solidFill>
            <a:latin typeface="隶书" panose="02010509060101010101" pitchFamily="49" charset="-122"/>
            <a:ea typeface="隶书" panose="02010509060101010101" pitchFamily="49" charset="-122"/>
          </a:defRPr>
        </a:defPPr>
      </a:lstStyle>
    </a:spDef>
  </a:objectDefaults>
  <a:extraClrSchemeLst>
    <a:extraClrScheme>
      <a:clrScheme name="">
        <a:dk1>
          <a:srgbClr val="0033CC"/>
        </a:dk1>
        <a:lt1>
          <a:srgbClr val="FFFFFF"/>
        </a:lt1>
        <a:dk2>
          <a:srgbClr val="007572"/>
        </a:dk2>
        <a:lt2>
          <a:srgbClr val="C0C0C0"/>
        </a:lt2>
        <a:accent1>
          <a:srgbClr val="CCECFF"/>
        </a:accent1>
        <a:accent2>
          <a:srgbClr val="3399FF"/>
        </a:accent2>
        <a:accent3>
          <a:srgbClr val="FFFFFF"/>
        </a:accent3>
        <a:accent4>
          <a:srgbClr val="002AAF"/>
        </a:accent4>
        <a:accent5>
          <a:srgbClr val="E2F4FF"/>
        </a:accent5>
        <a:accent6>
          <a:srgbClr val="2D89E5"/>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
        <a:dk1>
          <a:srgbClr val="007A77"/>
        </a:dk1>
        <a:lt1>
          <a:srgbClr val="EFF6EE"/>
        </a:lt1>
        <a:dk2>
          <a:srgbClr val="0066CC"/>
        </a:dk2>
        <a:lt2>
          <a:srgbClr val="C0C0C0"/>
        </a:lt2>
        <a:accent1>
          <a:srgbClr val="E7EEE6"/>
        </a:accent1>
        <a:accent2>
          <a:srgbClr val="FF9933"/>
        </a:accent2>
        <a:accent3>
          <a:srgbClr val="F5FAF5"/>
        </a:accent3>
        <a:accent4>
          <a:srgbClr val="006866"/>
        </a:accent4>
        <a:accent5>
          <a:srgbClr val="F1F5F0"/>
        </a:accent5>
        <a:accent6>
          <a:srgbClr val="E5892D"/>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
        <a:dk1>
          <a:srgbClr val="000000"/>
        </a:dk1>
        <a:lt1>
          <a:srgbClr val="CCFFCC"/>
        </a:lt1>
        <a:dk2>
          <a:srgbClr val="E88A00"/>
        </a:dk2>
        <a:lt2>
          <a:srgbClr val="C0C0C0"/>
        </a:lt2>
        <a:accent1>
          <a:srgbClr val="CCECFF"/>
        </a:accent1>
        <a:accent2>
          <a:srgbClr val="336600"/>
        </a:accent2>
        <a:accent3>
          <a:srgbClr val="E2FFE2"/>
        </a:accent3>
        <a:accent4>
          <a:srgbClr val="000000"/>
        </a:accent4>
        <a:accent5>
          <a:srgbClr val="E2F4FF"/>
        </a:accent5>
        <a:accent6>
          <a:srgbClr val="2D5B00"/>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CC3300"/>
        </a:dk2>
        <a:lt2>
          <a:srgbClr val="C0C0C0"/>
        </a:lt2>
        <a:accent1>
          <a:srgbClr val="FFFFCC"/>
        </a:accent1>
        <a:accent2>
          <a:srgbClr val="339933"/>
        </a:accent2>
        <a:accent3>
          <a:srgbClr val="FFFFE2"/>
        </a:accent3>
        <a:accent4>
          <a:srgbClr val="000000"/>
        </a:accent4>
        <a:accent5>
          <a:srgbClr val="FFFFE2"/>
        </a:accent5>
        <a:accent6>
          <a:srgbClr val="2D892D"/>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
        <a:dk1>
          <a:srgbClr val="636395"/>
        </a:dk1>
        <a:lt1>
          <a:srgbClr val="FFE2C5"/>
        </a:lt1>
        <a:dk2>
          <a:srgbClr val="000000"/>
        </a:dk2>
        <a:lt2>
          <a:srgbClr val="C0C0C0"/>
        </a:lt2>
        <a:accent1>
          <a:srgbClr val="FFE1E1"/>
        </a:accent1>
        <a:accent2>
          <a:srgbClr val="FF9933"/>
        </a:accent2>
        <a:accent3>
          <a:srgbClr val="FFEEDE"/>
        </a:accent3>
        <a:accent4>
          <a:srgbClr val="545480"/>
        </a:accent4>
        <a:accent5>
          <a:srgbClr val="FFEDED"/>
        </a:accent5>
        <a:accent6>
          <a:srgbClr val="E5892D"/>
        </a:accent6>
        <a:hlink>
          <a:srgbClr val="008080"/>
        </a:hlink>
        <a:folHlink>
          <a:srgbClr val="3399FF"/>
        </a:folHlink>
      </a:clrScheme>
      <a:clrMap bg1="lt1" tx1="dk1" bg2="lt2" tx2="dk2" accent1="accent1" accent2="accent2" accent3="accent3" accent4="accent4" accent5="accent5" accent6="accent6" hlink="hlink" folHlink="folHlink"/>
    </a:extraClrScheme>
    <a:extraClrScheme>
      <a:clrScheme name="">
        <a:dk1>
          <a:srgbClr val="626292"/>
        </a:dk1>
        <a:lt1>
          <a:srgbClr val="CCECFF"/>
        </a:lt1>
        <a:dk2>
          <a:srgbClr val="3333CC"/>
        </a:dk2>
        <a:lt2>
          <a:srgbClr val="C0C0C0"/>
        </a:lt2>
        <a:accent1>
          <a:srgbClr val="D9F1FF"/>
        </a:accent1>
        <a:accent2>
          <a:srgbClr val="FF9900"/>
        </a:accent2>
        <a:accent3>
          <a:srgbClr val="E2F4FF"/>
        </a:accent3>
        <a:accent4>
          <a:srgbClr val="53537D"/>
        </a:accent4>
        <a:accent5>
          <a:srgbClr val="E9F7FF"/>
        </a:accent5>
        <a:accent6>
          <a:srgbClr val="E58900"/>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
        <a:dk1>
          <a:srgbClr val="0066CC"/>
        </a:dk1>
        <a:lt1>
          <a:srgbClr val="FFE1E1"/>
        </a:lt1>
        <a:dk2>
          <a:srgbClr val="006600"/>
        </a:dk2>
        <a:lt2>
          <a:srgbClr val="C0C0C0"/>
        </a:lt2>
        <a:accent1>
          <a:srgbClr val="FFFFCC"/>
        </a:accent1>
        <a:accent2>
          <a:srgbClr val="009999"/>
        </a:accent2>
        <a:accent3>
          <a:srgbClr val="FFEDED"/>
        </a:accent3>
        <a:accent4>
          <a:srgbClr val="0057AF"/>
        </a:accent4>
        <a:accent5>
          <a:srgbClr val="FFFFE2"/>
        </a:accent5>
        <a:accent6>
          <a:srgbClr val="008989"/>
        </a:accent6>
        <a:hlink>
          <a:srgbClr val="EC0000"/>
        </a:hlink>
        <a:folHlink>
          <a:srgbClr val="0099FF"/>
        </a:folHlink>
      </a:clrScheme>
      <a:clrMap bg1="lt1" tx1="dk1" bg2="lt2" tx2="dk2" accent1="accent1" accent2="accent2" accent3="accent3" accent4="accent4" accent5="accent5" accent6="accent6" hlink="hlink" folHlink="folHlink"/>
    </a:extraClrScheme>
    <a:extraClrScheme>
      <a:clrScheme name="">
        <a:dk1>
          <a:srgbClr val="292929"/>
        </a:dk1>
        <a:lt1>
          <a:srgbClr val="DDDDDD"/>
        </a:lt1>
        <a:dk2>
          <a:srgbClr val="0066CC"/>
        </a:dk2>
        <a:lt2>
          <a:srgbClr val="B2B2B2"/>
        </a:lt2>
        <a:accent1>
          <a:srgbClr val="CACADC"/>
        </a:accent1>
        <a:accent2>
          <a:srgbClr val="FFCC00"/>
        </a:accent2>
        <a:accent3>
          <a:srgbClr val="EBEBEB"/>
        </a:accent3>
        <a:accent4>
          <a:srgbClr val="222222"/>
        </a:accent4>
        <a:accent5>
          <a:srgbClr val="E1E1EA"/>
        </a:accent5>
        <a:accent6>
          <a:srgbClr val="E5B700"/>
        </a:accent6>
        <a:hlink>
          <a:srgbClr val="008080"/>
        </a:hlink>
        <a:folHlink>
          <a:srgbClr val="7D7D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4476</Words>
  <Application>WPS 演示</Application>
  <PresentationFormat>在屏幕上显示</PresentationFormat>
  <Paragraphs>277</Paragraphs>
  <Slides>35</Slides>
  <Notes>0</Notes>
  <HiddenSlides>0</HiddenSlides>
  <MMClips>0</MMClips>
  <ScaleCrop>false</ScaleCrop>
  <HeadingPairs>
    <vt:vector size="6" baseType="variant">
      <vt:variant>
        <vt:lpstr>已用的字体</vt:lpstr>
      </vt:variant>
      <vt:variant>
        <vt:i4>16</vt:i4>
      </vt:variant>
      <vt:variant>
        <vt:lpstr>主题</vt:lpstr>
      </vt:variant>
      <vt:variant>
        <vt:i4>6</vt:i4>
      </vt:variant>
      <vt:variant>
        <vt:lpstr>幻灯片标题</vt:lpstr>
      </vt:variant>
      <vt:variant>
        <vt:i4>35</vt:i4>
      </vt:variant>
    </vt:vector>
  </HeadingPairs>
  <TitlesOfParts>
    <vt:vector size="57" baseType="lpstr">
      <vt:lpstr>Arial</vt:lpstr>
      <vt:lpstr>宋体</vt:lpstr>
      <vt:lpstr>Wingdings</vt:lpstr>
      <vt:lpstr>隶书</vt:lpstr>
      <vt:lpstr>微软雅黑</vt:lpstr>
      <vt:lpstr>Gungsuh</vt:lpstr>
      <vt:lpstr>黑体</vt:lpstr>
      <vt:lpstr>华文行楷</vt:lpstr>
      <vt:lpstr>Times New Roman</vt:lpstr>
      <vt:lpstr>Arial Unicode MS</vt:lpstr>
      <vt:lpstr>Calibri</vt:lpstr>
      <vt:lpstr>Wingdings</vt:lpstr>
      <vt:lpstr>楷体</vt:lpstr>
      <vt:lpstr>Dotum</vt:lpstr>
      <vt:lpstr>Malgun Gothic</vt:lpstr>
      <vt:lpstr>Arial Black</vt:lpstr>
      <vt:lpstr>自定义设计方案</vt:lpstr>
      <vt:lpstr>2_sample</vt:lpstr>
      <vt:lpstr>3_sample</vt:lpstr>
      <vt:lpstr>4_sample</vt:lpstr>
      <vt:lpstr>5_sample</vt:lpstr>
      <vt:lpstr>古瓶荷花</vt:lpstr>
      <vt:lpstr>PowerPoint 演示文稿</vt:lpstr>
      <vt:lpstr>PowerPoint 演示文稿</vt:lpstr>
      <vt:lpstr>一、锂离子电池</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三、平朔煤矸石电厂 储能辅助调频项目介绍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Sung Ha, Park</dc:creator>
  <cp:lastModifiedBy>痞子德</cp:lastModifiedBy>
  <cp:revision>339</cp:revision>
  <dcterms:created xsi:type="dcterms:W3CDTF">2004-08-26T06:30:00Z</dcterms:created>
  <dcterms:modified xsi:type="dcterms:W3CDTF">2022-11-02T02:16:57Z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2052-11.1.0.12598</vt:lpwstr>
  </property>
  <property fmtid="{D5CDD505-2E9C-101B-9397-08002B2CF9AE}" pid="3" name="ICV">
    <vt:lpwstr>AD2C0113E5BB4122B380CE3467937F29</vt:lpwstr>
  </property>
</Properties>
</file>