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852" r:id="rId1"/>
    <p:sldMasterId id="2147492889" r:id="rId2"/>
  </p:sldMasterIdLst>
  <p:notesMasterIdLst>
    <p:notesMasterId r:id="rId3"/>
  </p:notesMasterIdLst>
  <p:sldIdLst>
    <p:sldId id="4659" r:id="rId4"/>
    <p:sldId id="4662" r:id="rId5"/>
    <p:sldId id="4665" r:id="rId6"/>
    <p:sldId id="4668" r:id="rId7"/>
    <p:sldId id="4674" r:id="rId9"/>
    <p:sldId id="4677" r:id="rId10"/>
    <p:sldId id="4680" r:id="rId11"/>
    <p:sldId id="4683" r:id="rId12"/>
    <p:sldId id="4686" r:id="rId13"/>
    <p:sldId id="4692" r:id="rId15"/>
    <p:sldId id="4695" r:id="rId16"/>
    <p:sldId id="4698" r:id="rId17"/>
    <p:sldId id="4701" r:id="rId18"/>
    <p:sldId id="4704" r:id="rId19"/>
    <p:sldId id="4710" r:id="rId21"/>
    <p:sldId id="4713" r:id="rId22"/>
    <p:sldId id="4716" r:id="rId23"/>
    <p:sldId id="4719" r:id="rId24"/>
    <p:sldId id="4722" r:id="rId25"/>
    <p:sldId id="4728" r:id="rId27"/>
    <p:sldId id="4731" r:id="rId28"/>
    <p:sldId id="4734" r:id="rId29"/>
    <p:sldId id="4737" r:id="rId30"/>
    <p:sldId id="4740" r:id="rId31"/>
    <p:sldId id="4746" r:id="rId33"/>
    <p:sldId id="4749" r:id="rId34"/>
    <p:sldId id="4752" r:id="rId35"/>
    <p:sldId id="4755" r:id="rId36"/>
    <p:sldId id="475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853" r:id="rId1"/>
    <p:sldLayoutId id="2147492854" r:id="rId2"/>
    <p:sldLayoutId id="2147492855" r:id="rId3"/>
    <p:sldLayoutId id="2147492856" r:id="rId4"/>
    <p:sldLayoutId id="2147492857" r:id="rId5"/>
    <p:sldLayoutId id="2147492858" r:id="rId6"/>
    <p:sldLayoutId id="2147492859" r:id="rId7"/>
    <p:sldLayoutId id="2147492860" r:id="rId8"/>
    <p:sldLayoutId id="2147492861" r:id="rId9"/>
    <p:sldLayoutId id="2147492862" r:id="rId10"/>
    <p:sldLayoutId id="21474928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890" r:id="rId1"/>
    <p:sldLayoutId id="2147492891" r:id="rId2"/>
    <p:sldLayoutId id="2147492892" r:id="rId3"/>
    <p:sldLayoutId id="2147492893" r:id="rId4"/>
    <p:sldLayoutId id="2147492894" r:id="rId5"/>
    <p:sldLayoutId id="2147492895" r:id="rId6"/>
    <p:sldLayoutId id="2147492896" r:id="rId7"/>
    <p:sldLayoutId id="2147492897" r:id="rId8"/>
    <p:sldLayoutId id="2147492898" r:id="rId9"/>
    <p:sldLayoutId id="2147492899" r:id="rId10"/>
    <p:sldLayoutId id="21474929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tags" Target="../tags/tag238.xml"/><Relationship Id="rId22" Type="http://schemas.openxmlformats.org/officeDocument/2006/relationships/tags" Target="../tags/tag239.xml"/><Relationship Id="rId23" Type="http://schemas.openxmlformats.org/officeDocument/2006/relationships/tags" Target="../tags/tag240.xml"/><Relationship Id="rId24" Type="http://schemas.openxmlformats.org/officeDocument/2006/relationships/tags" Target="../tags/tag241.xml"/><Relationship Id="rId25" Type="http://schemas.openxmlformats.org/officeDocument/2006/relationships/tags" Target="../tags/tag242.xml"/><Relationship Id="rId26" Type="http://schemas.openxmlformats.org/officeDocument/2006/relationships/tags" Target="../tags/tag243.xml"/><Relationship Id="rId27" Type="http://schemas.openxmlformats.org/officeDocument/2006/relationships/tags" Target="../tags/tag244.xml"/><Relationship Id="rId28" Type="http://schemas.openxmlformats.org/officeDocument/2006/relationships/tags" Target="../tags/tag245.xml"/><Relationship Id="rId29" Type="http://schemas.openxmlformats.org/officeDocument/2006/relationships/tags" Target="../tags/tag24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tags" Target="../tags/tag352.xml"/><Relationship Id="rId22" Type="http://schemas.openxmlformats.org/officeDocument/2006/relationships/tags" Target="../tags/tag353.xml"/><Relationship Id="rId23" Type="http://schemas.openxmlformats.org/officeDocument/2006/relationships/tags" Target="../tags/tag354.xml"/><Relationship Id="rId24" Type="http://schemas.openxmlformats.org/officeDocument/2006/relationships/tags" Target="../tags/tag355.xml"/><Relationship Id="rId25" Type="http://schemas.openxmlformats.org/officeDocument/2006/relationships/tags" Target="../tags/tag356.xml"/><Relationship Id="rId26" Type="http://schemas.openxmlformats.org/officeDocument/2006/relationships/tags" Target="../tags/tag357.xml"/><Relationship Id="rId27" Type="http://schemas.openxmlformats.org/officeDocument/2006/relationships/tags" Target="../tags/tag358.xml"/><Relationship Id="rId28" Type="http://schemas.openxmlformats.org/officeDocument/2006/relationships/tags" Target="../tags/tag359.xml"/><Relationship Id="rId29" Type="http://schemas.openxmlformats.org/officeDocument/2006/relationships/tags" Target="../tags/tag360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tags" Target="../tags/tag385.xml"/><Relationship Id="rId14" Type="http://schemas.openxmlformats.org/officeDocument/2006/relationships/tags" Target="../tags/tag386.xml"/><Relationship Id="rId15" Type="http://schemas.openxmlformats.org/officeDocument/2006/relationships/tags" Target="../tags/tag387.xml"/><Relationship Id="rId16" Type="http://schemas.openxmlformats.org/officeDocument/2006/relationships/tags" Target="../tags/tag388.xml"/><Relationship Id="rId17" Type="http://schemas.openxmlformats.org/officeDocument/2006/relationships/tags" Target="../tags/tag389.xml"/><Relationship Id="rId18" Type="http://schemas.openxmlformats.org/officeDocument/2006/relationships/tags" Target="../tags/tag390.xml"/><Relationship Id="rId19" Type="http://schemas.openxmlformats.org/officeDocument/2006/relationships/tags" Target="../tags/tag391.xml"/><Relationship Id="rId20" Type="http://schemas.openxmlformats.org/officeDocument/2006/relationships/tags" Target="../tags/tag392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能源服务行业工作总结及工作展望2024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工作成果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  <p:sp>
        <p:nvSpPr>
          <p:cNvPr id="104897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行业的主要特点和挑战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行业的前景和未来发展趋势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能源服务行业的定义和范围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行业的发展历程和现状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能源服务行业现状</a:t>
            </a:r>
            <a:endParaRPr altLang="en-US" lang="zh-CN"/>
          </a:p>
        </p:txBody>
      </p:sp>
      <p:sp>
        <p:nvSpPr>
          <p:cNvPr id="1049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行业规模及增长情况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主要服务类型及市场份额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行业发展趋势及影响因素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能源服务行业概述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行业挑战与机遇</a:t>
            </a:r>
            <a:endParaRPr altLang="en-US" lang="zh-CN"/>
          </a:p>
        </p:txBody>
      </p:sp>
      <p:sp>
        <p:nvSpPr>
          <p:cNvPr id="10491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行业挑战：市场竞争激烈、技术更新迅速、政策法规变化等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行业机遇：新能源市场发展迅速、政策支持力度加大、技术创新推动行业发展等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工作总结：应对挑战、抓住机遇的经验和成果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工作展望：未来发展趋势、应对挑战和抓住机遇的策略与措施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工作成果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能源服务项目完成情况</a:t>
            </a:r>
            <a:endParaRPr altLang="en-US" lang="zh-CN"/>
          </a:p>
        </p:txBody>
      </p:sp>
      <p:sp>
        <p:nvSpPr>
          <p:cNvPr id="10492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已完成项目数量及类型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项目完成质量及客户满意度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项目收益及投资回报率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经验教训及改进措施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能源服务项目效益评估</a:t>
            </a:r>
            <a:endParaRPr altLang="en-US" lang="zh-CN"/>
          </a:p>
        </p:txBody>
      </p:sp>
      <p:sp>
        <p:nvSpPr>
          <p:cNvPr id="10493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经济效益：评估项目对能源消耗、成本节约等方面的贡献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技术创新：评估项目在技术研发、应用推广等方面的创新成果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社会效益：评估项目对社会发展、公众福利等方面的贡献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环境效益：评估项目对环境保护、减少污染等方面的贡献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能源服务项目技术创新</a:t>
            </a:r>
            <a:endParaRPr altLang="en-US" lang="zh-CN"/>
          </a:p>
        </p:txBody>
      </p:sp>
      <p:sp>
        <p:nvSpPr>
          <p:cNvPr id="10493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技术创新成果：展示技术创新带来的成果和效益，如提高效率、降低成本、改善环境等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创新技术应用：介绍在能源服务项目中应用的新技术、新方法和新工艺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技术创新团队：介绍负责技术创新的团队成员和组织结构，以及他们在技术创新方面的贡献和成果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技术创新合作：介绍与合作伙伴在技术创新方面的合作和交流，以及共同推动技术创新发展的成果和影响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能源服务项目品牌建设</a:t>
            </a:r>
            <a:endParaRPr altLang="en-US" lang="zh-CN"/>
          </a:p>
        </p:txBody>
      </p:sp>
      <p:sp>
        <p:nvSpPr>
          <p:cNvPr id="10494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品牌定位：明确品牌在能源服务市场中的定位，包括目标客户、市场定位和品牌形象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品牌传播：通过广告、公关、社交媒体等多种渠道推广品牌，提高品牌知名度和美誉度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品牌体验：通过提供优质的产品和服务，增强客户对品牌的信任和忠诚度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品牌合作：与其他企业或机构合作，共同推广品牌，扩大品牌影响力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工作亮点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能源服务项目成功案例</a:t>
            </a:r>
            <a:endParaRPr altLang="en-US" lang="zh-CN"/>
          </a:p>
        </p:txBody>
      </p:sp>
      <p:sp>
        <p:nvSpPr>
          <p:cNvPr id="10495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成功案例一：某大型企业能源管理优化项目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成功案例二：某城市公共建筑能源效率提升项目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成功案例三：某工业园区能源系统集成项目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成功案例四：某新能源发电项目能源管理优化项目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能源服务项目创新成果</a:t>
            </a:r>
            <a:endParaRPr altLang="en-US" lang="zh-CN"/>
          </a:p>
        </p:txBody>
      </p:sp>
      <p:sp>
        <p:nvSpPr>
          <p:cNvPr id="10495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新能源技术应用：如太阳能、风能等在能源服务项目中的创新应用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节能减排技术：如高效节能设备、余热回收等在能源服务项目中的创新应用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智能化管理：如能源管理平台、智能运维等在能源服务项目中的创新应用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综合能源服务：如多能源协同、综合能源管理等在能源服务项目中的创新应用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能源服务项目合作模式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合作模式：采用BOT模式，即建设-运营-移交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合作优势：降低能源成本、提高能源利用效率、促进可持续发展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合作内容：提供能源供应、能源管理、能源设备维护等服务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合作期限：一般为10-20年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能源服务项目人才培养</a:t>
            </a:r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培训计划：制定针对不同岗位的培训计划，提高员工的专业技能和综合素质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培训内容：包括能源技术、项目管理、团队协作等方面，使员工能够更好地适应工作需求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培训方式：采用线上和线下相结合的方式，包括课堂讲授、案例分析、实践操作等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培训效果：通过培训，员工的专业技能和综合素质得到了提高，为公司的能源服务项目提供了有力的人才保障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未来能源服务行业发展趋势预测</a:t>
            </a:r>
            <a:endParaRPr altLang="en-US" lang="zh-CN"/>
          </a:p>
        </p:txBody>
      </p:sp>
      <p:sp>
        <p:nvSpPr>
          <p:cNvPr id="10498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绿色化和低碳化：随着全球对环保意识的提高，能源服务行业将更加注重绿色化和低碳化的发展，推动清洁能源的广泛应用。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能源结构转型：随着可再生能源的快速发展，传统能源服务行业将逐渐向清洁能源领域转型。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数字化和智能化：随着科技的不断进步，能源服务行业将更加注重数字化和智能化技术的应用，提高生产效率和降低成本。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国际化合作：随着全球化的加速发展，能源服务行业将更加注重国际化合作，推动全球能源市场的互联互通和共同发展。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未来能源服务行业技术创新方向</a:t>
            </a:r>
            <a:endParaRPr altLang="en-US" lang="zh-CN"/>
          </a:p>
        </p:txBody>
      </p:sp>
      <p:sp>
        <p:nvSpPr>
          <p:cNvPr id="104990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综合能源服务：提供综合能源解决方案，满足客户多元化需求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能源互联网技术：构建能源互联网平台，实现能源的互联互通和优化配置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储能技术：发展高效、安全、可靠的储能技术，提高能源利用效率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智能化技术：利用人工智能、大数据等技术提高能源服务效率和质量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92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清洁能源技术：研发和推广清洁能源技术，降低碳排放，保护环境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未来能源服务行业市场拓展计划</a:t>
            </a:r>
            <a:endParaRPr altLang="en-US" lang="zh-CN"/>
          </a:p>
        </p:txBody>
      </p:sp>
      <p:sp>
        <p:nvSpPr>
          <p:cNvPr id="10499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拓展新能源市场：积极推广太阳能、风能等清洁能源服务，提高市场份额。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加强国际合作：与国际能源服务企业合作，共同推动全球能源服务市场的发展。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创新服务模式：探索新的服务模式，满足客户多样化的需求，提高客户满意度。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培养专业人才：加强人才培养和引进，为拓展市场提供有力的人才保障。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未来能源服务行业人才培养策略</a:t>
            </a:r>
            <a:endParaRPr altLang="en-US" lang="zh-CN"/>
          </a:p>
        </p:txBody>
      </p:sp>
      <p:sp>
        <p:nvSpPr>
          <p:cNvPr id="10500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培养目标：培养具备能源技术、市场运营、管理等方面知识和能力的人才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培训内容：注重实践能力和创新精神的培养，加强职业道德和职业素养教育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人才选拔：建立科学的人才选拔机制，注重实际能力和业绩表现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培养方式：采用多种培养方式，如校企合作、在线教育等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加强政策支持，推动行业发展</a:t>
            </a:r>
            <a:endParaRPr altLang="en-US" lang="zh-CN"/>
          </a:p>
        </p:txBody>
      </p:sp>
      <p:sp>
        <p:nvSpPr>
          <p:cNvPr id="1050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加大政策扶持力度，提高能源服务行业的竞争力和创新能力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制定更加优惠的税收政策，降低企业成本，提高经济效益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加强行业标准制定和监管，确保行业健康有序发展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推动行业技术创新和人才培养，提高行业整体水平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加强技术创新，提升竞争力</a:t>
            </a:r>
            <a:endParaRPr altLang="en-US" lang="zh-CN"/>
          </a:p>
        </p:txBody>
      </p:sp>
      <p:sp>
        <p:nvSpPr>
          <p:cNvPr id="105021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4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5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加大研发投入，提高技术创新能力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推动产学研合作，促进技术创新与产业升级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加强人才培养，打造高素质技术团队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引进先进技术，提升企业核心竞争力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加强市场拓展，扩大市场份额</a:t>
            </a:r>
            <a:endParaRPr altLang="en-US" lang="zh-CN"/>
          </a:p>
        </p:txBody>
      </p:sp>
      <p:sp>
        <p:nvSpPr>
          <p:cNvPr id="10502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深入了解市场需求，制定针对性营销策略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加强品牌宣传，提高企业知名度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拓展销售渠道，扩大销售网络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提高产品质量和服务水平，增强客户满意度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加强人才培养，提升团队素质</a:t>
            </a:r>
            <a:endParaRPr altLang="en-US" lang="zh-CN"/>
          </a:p>
        </p:txBody>
      </p:sp>
      <p:sp>
        <p:nvSpPr>
          <p:cNvPr id="10503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制定人才培养计划，明确培养目标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建立激励机制，激发员工积极性和创造力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加强团队建设，提高团队协作能力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加强培训和学习，提高员工技能水平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2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43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43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97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2023-12-17T09:43:04Z</dcterms:created>
  <dcterms:modified xsi:type="dcterms:W3CDTF">2023-12-17T09:43:04Z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b76f5a17b3ae402f8a18aaa1a20bbcd7_21</vt:lpwstr>
  </property>
</Properties>
</file>