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6" r:id="rId4"/>
    <p:sldId id="289" r:id="rId5"/>
    <p:sldId id="292" r:id="rId6"/>
    <p:sldId id="295" r:id="rId7"/>
    <p:sldId id="298" r:id="rId8"/>
    <p:sldId id="301" r:id="rId9"/>
    <p:sldId id="304" r:id="rId10"/>
    <p:sldId id="307" r:id="rId11"/>
    <p:sldId id="310" r:id="rId12"/>
    <p:sldId id="313" r:id="rId13"/>
    <p:sldId id="316" r:id="rId14"/>
    <p:sldId id="319" r:id="rId15"/>
    <p:sldId id="322" r:id="rId16"/>
    <p:sldId id="325" r:id="rId17"/>
    <p:sldId id="328" r:id="rId18"/>
    <p:sldId id="331" r:id="rId19"/>
    <p:sldId id="334" r:id="rId20"/>
    <p:sldId id="337" r:id="rId21"/>
    <p:sldId id="340" r:id="rId22"/>
    <p:sldId id="343" r:id="rId23"/>
    <p:sldId id="346" r:id="rId24"/>
    <p:sldId id="349" r:id="rId25"/>
    <p:sldId id="352" r:id="rId26"/>
    <p:sldId id="355" r:id="rId27"/>
    <p:sldId id="358" r:id="rId28"/>
    <p:sldId id="361" r:id="rId29"/>
    <p:sldId id="364" r:id="rId30"/>
    <p:sldId id="367" r:id="rId31"/>
    <p:sldId id="370" r:id="rId32"/>
    <p:sldId id="373" r:id="rId33"/>
    <p:sldId id="376" r:id="rId34"/>
    <p:sldId id="379" r:id="rId35"/>
    <p:sldId id="382" r:id="rId36"/>
    <p:sldId id="385" r:id="rId37"/>
    <p:sldId id="388" r:id="rId38"/>
    <p:sldId id="391" r:id="rId39"/>
    <p:sldId id="394" r:id="rId40"/>
    <p:sldId id="397" r:id="rId41"/>
    <p:sldId id="400" r:id="rId42"/>
    <p:sldId id="403" r:id="rId43"/>
  </p:sldIdLst>
  <p:sldSz cx="12192000" cy="6858000"/>
  <p:notesSz cx="6858000" cy="9144000"/>
  <p:custDataLst>
    <p:tags r:id="rId4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tags" Target="tags/tag47.xml" /><Relationship Id="rId45" Type="http://schemas.openxmlformats.org/officeDocument/2006/relationships/presProps" Target="presProps.xml" /><Relationship Id="rId46" Type="http://schemas.openxmlformats.org/officeDocument/2006/relationships/viewProps" Target="viewProps.xml" /><Relationship Id="rId47" Type="http://schemas.openxmlformats.org/officeDocument/2006/relationships/theme" Target="theme/theme1.xml" /><Relationship Id="rId48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wmf" /><Relationship Id="rId2" Type="http://schemas.openxmlformats.org/officeDocument/2006/relationships/image" Target="../media/image4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wmf" /><Relationship Id="rId2" Type="http://schemas.openxmlformats.org/officeDocument/2006/relationships/image" Target="../media/image4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1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5.wmf" /><Relationship Id="rId2" Type="http://schemas.openxmlformats.org/officeDocument/2006/relationships/image" Target="../media/image26.wmf" /><Relationship Id="rId3" Type="http://schemas.openxmlformats.org/officeDocument/2006/relationships/image" Target="../media/image27.w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0.wmf" /><Relationship Id="rId2" Type="http://schemas.openxmlformats.org/officeDocument/2006/relationships/image" Target="../media/image31.wmf" /><Relationship Id="rId3" Type="http://schemas.openxmlformats.org/officeDocument/2006/relationships/image" Target="../media/image32.wmf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5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6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7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8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9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>
                <a:solidFill>
                  <a:prstClr val="black"/>
                </a:solidFill>
              </a:rPr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339768B-176A-46AB-8089-B7B4214B392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MH_Others_1"/>
          <p:cNvSpPr/>
          <p:nvPr userDrawn="1">
            <p:custDataLst>
              <p:tags r:id="rId1"/>
            </p:custDataLst>
          </p:nvPr>
        </p:nvSpPr>
        <p:spPr>
          <a:xfrm>
            <a:off x="9520851" y="0"/>
            <a:ext cx="2671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7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7" name="MH_Others_2"/>
          <p:cNvSpPr/>
          <p:nvPr userDrawn="1">
            <p:custDataLst>
              <p:tags r:id="rId2"/>
            </p:custDataLst>
          </p:nvPr>
        </p:nvSpPr>
        <p:spPr>
          <a:xfrm>
            <a:off x="9283700" y="-14513"/>
            <a:ext cx="180000" cy="68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 rot="169628">
            <a:off x="683097" y="331809"/>
            <a:ext cx="1198767" cy="1216307"/>
          </a:xfrm>
          <a:custGeom>
            <a:gdLst>
              <a:gd name="T0" fmla="*/ 215 w 218"/>
              <a:gd name="T1" fmla="*/ 61 h 226"/>
              <a:gd name="T2" fmla="*/ 205 w 218"/>
              <a:gd name="T3" fmla="*/ 44 h 226"/>
              <a:gd name="T4" fmla="*/ 202 w 218"/>
              <a:gd name="T5" fmla="*/ 40 h 226"/>
              <a:gd name="T6" fmla="*/ 158 w 218"/>
              <a:gd name="T7" fmla="*/ 13 h 226"/>
              <a:gd name="T8" fmla="*/ 156 w 218"/>
              <a:gd name="T9" fmla="*/ 8 h 226"/>
              <a:gd name="T10" fmla="*/ 116 w 218"/>
              <a:gd name="T11" fmla="*/ 2 h 226"/>
              <a:gd name="T12" fmla="*/ 51 w 218"/>
              <a:gd name="T13" fmla="*/ 26 h 226"/>
              <a:gd name="T14" fmla="*/ 46 w 218"/>
              <a:gd name="T15" fmla="*/ 28 h 226"/>
              <a:gd name="T16" fmla="*/ 0 w 218"/>
              <a:gd name="T17" fmla="*/ 186 h 226"/>
              <a:gd name="T18" fmla="*/ 16 w 218"/>
              <a:gd name="T19" fmla="*/ 187 h 226"/>
              <a:gd name="T20" fmla="*/ 38 w 218"/>
              <a:gd name="T21" fmla="*/ 222 h 226"/>
              <a:gd name="T22" fmla="*/ 42 w 218"/>
              <a:gd name="T23" fmla="*/ 226 h 226"/>
              <a:gd name="T24" fmla="*/ 211 w 218"/>
              <a:gd name="T25" fmla="*/ 226 h 226"/>
              <a:gd name="T26" fmla="*/ 214 w 218"/>
              <a:gd name="T27" fmla="*/ 223 h 226"/>
              <a:gd name="T28" fmla="*/ 218 w 218"/>
              <a:gd name="T29" fmla="*/ 65 h 226"/>
              <a:gd name="T30" fmla="*/ 122 w 218"/>
              <a:gd name="T31" fmla="*/ 7 h 226"/>
              <a:gd name="T32" fmla="*/ 129 w 218"/>
              <a:gd name="T33" fmla="*/ 61 h 226"/>
              <a:gd name="T34" fmla="*/ 127 w 218"/>
              <a:gd name="T35" fmla="*/ 64 h 226"/>
              <a:gd name="T36" fmla="*/ 123 w 218"/>
              <a:gd name="T37" fmla="*/ 64 h 226"/>
              <a:gd name="T38" fmla="*/ 122 w 218"/>
              <a:gd name="T39" fmla="*/ 7 h 226"/>
              <a:gd name="T40" fmla="*/ 52 w 218"/>
              <a:gd name="T41" fmla="*/ 34 h 226"/>
              <a:gd name="T42" fmla="*/ 89 w 218"/>
              <a:gd name="T43" fmla="*/ 61 h 226"/>
              <a:gd name="T44" fmla="*/ 91 w 218"/>
              <a:gd name="T45" fmla="*/ 66 h 226"/>
              <a:gd name="T46" fmla="*/ 126 w 218"/>
              <a:gd name="T47" fmla="*/ 71 h 226"/>
              <a:gd name="T48" fmla="*/ 128 w 218"/>
              <a:gd name="T49" fmla="*/ 67 h 226"/>
              <a:gd name="T50" fmla="*/ 133 w 218"/>
              <a:gd name="T51" fmla="*/ 67 h 226"/>
              <a:gd name="T52" fmla="*/ 145 w 218"/>
              <a:gd name="T53" fmla="*/ 43 h 226"/>
              <a:gd name="T54" fmla="*/ 186 w 218"/>
              <a:gd name="T55" fmla="*/ 117 h 226"/>
              <a:gd name="T56" fmla="*/ 159 w 218"/>
              <a:gd name="T57" fmla="*/ 196 h 226"/>
              <a:gd name="T58" fmla="*/ 158 w 218"/>
              <a:gd name="T59" fmla="*/ 198 h 226"/>
              <a:gd name="T60" fmla="*/ 154 w 218"/>
              <a:gd name="T61" fmla="*/ 198 h 226"/>
              <a:gd name="T62" fmla="*/ 16 w 218"/>
              <a:gd name="T63" fmla="*/ 181 h 226"/>
              <a:gd name="T64" fmla="*/ 45 w 218"/>
              <a:gd name="T65" fmla="*/ 219 h 226"/>
              <a:gd name="T66" fmla="*/ 60 w 218"/>
              <a:gd name="T67" fmla="*/ 192 h 226"/>
              <a:gd name="T68" fmla="*/ 156 w 218"/>
              <a:gd name="T69" fmla="*/ 205 h 226"/>
              <a:gd name="T70" fmla="*/ 164 w 218"/>
              <a:gd name="T71" fmla="*/ 202 h 226"/>
              <a:gd name="T72" fmla="*/ 167 w 218"/>
              <a:gd name="T73" fmla="*/ 195 h 226"/>
              <a:gd name="T74" fmla="*/ 200 w 218"/>
              <a:gd name="T75" fmla="*/ 68 h 226"/>
              <a:gd name="T76" fmla="*/ 208 w 218"/>
              <a:gd name="T77" fmla="*/ 202 h 226"/>
              <a:gd name="T78" fmla="*/ 135 w 218"/>
              <a:gd name="T79" fmla="*/ 218 h 226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8" h="226">
                <a:moveTo>
                  <a:pt x="217" y="62"/>
                </a:moveTo>
                <a:cubicBezTo>
                  <a:pt x="216" y="61"/>
                  <a:pt x="215" y="61"/>
                  <a:pt x="215" y="61"/>
                </a:cubicBezTo>
                <a:cubicBezTo>
                  <a:pt x="210" y="61"/>
                  <a:pt x="206" y="61"/>
                  <a:pt x="201" y="61"/>
                </a:cubicBezTo>
                <a:cubicBezTo>
                  <a:pt x="202" y="55"/>
                  <a:pt x="203" y="49"/>
                  <a:pt x="205" y="44"/>
                </a:cubicBezTo>
                <a:cubicBezTo>
                  <a:pt x="205" y="43"/>
                  <a:pt x="205" y="42"/>
                  <a:pt x="204" y="42"/>
                </a:cubicBezTo>
                <a:cubicBezTo>
                  <a:pt x="204" y="41"/>
                  <a:pt x="203" y="40"/>
                  <a:pt x="202" y="40"/>
                </a:cubicBezTo>
                <a:cubicBezTo>
                  <a:pt x="183" y="37"/>
                  <a:pt x="166" y="36"/>
                  <a:pt x="148" y="36"/>
                </a:cubicBezTo>
                <a:cubicBezTo>
                  <a:pt x="151" y="28"/>
                  <a:pt x="154" y="21"/>
                  <a:pt x="158" y="13"/>
                </a:cubicBezTo>
                <a:cubicBezTo>
                  <a:pt x="158" y="12"/>
                  <a:pt x="158" y="11"/>
                  <a:pt x="158" y="10"/>
                </a:cubicBezTo>
                <a:cubicBezTo>
                  <a:pt x="158" y="9"/>
                  <a:pt x="157" y="8"/>
                  <a:pt x="156" y="8"/>
                </a:cubicBezTo>
                <a:cubicBezTo>
                  <a:pt x="144" y="4"/>
                  <a:pt x="132" y="1"/>
                  <a:pt x="120" y="0"/>
                </a:cubicBezTo>
                <a:cubicBezTo>
                  <a:pt x="118" y="0"/>
                  <a:pt x="117" y="1"/>
                  <a:pt x="116" y="2"/>
                </a:cubicBezTo>
                <a:cubicBezTo>
                  <a:pt x="113" y="14"/>
                  <a:pt x="108" y="25"/>
                  <a:pt x="103" y="36"/>
                </a:cubicBezTo>
                <a:cubicBezTo>
                  <a:pt x="84" y="36"/>
                  <a:pt x="66" y="35"/>
                  <a:pt x="51" y="26"/>
                </a:cubicBezTo>
                <a:cubicBezTo>
                  <a:pt x="50" y="26"/>
                  <a:pt x="49" y="25"/>
                  <a:pt x="48" y="26"/>
                </a:cubicBezTo>
                <a:cubicBezTo>
                  <a:pt x="47" y="26"/>
                  <a:pt x="46" y="27"/>
                  <a:pt x="46" y="28"/>
                </a:cubicBezTo>
                <a:cubicBezTo>
                  <a:pt x="38" y="73"/>
                  <a:pt x="31" y="139"/>
                  <a:pt x="1" y="183"/>
                </a:cubicBezTo>
                <a:cubicBezTo>
                  <a:pt x="0" y="184"/>
                  <a:pt x="0" y="185"/>
                  <a:pt x="0" y="186"/>
                </a:cubicBezTo>
                <a:cubicBezTo>
                  <a:pt x="1" y="187"/>
                  <a:pt x="2" y="188"/>
                  <a:pt x="4" y="188"/>
                </a:cubicBezTo>
                <a:cubicBezTo>
                  <a:pt x="8" y="188"/>
                  <a:pt x="12" y="187"/>
                  <a:pt x="16" y="187"/>
                </a:cubicBezTo>
                <a:cubicBezTo>
                  <a:pt x="24" y="187"/>
                  <a:pt x="32" y="188"/>
                  <a:pt x="41" y="189"/>
                </a:cubicBezTo>
                <a:cubicBezTo>
                  <a:pt x="39" y="201"/>
                  <a:pt x="39" y="211"/>
                  <a:pt x="38" y="222"/>
                </a:cubicBezTo>
                <a:cubicBezTo>
                  <a:pt x="38" y="223"/>
                  <a:pt x="38" y="224"/>
                  <a:pt x="39" y="225"/>
                </a:cubicBezTo>
                <a:cubicBezTo>
                  <a:pt x="40" y="225"/>
                  <a:pt x="41" y="226"/>
                  <a:pt x="42" y="226"/>
                </a:cubicBezTo>
                <a:cubicBezTo>
                  <a:pt x="70" y="225"/>
                  <a:pt x="103" y="224"/>
                  <a:pt x="135" y="224"/>
                </a:cubicBezTo>
                <a:cubicBezTo>
                  <a:pt x="161" y="224"/>
                  <a:pt x="187" y="225"/>
                  <a:pt x="211" y="226"/>
                </a:cubicBezTo>
                <a:cubicBezTo>
                  <a:pt x="212" y="226"/>
                  <a:pt x="213" y="226"/>
                  <a:pt x="213" y="225"/>
                </a:cubicBezTo>
                <a:cubicBezTo>
                  <a:pt x="214" y="225"/>
                  <a:pt x="214" y="224"/>
                  <a:pt x="214" y="223"/>
                </a:cubicBezTo>
                <a:cubicBezTo>
                  <a:pt x="214" y="216"/>
                  <a:pt x="214" y="209"/>
                  <a:pt x="214" y="202"/>
                </a:cubicBezTo>
                <a:cubicBezTo>
                  <a:pt x="214" y="156"/>
                  <a:pt x="215" y="111"/>
                  <a:pt x="218" y="65"/>
                </a:cubicBezTo>
                <a:cubicBezTo>
                  <a:pt x="218" y="64"/>
                  <a:pt x="218" y="63"/>
                  <a:pt x="217" y="62"/>
                </a:cubicBezTo>
                <a:close/>
                <a:moveTo>
                  <a:pt x="122" y="7"/>
                </a:moveTo>
                <a:cubicBezTo>
                  <a:pt x="131" y="8"/>
                  <a:pt x="141" y="10"/>
                  <a:pt x="150" y="13"/>
                </a:cubicBezTo>
                <a:cubicBezTo>
                  <a:pt x="143" y="29"/>
                  <a:pt x="136" y="45"/>
                  <a:pt x="129" y="61"/>
                </a:cubicBezTo>
                <a:cubicBezTo>
                  <a:pt x="129" y="62"/>
                  <a:pt x="128" y="63"/>
                  <a:pt x="128" y="63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25" y="65"/>
                  <a:pt x="124" y="65"/>
                  <a:pt x="123" y="64"/>
                </a:cubicBezTo>
                <a:cubicBezTo>
                  <a:pt x="115" y="63"/>
                  <a:pt x="106" y="61"/>
                  <a:pt x="97" y="60"/>
                </a:cubicBezTo>
                <a:cubicBezTo>
                  <a:pt x="108" y="44"/>
                  <a:pt x="116" y="26"/>
                  <a:pt x="122" y="7"/>
                </a:cubicBezTo>
                <a:close/>
                <a:moveTo>
                  <a:pt x="10" y="181"/>
                </a:moveTo>
                <a:cubicBezTo>
                  <a:pt x="38" y="137"/>
                  <a:pt x="44" y="77"/>
                  <a:pt x="52" y="34"/>
                </a:cubicBezTo>
                <a:cubicBezTo>
                  <a:pt x="66" y="41"/>
                  <a:pt x="83" y="43"/>
                  <a:pt x="100" y="43"/>
                </a:cubicBezTo>
                <a:cubicBezTo>
                  <a:pt x="96" y="49"/>
                  <a:pt x="93" y="55"/>
                  <a:pt x="89" y="61"/>
                </a:cubicBezTo>
                <a:cubicBezTo>
                  <a:pt x="88" y="62"/>
                  <a:pt x="88" y="63"/>
                  <a:pt x="89" y="64"/>
                </a:cubicBezTo>
                <a:cubicBezTo>
                  <a:pt x="89" y="65"/>
                  <a:pt x="90" y="66"/>
                  <a:pt x="91" y="66"/>
                </a:cubicBezTo>
                <a:cubicBezTo>
                  <a:pt x="101" y="68"/>
                  <a:pt x="112" y="69"/>
                  <a:pt x="122" y="71"/>
                </a:cubicBezTo>
                <a:cubicBezTo>
                  <a:pt x="123" y="71"/>
                  <a:pt x="124" y="71"/>
                  <a:pt x="126" y="71"/>
                </a:cubicBezTo>
                <a:cubicBezTo>
                  <a:pt x="127" y="71"/>
                  <a:pt x="128" y="71"/>
                  <a:pt x="130" y="70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1" y="70"/>
                  <a:pt x="133" y="68"/>
                  <a:pt x="133" y="67"/>
                </a:cubicBezTo>
                <a:cubicBezTo>
                  <a:pt x="134" y="66"/>
                  <a:pt x="135" y="65"/>
                  <a:pt x="135" y="64"/>
                </a:cubicBezTo>
                <a:cubicBezTo>
                  <a:pt x="138" y="57"/>
                  <a:pt x="141" y="50"/>
                  <a:pt x="145" y="43"/>
                </a:cubicBezTo>
                <a:cubicBezTo>
                  <a:pt x="162" y="43"/>
                  <a:pt x="179" y="43"/>
                  <a:pt x="197" y="46"/>
                </a:cubicBezTo>
                <a:cubicBezTo>
                  <a:pt x="193" y="67"/>
                  <a:pt x="191" y="92"/>
                  <a:pt x="186" y="117"/>
                </a:cubicBezTo>
                <a:cubicBezTo>
                  <a:pt x="182" y="143"/>
                  <a:pt x="175" y="170"/>
                  <a:pt x="161" y="191"/>
                </a:cubicBezTo>
                <a:cubicBezTo>
                  <a:pt x="160" y="193"/>
                  <a:pt x="160" y="195"/>
                  <a:pt x="159" y="196"/>
                </a:cubicBezTo>
                <a:cubicBezTo>
                  <a:pt x="159" y="197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7" y="198"/>
                  <a:pt x="157" y="199"/>
                  <a:pt x="156" y="199"/>
                </a:cubicBezTo>
                <a:cubicBezTo>
                  <a:pt x="156" y="199"/>
                  <a:pt x="155" y="198"/>
                  <a:pt x="154" y="198"/>
                </a:cubicBezTo>
                <a:cubicBezTo>
                  <a:pt x="123" y="194"/>
                  <a:pt x="92" y="189"/>
                  <a:pt x="61" y="185"/>
                </a:cubicBezTo>
                <a:cubicBezTo>
                  <a:pt x="47" y="183"/>
                  <a:pt x="31" y="181"/>
                  <a:pt x="16" y="181"/>
                </a:cubicBezTo>
                <a:cubicBezTo>
                  <a:pt x="14" y="181"/>
                  <a:pt x="12" y="181"/>
                  <a:pt x="10" y="181"/>
                </a:cubicBezTo>
                <a:close/>
                <a:moveTo>
                  <a:pt x="45" y="219"/>
                </a:moveTo>
                <a:cubicBezTo>
                  <a:pt x="46" y="209"/>
                  <a:pt x="46" y="200"/>
                  <a:pt x="47" y="190"/>
                </a:cubicBezTo>
                <a:cubicBezTo>
                  <a:pt x="52" y="190"/>
                  <a:pt x="56" y="191"/>
                  <a:pt x="60" y="192"/>
                </a:cubicBezTo>
                <a:cubicBezTo>
                  <a:pt x="91" y="196"/>
                  <a:pt x="122" y="201"/>
                  <a:pt x="153" y="205"/>
                </a:cubicBezTo>
                <a:cubicBezTo>
                  <a:pt x="154" y="205"/>
                  <a:pt x="155" y="205"/>
                  <a:pt x="156" y="205"/>
                </a:cubicBezTo>
                <a:cubicBezTo>
                  <a:pt x="158" y="205"/>
                  <a:pt x="159" y="205"/>
                  <a:pt x="160" y="205"/>
                </a:cubicBezTo>
                <a:cubicBezTo>
                  <a:pt x="162" y="204"/>
                  <a:pt x="163" y="203"/>
                  <a:pt x="164" y="202"/>
                </a:cubicBezTo>
                <a:cubicBezTo>
                  <a:pt x="165" y="201"/>
                  <a:pt x="165" y="199"/>
                  <a:pt x="166" y="198"/>
                </a:cubicBezTo>
                <a:cubicBezTo>
                  <a:pt x="166" y="196"/>
                  <a:pt x="167" y="195"/>
                  <a:pt x="167" y="195"/>
                </a:cubicBezTo>
                <a:cubicBezTo>
                  <a:pt x="182" y="172"/>
                  <a:pt x="189" y="145"/>
                  <a:pt x="193" y="118"/>
                </a:cubicBezTo>
                <a:cubicBezTo>
                  <a:pt x="196" y="100"/>
                  <a:pt x="198" y="83"/>
                  <a:pt x="200" y="68"/>
                </a:cubicBezTo>
                <a:cubicBezTo>
                  <a:pt x="204" y="68"/>
                  <a:pt x="207" y="68"/>
                  <a:pt x="211" y="68"/>
                </a:cubicBezTo>
                <a:cubicBezTo>
                  <a:pt x="208" y="113"/>
                  <a:pt x="208" y="157"/>
                  <a:pt x="208" y="202"/>
                </a:cubicBezTo>
                <a:cubicBezTo>
                  <a:pt x="208" y="208"/>
                  <a:pt x="208" y="214"/>
                  <a:pt x="208" y="219"/>
                </a:cubicBezTo>
                <a:cubicBezTo>
                  <a:pt x="185" y="218"/>
                  <a:pt x="160" y="218"/>
                  <a:pt x="135" y="218"/>
                </a:cubicBezTo>
                <a:cubicBezTo>
                  <a:pt x="104" y="218"/>
                  <a:pt x="73" y="218"/>
                  <a:pt x="45" y="219"/>
                </a:cubicBezTo>
                <a:close/>
              </a:path>
            </a:pathLst>
          </a:custGeom>
          <a:solidFill>
            <a:srgbClr val="F9B54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幼圆" panose="02010509060101010101" charset="-122"/>
              <a:sym typeface="Century Gothic" panose="020b0502020202020204" pitchFamily="34" charset="0"/>
            </a:endParaRPr>
          </a:p>
        </p:txBody>
      </p:sp>
      <p:grpSp>
        <p:nvGrpSpPr>
          <p:cNvPr id="64" name="组合 63"/>
          <p:cNvGrpSpPr/>
          <p:nvPr userDrawn="1"/>
        </p:nvGrpSpPr>
        <p:grpSpPr>
          <a:xfrm>
            <a:off x="1052195" y="800735"/>
            <a:ext cx="460375" cy="322580"/>
            <a:chOff x="7668" y="5139"/>
            <a:chExt cx="830" cy="513"/>
          </a:xfrm>
          <a:solidFill>
            <a:srgbClr val="F9B54F"/>
          </a:solidFill>
        </p:grpSpPr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7734" y="5139"/>
              <a:ext cx="700" cy="439"/>
            </a:xfrm>
            <a:custGeom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4" y="4"/>
                    <a:pt x="84" y="5"/>
                  </a:cubicBezTo>
                  <a:cubicBezTo>
                    <a:pt x="84" y="7"/>
                    <a:pt x="82" y="8"/>
                    <a:pt x="81" y="8"/>
                  </a:cubicBezTo>
                  <a:cubicBezTo>
                    <a:pt x="80" y="8"/>
                    <a:pt x="78" y="7"/>
                    <a:pt x="78" y="5"/>
                  </a:cubicBezTo>
                  <a:cubicBezTo>
                    <a:pt x="78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138"/>
            <p:cNvSpPr/>
            <p:nvPr/>
          </p:nvSpPr>
          <p:spPr bwMode="auto">
            <a:xfrm>
              <a:off x="7668" y="5600"/>
              <a:ext cx="831" cy="52"/>
            </a:xfrm>
            <a:custGeom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3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139"/>
            <p:cNvSpPr/>
            <p:nvPr/>
          </p:nvSpPr>
          <p:spPr bwMode="auto">
            <a:xfrm>
              <a:off x="8227" y="5280"/>
              <a:ext cx="54" cy="57"/>
            </a:xfrm>
            <a:custGeom>
              <a:gdLst>
                <a:gd name="T0" fmla="*/ 9 w 13"/>
                <a:gd name="T1" fmla="*/ 2 h 13"/>
                <a:gd name="T2" fmla="*/ 1 w 13"/>
                <a:gd name="T3" fmla="*/ 4 h 13"/>
                <a:gd name="T4" fmla="*/ 4 w 13"/>
                <a:gd name="T5" fmla="*/ 12 h 13"/>
                <a:gd name="T6" fmla="*/ 12 w 13"/>
                <a:gd name="T7" fmla="*/ 9 h 13"/>
                <a:gd name="T8" fmla="*/ 9 w 13"/>
                <a:gd name="T9" fmla="*/ 2 h 1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cubicBezTo>
                    <a:pt x="6" y="0"/>
                    <a:pt x="3" y="2"/>
                    <a:pt x="1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3"/>
                    <a:pt x="11" y="12"/>
                    <a:pt x="12" y="9"/>
                  </a:cubicBezTo>
                  <a:cubicBezTo>
                    <a:pt x="13" y="6"/>
                    <a:pt x="12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140"/>
            <p:cNvSpPr>
              <a:spLocks noEditPoints="1"/>
            </p:cNvSpPr>
            <p:nvPr/>
          </p:nvSpPr>
          <p:spPr bwMode="auto">
            <a:xfrm>
              <a:off x="7803" y="5209"/>
              <a:ext cx="561" cy="302"/>
            </a:xfrm>
            <a:custGeom>
              <a:gdLst>
                <a:gd name="T0" fmla="*/ 0 w 130"/>
                <a:gd name="T1" fmla="*/ 70 h 70"/>
                <a:gd name="T2" fmla="*/ 16 w 130"/>
                <a:gd name="T3" fmla="*/ 66 h 70"/>
                <a:gd name="T4" fmla="*/ 21 w 130"/>
                <a:gd name="T5" fmla="*/ 60 h 70"/>
                <a:gd name="T6" fmla="*/ 13 w 130"/>
                <a:gd name="T7" fmla="*/ 53 h 70"/>
                <a:gd name="T8" fmla="*/ 14 w 130"/>
                <a:gd name="T9" fmla="*/ 45 h 70"/>
                <a:gd name="T10" fmla="*/ 22 w 130"/>
                <a:gd name="T11" fmla="*/ 43 h 70"/>
                <a:gd name="T12" fmla="*/ 19 w 130"/>
                <a:gd name="T13" fmla="*/ 33 h 70"/>
                <a:gd name="T14" fmla="*/ 23 w 130"/>
                <a:gd name="T15" fmla="*/ 27 h 70"/>
                <a:gd name="T16" fmla="*/ 31 w 130"/>
                <a:gd name="T17" fmla="*/ 28 h 70"/>
                <a:gd name="T18" fmla="*/ 33 w 130"/>
                <a:gd name="T19" fmla="*/ 19 h 70"/>
                <a:gd name="T20" fmla="*/ 40 w 130"/>
                <a:gd name="T21" fmla="*/ 15 h 70"/>
                <a:gd name="T22" fmla="*/ 46 w 130"/>
                <a:gd name="T23" fmla="*/ 21 h 70"/>
                <a:gd name="T24" fmla="*/ 53 w 130"/>
                <a:gd name="T25" fmla="*/ 13 h 70"/>
                <a:gd name="T26" fmla="*/ 60 w 130"/>
                <a:gd name="T27" fmla="*/ 14 h 70"/>
                <a:gd name="T28" fmla="*/ 63 w 130"/>
                <a:gd name="T29" fmla="*/ 22 h 70"/>
                <a:gd name="T30" fmla="*/ 73 w 130"/>
                <a:gd name="T31" fmla="*/ 18 h 70"/>
                <a:gd name="T32" fmla="*/ 79 w 130"/>
                <a:gd name="T33" fmla="*/ 23 h 70"/>
                <a:gd name="T34" fmla="*/ 77 w 130"/>
                <a:gd name="T35" fmla="*/ 31 h 70"/>
                <a:gd name="T36" fmla="*/ 87 w 130"/>
                <a:gd name="T37" fmla="*/ 33 h 70"/>
                <a:gd name="T38" fmla="*/ 91 w 130"/>
                <a:gd name="T39" fmla="*/ 40 h 70"/>
                <a:gd name="T40" fmla="*/ 85 w 130"/>
                <a:gd name="T41" fmla="*/ 46 h 70"/>
                <a:gd name="T42" fmla="*/ 93 w 130"/>
                <a:gd name="T43" fmla="*/ 53 h 70"/>
                <a:gd name="T44" fmla="*/ 92 w 130"/>
                <a:gd name="T45" fmla="*/ 60 h 70"/>
                <a:gd name="T46" fmla="*/ 84 w 130"/>
                <a:gd name="T47" fmla="*/ 63 h 70"/>
                <a:gd name="T48" fmla="*/ 85 w 130"/>
                <a:gd name="T49" fmla="*/ 70 h 70"/>
                <a:gd name="T50" fmla="*/ 130 w 130"/>
                <a:gd name="T51" fmla="*/ 0 h 70"/>
                <a:gd name="T52" fmla="*/ 120 w 130"/>
                <a:gd name="T53" fmla="*/ 26 h 70"/>
                <a:gd name="T54" fmla="*/ 116 w 130"/>
                <a:gd name="T55" fmla="*/ 29 h 70"/>
                <a:gd name="T56" fmla="*/ 115 w 130"/>
                <a:gd name="T57" fmla="*/ 31 h 70"/>
                <a:gd name="T58" fmla="*/ 117 w 130"/>
                <a:gd name="T59" fmla="*/ 36 h 70"/>
                <a:gd name="T60" fmla="*/ 111 w 130"/>
                <a:gd name="T61" fmla="*/ 38 h 70"/>
                <a:gd name="T62" fmla="*/ 104 w 130"/>
                <a:gd name="T63" fmla="*/ 36 h 70"/>
                <a:gd name="T64" fmla="*/ 102 w 130"/>
                <a:gd name="T65" fmla="*/ 40 h 70"/>
                <a:gd name="T66" fmla="*/ 96 w 130"/>
                <a:gd name="T67" fmla="*/ 38 h 70"/>
                <a:gd name="T68" fmla="*/ 97 w 130"/>
                <a:gd name="T69" fmla="*/ 33 h 70"/>
                <a:gd name="T70" fmla="*/ 94 w 130"/>
                <a:gd name="T71" fmla="*/ 29 h 70"/>
                <a:gd name="T72" fmla="*/ 88 w 130"/>
                <a:gd name="T73" fmla="*/ 29 h 70"/>
                <a:gd name="T74" fmla="*/ 89 w 130"/>
                <a:gd name="T75" fmla="*/ 22 h 70"/>
                <a:gd name="T76" fmla="*/ 94 w 130"/>
                <a:gd name="T77" fmla="*/ 19 h 70"/>
                <a:gd name="T78" fmla="*/ 94 w 130"/>
                <a:gd name="T79" fmla="*/ 17 h 70"/>
                <a:gd name="T80" fmla="*/ 92 w 130"/>
                <a:gd name="T81" fmla="*/ 12 h 70"/>
                <a:gd name="T82" fmla="*/ 98 w 130"/>
                <a:gd name="T83" fmla="*/ 9 h 70"/>
                <a:gd name="T84" fmla="*/ 105 w 130"/>
                <a:gd name="T85" fmla="*/ 12 h 70"/>
                <a:gd name="T86" fmla="*/ 107 w 130"/>
                <a:gd name="T87" fmla="*/ 8 h 70"/>
                <a:gd name="T88" fmla="*/ 114 w 130"/>
                <a:gd name="T89" fmla="*/ 9 h 70"/>
                <a:gd name="T90" fmla="*/ 113 w 130"/>
                <a:gd name="T91" fmla="*/ 15 h 70"/>
                <a:gd name="T92" fmla="*/ 116 w 130"/>
                <a:gd name="T93" fmla="*/ 18 h 70"/>
                <a:gd name="T94" fmla="*/ 121 w 130"/>
                <a:gd name="T95" fmla="*/ 19 h 70"/>
                <a:gd name="T96" fmla="*/ 120 w 130"/>
                <a:gd name="T97" fmla="*/ 26 h 7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4" y="26"/>
                    <a:pt x="35" y="2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0"/>
                    <a:pt x="50" y="20"/>
                    <a:pt x="51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5" y="22"/>
                    <a:pt x="66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9" y="32"/>
                    <a:pt x="80" y="34"/>
                    <a:pt x="80" y="3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5"/>
                    <a:pt x="83" y="66"/>
                    <a:pt x="82" y="68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20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6" y="27"/>
                    <a:pt x="116" y="28"/>
                    <a:pt x="116" y="29"/>
                  </a:cubicBezTo>
                  <a:cubicBezTo>
                    <a:pt x="115" y="29"/>
                    <a:pt x="115" y="30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2" y="39"/>
                    <a:pt x="111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7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8"/>
                    <a:pt x="95" y="37"/>
                    <a:pt x="95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5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8" y="29"/>
                    <a:pt x="88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3" y="20"/>
                    <a:pt x="94" y="19"/>
                  </a:cubicBezTo>
                  <a:cubicBezTo>
                    <a:pt x="94" y="18"/>
                    <a:pt x="94" y="18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2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4" y="12"/>
                    <a:pt x="105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8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10"/>
                    <a:pt x="114" y="10"/>
                    <a:pt x="114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8"/>
                    <a:pt x="121" y="18"/>
                    <a:pt x="121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1" y="26"/>
                    <a:pt x="1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41"/>
            <p:cNvSpPr>
              <a:spLocks noEditPoints="1"/>
            </p:cNvSpPr>
            <p:nvPr/>
          </p:nvSpPr>
          <p:spPr bwMode="auto">
            <a:xfrm>
              <a:off x="7921" y="5324"/>
              <a:ext cx="224" cy="187"/>
            </a:xfrm>
            <a:custGeom>
              <a:gdLst>
                <a:gd name="T0" fmla="*/ 45 w 52"/>
                <a:gd name="T1" fmla="*/ 39 h 43"/>
                <a:gd name="T2" fmla="*/ 39 w 52"/>
                <a:gd name="T3" fmla="*/ 7 h 43"/>
                <a:gd name="T4" fmla="*/ 7 w 52"/>
                <a:gd name="T5" fmla="*/ 13 h 43"/>
                <a:gd name="T6" fmla="*/ 12 w 52"/>
                <a:gd name="T7" fmla="*/ 43 h 43"/>
                <a:gd name="T8" fmla="*/ 41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5 w 52"/>
                <a:gd name="T17" fmla="*/ 18 h 43"/>
                <a:gd name="T18" fmla="*/ 34 w 52"/>
                <a:gd name="T19" fmla="*/ 14 h 43"/>
                <a:gd name="T20" fmla="*/ 37 w 52"/>
                <a:gd name="T21" fmla="*/ 34 h 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50" y="14"/>
                    <a:pt x="39" y="7"/>
                  </a:cubicBezTo>
                  <a:cubicBezTo>
                    <a:pt x="28" y="0"/>
                    <a:pt x="14" y="2"/>
                    <a:pt x="7" y="13"/>
                  </a:cubicBezTo>
                  <a:cubicBezTo>
                    <a:pt x="0" y="23"/>
                    <a:pt x="2" y="36"/>
                    <a:pt x="1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2"/>
                    <a:pt x="44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5" y="42"/>
                    <a:pt x="18" y="37"/>
                  </a:cubicBezTo>
                  <a:cubicBezTo>
                    <a:pt x="12" y="33"/>
                    <a:pt x="10" y="24"/>
                    <a:pt x="15" y="18"/>
                  </a:cubicBezTo>
                  <a:cubicBezTo>
                    <a:pt x="19" y="12"/>
                    <a:pt x="28" y="10"/>
                    <a:pt x="34" y="14"/>
                  </a:cubicBezTo>
                  <a:cubicBezTo>
                    <a:pt x="40" y="19"/>
                    <a:pt x="42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矩形 6"/>
          <p:cNvSpPr/>
          <p:nvPr userDrawn="1"/>
        </p:nvSpPr>
        <p:spPr>
          <a:xfrm>
            <a:off x="0" y="-11430"/>
            <a:ext cx="12192000" cy="6858000"/>
          </a:xfrm>
          <a:prstGeom prst="rect">
            <a:avLst/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4E7ED-FD35-4E2C-8D04-D0895BF3EC6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" name="圆角矩形 9"/>
          <p:cNvSpPr/>
          <p:nvPr userDrawn="1"/>
        </p:nvSpPr>
        <p:spPr>
          <a:xfrm>
            <a:off x="293370" y="307340"/>
            <a:ext cx="11575415" cy="62204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tags" Target="../tags/tag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tags" Target="../tags/tag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8.xml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3.wmf" /><Relationship Id="rId5" Type="http://schemas.openxmlformats.org/officeDocument/2006/relationships/oleObject" Target="../embeddings/oleObject2.bin" TargetMode="Internal" /><Relationship Id="rId6" Type="http://schemas.openxmlformats.org/officeDocument/2006/relationships/image" Target="../media/image4.wmf" /><Relationship Id="rId7" Type="http://schemas.openxmlformats.org/officeDocument/2006/relationships/tags" Target="../tags/tag9.xml" /><Relationship Id="rId8" Type="http://schemas.openxmlformats.org/officeDocument/2006/relationships/vmlDrawing" Target="../drawings/vmlDrawing1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tags" Target="../tags/tag1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1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tags" Target="../tags/tag15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1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9.png" /><Relationship Id="rId4" Type="http://schemas.openxmlformats.org/officeDocument/2006/relationships/tags" Target="../tags/tag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0.png" /><Relationship Id="rId4" Type="http://schemas.openxmlformats.org/officeDocument/2006/relationships/tags" Target="../tags/tag1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1.png" /><Relationship Id="rId4" Type="http://schemas.openxmlformats.org/officeDocument/2006/relationships/tags" Target="../tags/tag1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0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Relationship Id="rId3" Type="http://schemas.openxmlformats.org/officeDocument/2006/relationships/tags" Target="../tags/tag2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3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24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3.png" /><Relationship Id="rId4" Type="http://schemas.openxmlformats.org/officeDocument/2006/relationships/tags" Target="../tags/tag25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26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1.xml" /><Relationship Id="rId3" Type="http://schemas.openxmlformats.org/officeDocument/2006/relationships/oleObject" Target="../embeddings/oleObject3.bin" TargetMode="Internal" /><Relationship Id="rId4" Type="http://schemas.openxmlformats.org/officeDocument/2006/relationships/image" Target="../media/image3.wmf" /><Relationship Id="rId5" Type="http://schemas.openxmlformats.org/officeDocument/2006/relationships/oleObject" Target="../embeddings/oleObject4.bin" TargetMode="Internal" /><Relationship Id="rId6" Type="http://schemas.openxmlformats.org/officeDocument/2006/relationships/image" Target="../media/image4.wmf" /><Relationship Id="rId7" Type="http://schemas.openxmlformats.org/officeDocument/2006/relationships/tags" Target="../tags/tag27.xml" /><Relationship Id="rId8" Type="http://schemas.openxmlformats.org/officeDocument/2006/relationships/vmlDrawing" Target="../drawings/vmlDrawing2.v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28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29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0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tags" Target="../tags/tag32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33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34.xml" /><Relationship Id="rId4" Type="http://schemas.openxmlformats.org/officeDocument/2006/relationships/image" Target="../media/image17.emf" /><Relationship Id="rId5" Type="http://schemas.openxmlformats.org/officeDocument/2006/relationships/oleObject" Target="../embeddings/oleObject5.bin" TargetMode="Internal" /><Relationship Id="rId6" Type="http://schemas.openxmlformats.org/officeDocument/2006/relationships/image" Target="../media/image18.wmf" /><Relationship Id="rId7" Type="http://schemas.openxmlformats.org/officeDocument/2006/relationships/tags" Target="../tags/tag35.xml" /><Relationship Id="rId8" Type="http://schemas.openxmlformats.org/officeDocument/2006/relationships/vmlDrawing" Target="../drawings/vmlDrawing3.v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vmlDrawing" Target="../drawings/vmlDrawing4.vml" /><Relationship Id="rId2" Type="http://schemas.openxmlformats.org/officeDocument/2006/relationships/notesSlide" Target="../notesSlides/notesSlide14.xml" /><Relationship Id="rId3" Type="http://schemas.openxmlformats.org/officeDocument/2006/relationships/tags" Target="../tags/tag36.xml" /><Relationship Id="rId4" Type="http://schemas.openxmlformats.org/officeDocument/2006/relationships/image" Target="../media/image19.png" /><Relationship Id="rId5" Type="http://schemas.openxmlformats.org/officeDocument/2006/relationships/image" Target="../media/image20.png" /><Relationship Id="rId6" Type="http://schemas.openxmlformats.org/officeDocument/2006/relationships/image" Target="../media/image17.emf" /><Relationship Id="rId7" Type="http://schemas.openxmlformats.org/officeDocument/2006/relationships/oleObject" Target="../embeddings/oleObject6.bin" TargetMode="Internal" /><Relationship Id="rId8" Type="http://schemas.openxmlformats.org/officeDocument/2006/relationships/image" Target="../media/image21.wmf" /><Relationship Id="rId9" Type="http://schemas.openxmlformats.org/officeDocument/2006/relationships/tags" Target="../tags/tag37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26.wmf" /><Relationship Id="rId11" Type="http://schemas.openxmlformats.org/officeDocument/2006/relationships/oleObject" Target="../embeddings/oleObject9.bin" TargetMode="Internal" /><Relationship Id="rId12" Type="http://schemas.openxmlformats.org/officeDocument/2006/relationships/image" Target="../media/image27.wmf" /><Relationship Id="rId13" Type="http://schemas.openxmlformats.org/officeDocument/2006/relationships/tags" Target="../tags/tag39.xml" /><Relationship Id="rId14" Type="http://schemas.openxmlformats.org/officeDocument/2006/relationships/vmlDrawing" Target="../drawings/vmlDrawing5.vml" /><Relationship Id="rId2" Type="http://schemas.openxmlformats.org/officeDocument/2006/relationships/notesSlide" Target="../notesSlides/notesSlide15.xml" /><Relationship Id="rId3" Type="http://schemas.openxmlformats.org/officeDocument/2006/relationships/tags" Target="../tags/tag38.xml" /><Relationship Id="rId4" Type="http://schemas.openxmlformats.org/officeDocument/2006/relationships/image" Target="../media/image22.png" /><Relationship Id="rId5" Type="http://schemas.openxmlformats.org/officeDocument/2006/relationships/image" Target="../media/image23.png" /><Relationship Id="rId6" Type="http://schemas.openxmlformats.org/officeDocument/2006/relationships/image" Target="../media/image24.png" /><Relationship Id="rId7" Type="http://schemas.openxmlformats.org/officeDocument/2006/relationships/oleObject" Target="../embeddings/oleObject7.bin" TargetMode="Internal" /><Relationship Id="rId8" Type="http://schemas.openxmlformats.org/officeDocument/2006/relationships/image" Target="../media/image25.wmf" /><Relationship Id="rId9" Type="http://schemas.openxmlformats.org/officeDocument/2006/relationships/oleObject" Target="../embeddings/oleObject8.bin" TargetMode="Interna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oleObject" Target="../embeddings/oleObject12.bin" TargetMode="Internal" /><Relationship Id="rId11" Type="http://schemas.openxmlformats.org/officeDocument/2006/relationships/image" Target="../media/image32.wmf" /><Relationship Id="rId12" Type="http://schemas.openxmlformats.org/officeDocument/2006/relationships/tags" Target="../tags/tag41.xml" /><Relationship Id="rId13" Type="http://schemas.openxmlformats.org/officeDocument/2006/relationships/vmlDrawing" Target="../drawings/vmlDrawing6.vml" /><Relationship Id="rId2" Type="http://schemas.openxmlformats.org/officeDocument/2006/relationships/notesSlide" Target="../notesSlides/notesSlide16.xml" /><Relationship Id="rId3" Type="http://schemas.openxmlformats.org/officeDocument/2006/relationships/tags" Target="../tags/tag40.xml" /><Relationship Id="rId4" Type="http://schemas.openxmlformats.org/officeDocument/2006/relationships/image" Target="../media/image28.png" /><Relationship Id="rId5" Type="http://schemas.openxmlformats.org/officeDocument/2006/relationships/image" Target="../media/image29.png" /><Relationship Id="rId6" Type="http://schemas.openxmlformats.org/officeDocument/2006/relationships/oleObject" Target="../embeddings/oleObject10.bin" TargetMode="Internal" /><Relationship Id="rId7" Type="http://schemas.openxmlformats.org/officeDocument/2006/relationships/image" Target="../media/image30.wmf" /><Relationship Id="rId8" Type="http://schemas.openxmlformats.org/officeDocument/2006/relationships/oleObject" Target="../embeddings/oleObject11.bin" TargetMode="Internal" /><Relationship Id="rId9" Type="http://schemas.openxmlformats.org/officeDocument/2006/relationships/image" Target="../media/image31.wmf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33.png" /><Relationship Id="rId4" Type="http://schemas.openxmlformats.org/officeDocument/2006/relationships/tags" Target="../tags/tag42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34.png" /><Relationship Id="rId4" Type="http://schemas.openxmlformats.org/officeDocument/2006/relationships/image" Target="../media/image35.png" /><Relationship Id="rId5" Type="http://schemas.openxmlformats.org/officeDocument/2006/relationships/tags" Target="../tags/tag43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36.png" /><Relationship Id="rId4" Type="http://schemas.openxmlformats.org/officeDocument/2006/relationships/image" Target="../media/image37.png" /><Relationship Id="rId5" Type="http://schemas.openxmlformats.org/officeDocument/2006/relationships/image" Target="../media/image38.png" /><Relationship Id="rId6" Type="http://schemas.openxmlformats.org/officeDocument/2006/relationships/image" Target="../media/image39.png" /><Relationship Id="rId7" Type="http://schemas.openxmlformats.org/officeDocument/2006/relationships/tags" Target="../tags/tag44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36.png" /><Relationship Id="rId4" Type="http://schemas.openxmlformats.org/officeDocument/2006/relationships/image" Target="../media/image37.png" /><Relationship Id="rId5" Type="http://schemas.openxmlformats.org/officeDocument/2006/relationships/image" Target="../media/image38.png" /><Relationship Id="rId6" Type="http://schemas.openxmlformats.org/officeDocument/2006/relationships/image" Target="../media/image40.png" /><Relationship Id="rId7" Type="http://schemas.openxmlformats.org/officeDocument/2006/relationships/tags" Target="../tags/tag45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41.png" /><Relationship Id="rId4" Type="http://schemas.openxmlformats.org/officeDocument/2006/relationships/tags" Target="../tags/tag46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672715" y="24542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77920" y="24542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672715" y="33496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72715" y="42449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672715" y="508444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56025" y="334708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56025" y="420052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56025" y="501650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1822450" y="443230"/>
            <a:ext cx="7186930" cy="165354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b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endParaRPr lang="en-US" altLang="zh-CN" sz="4000" b="1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第一部分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考点全面复习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12</a:t>
            </a: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讲</a:t>
            </a:r>
            <a:r>
              <a:rPr 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质量  密度</a:t>
            </a:r>
            <a:endParaRPr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56025" y="58705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直击实验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2672715" y="592391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05</a:t>
            </a:r>
          </a:p>
        </p:txBody>
      </p:sp>
      <p:sp>
        <p:nvSpPr>
          <p:cNvPr id="15" name="矩形 14"/>
          <p:cNvSpPr/>
          <p:nvPr/>
        </p:nvSpPr>
        <p:spPr>
          <a:xfrm>
            <a:off x="3573780" y="332676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73780" y="417893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73780" y="502475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3780" y="589915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73780" y="242379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821" y="2204784"/>
            <a:ext cx="11217496" cy="2593358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5590" y="34544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200150" y="398086"/>
            <a:ext cx="10229850" cy="49859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知识点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　质量</a:t>
            </a:r>
            <a:endParaRPr kumimoji="0" lang="zh-CN" altLang="en-US" sz="28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定义：物体所含</a:t>
            </a:r>
            <a:r>
              <a:rPr kumimoji="0" lang="zh-CN" altLang="en-US" sz="2800" b="1" i="0" u="sng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kumimoji="0" lang="zh-CN" altLang="en-US" sz="2800" b="1" i="0" u="sng" strike="noStrike" cap="none" normalizeH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叫质量，通常用字母</a:t>
            </a:r>
            <a:r>
              <a:rPr kumimoji="0" lang="zh-CN" altLang="en-US" sz="2800" b="1" i="0" u="sng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表示；</a:t>
            </a:r>
            <a:endParaRPr kumimoji="0" lang="zh-CN" altLang="en-US" sz="2800" b="1" i="0" u="none" strike="noStrike" cap="none" normalizeH="0" baseline="0">
              <a:ln>
                <a:noFill/>
              </a:ln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属性：质量是物体的一种基本属性，它不随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物体的</a:t>
            </a:r>
            <a:r>
              <a:rPr lang="zh-CN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及温度的改变而改变；</a:t>
            </a:r>
            <a:endParaRPr lang="zh-CN" altLang="zh-CN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3.单位：国际单位是</a:t>
            </a:r>
            <a:r>
              <a:rPr lang="zh-CN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，符号是</a:t>
            </a:r>
            <a:r>
              <a:rPr lang="zh-CN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，常用单位有t、g、mg</a:t>
            </a:r>
            <a:endParaRPr lang="zh-CN" altLang="zh-CN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换算关系：1 t＝</a:t>
            </a:r>
            <a:r>
              <a:rPr lang="zh-CN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kg＝</a:t>
            </a:r>
            <a:r>
              <a:rPr lang="zh-CN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g＝</a:t>
            </a:r>
            <a:r>
              <a:rPr lang="zh-CN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mg；</a:t>
            </a:r>
            <a:endParaRPr lang="zh-CN" altLang="zh-CN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4.几种常见的质量值</a:t>
            </a:r>
            <a:endParaRPr lang="zh-CN" altLang="zh-CN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成年人的质量约是50</a:t>
            </a:r>
            <a:r>
              <a:rPr lang="zh-CN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一个苹果的质量约是150</a:t>
            </a:r>
            <a:r>
              <a:rPr lang="zh-CN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一个鸡蛋的质量约是60</a:t>
            </a:r>
            <a:r>
              <a:rPr lang="zh-CN" altLang="zh-CN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zh-CN" altLang="en-US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  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4817" name="图片 1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457200"/>
            <a:ext cx="19050" cy="9525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1276350" y="4952921"/>
            <a:ext cx="9239250" cy="10506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lv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知识点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　质量的测量</a:t>
            </a:r>
          </a:p>
          <a:p>
            <a:pPr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实验室中常用测量质量的工具：</a:t>
            </a:r>
            <a:r>
              <a:rPr lang="zh-CN" altLang="en-US" sz="2800" b="1" u="sng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；            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06875" y="893445"/>
            <a:ext cx="2092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物质的多少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46590" y="893445"/>
            <a:ext cx="5384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20850" y="1929130"/>
            <a:ext cx="1061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形状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38550" y="1929130"/>
            <a:ext cx="1061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状态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69890" y="1929130"/>
            <a:ext cx="1061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位置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74845" y="2374900"/>
            <a:ext cx="1061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千克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39915" y="2432050"/>
            <a:ext cx="1061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kg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83075" y="2954020"/>
            <a:ext cx="1061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800" baseline="300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99200" y="2954020"/>
            <a:ext cx="1061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endParaRPr lang="en-US" altLang="zh-CN" sz="2800" baseline="300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02015" y="2954020"/>
            <a:ext cx="1061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endParaRPr lang="en-US" altLang="zh-CN" sz="2800" baseline="300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00270" y="3848735"/>
            <a:ext cx="1061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kg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085070" y="3771900"/>
            <a:ext cx="1061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975860" y="4370705"/>
            <a:ext cx="1061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688455" y="5384165"/>
            <a:ext cx="1061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天平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8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2" grpId="2"/>
      <p:bldP spid="3" grpId="3"/>
      <p:bldP spid="4" grpId="4"/>
      <p:bldP spid="5" grpId="5"/>
      <p:bldP spid="8" grpId="6"/>
      <p:bldP spid="9" grpId="7"/>
      <p:bldP spid="10" grpId="8"/>
      <p:bldP spid="11" grpId="9"/>
      <p:bldP spid="12" grpId="10"/>
      <p:bldP spid="13" grpId="11"/>
      <p:bldP spid="14" grpId="12"/>
      <p:bldP spid="15" grpId="13"/>
      <p:bldP spid="17" grpId="14"/>
      <p:bldP spid="18" grpId="1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998220" y="1036955"/>
          <a:ext cx="10429875" cy="5064760"/>
        </p:xfrm>
        <a:graphic>
          <a:graphicData uri="http://schemas.openxmlformats.org/drawingml/2006/table">
            <a:tbl>
              <a:tblPr/>
              <a:tblGrid>
                <a:gridCol w="1181100"/>
                <a:gridCol w="919480"/>
                <a:gridCol w="8329295"/>
              </a:tblGrid>
              <a:tr h="309880">
                <a:tc rowSpan="6"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zh-CN" sz="2000" b="1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天平的使用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0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观察天平的量程和分度值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245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0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把天平放在水平台上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80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0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把游码移至标尺左端的</a:t>
                      </a:r>
                      <a:r>
                        <a:rPr lang="en-US" sz="2000" u="sng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           .             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80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0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调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调节天平横梁的</a:t>
                      </a:r>
                      <a:r>
                        <a:rPr lang="en-US" sz="2000" u="sng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      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，使指针指在分度盘的</a:t>
                      </a:r>
                      <a:r>
                        <a:rPr lang="en-US" alt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2000" u="sng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    </a:t>
                      </a:r>
                      <a:r>
                        <a:rPr lang="en-US" alt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2000" u="sng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125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0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把被测物体放在</a:t>
                      </a:r>
                      <a:r>
                        <a:rPr lang="en-US" sz="2000" u="sng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，用镊子向</a:t>
                      </a:r>
                      <a:r>
                        <a:rPr lang="en-US" sz="2000" u="sng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en-US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加减砝码，并适当地调节游码在标尺上的位置，直到横梁恢复平衡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 v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0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en-US" sz="2000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sz="2000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物</a:t>
                      </a:r>
                      <a:r>
                        <a:rPr lang="en-US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2000" u="sng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    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。如果砝码和物体位置放反了，则</a:t>
                      </a:r>
                      <a:r>
                        <a:rPr lang="en-US" sz="2000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sz="2000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物</a:t>
                      </a:r>
                      <a:r>
                        <a:rPr lang="en-US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2000" u="sng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。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ct val="0"/>
                        </a:spcAft>
                      </a:pPr>
                      <a:r>
                        <a:rPr lang="zh-CN" sz="2000" b="1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知识巧记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一放平；二调零；三调横梁成水平；指</a:t>
                      </a:r>
                      <a:r>
                        <a:rPr lang="en-US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针偏哪哪边重，螺母反向高处动；称物体，先估计，左物右码方便自己；夹砝码需心细，加减对应盘高低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96456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ct val="0"/>
                        </a:spcAft>
                      </a:pPr>
                      <a:r>
                        <a:rPr lang="en-US" sz="2000" b="1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使用注意事项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①被测物体的质量不能超出天平的称量，也不能小于天平的分度值；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②砝码要用</a:t>
                      </a:r>
                      <a:r>
                        <a:rPr lang="en-US" sz="2000" u="sng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夹取，轻拿轻放；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③潮湿的物体和化学药品不能直接倒入天平的左盘中称量</a:t>
                      </a:r>
                      <a:r>
                        <a:rPr lang="en-US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123888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ct val="0"/>
                        </a:spcAft>
                      </a:pPr>
                      <a:r>
                        <a:rPr lang="zh-CN" sz="2000" b="1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特殊情况造成的读数偏差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游码没有归零，但横梁是平衡的，就直接对物体称量：</a:t>
                      </a:r>
                      <a:r>
                        <a:rPr lang="en-US" sz="2000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sz="2000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读数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lang="en-US" sz="2000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sz="2000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物</a:t>
                      </a:r>
                      <a:r>
                        <a:rPr lang="en-US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砝码生锈： </a:t>
                      </a:r>
                      <a:r>
                        <a:rPr lang="en-US" sz="2000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sz="2000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读数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＜</a:t>
                      </a:r>
                      <a:r>
                        <a:rPr lang="en-US" sz="2000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sz="2000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物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砝码沾上污物：</a:t>
                      </a:r>
                      <a:r>
                        <a:rPr lang="en-US" sz="2000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sz="2000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读数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＜</a:t>
                      </a:r>
                      <a:r>
                        <a:rPr lang="en-US" sz="2000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sz="2000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物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砝码磨损：</a:t>
                      </a:r>
                      <a:r>
                        <a:rPr lang="en-US" sz="2000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m</a:t>
                      </a:r>
                      <a:r>
                        <a:rPr lang="zh-CN" sz="2000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读数</a:t>
                      </a:r>
                      <a:r>
                        <a:rPr lang="zh-CN" sz="200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lang="en-US" sz="2000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sz="2000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物</a:t>
                      </a:r>
                      <a:endParaRPr lang="zh-CN" sz="20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pic>
        <p:nvPicPr>
          <p:cNvPr id="59394" name="图片 9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19050" cy="9525"/>
          </a:xfrm>
          <a:prstGeom prst="rect">
            <a:avLst/>
          </a:prstGeom>
          <a:noFill/>
        </p:spPr>
      </p:pic>
      <p:pic>
        <p:nvPicPr>
          <p:cNvPr id="59393" name="图片 10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19050" cy="9525"/>
          </a:xfrm>
          <a:prstGeom prst="rect">
            <a:avLst/>
          </a:prstGeom>
          <a:noFill/>
        </p:spPr>
      </p:pic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1238249" y="304571"/>
            <a:ext cx="8143875" cy="7321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1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2.天平的使用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kumimoji="0" lang="zh-CN" sz="18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00090" y="1558925"/>
            <a:ext cx="209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零刻度线</a:t>
            </a:r>
            <a:endParaRPr lang="zh-CN" altLang="en-US" sz="24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20285" y="1908810"/>
            <a:ext cx="209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平衡螺母</a:t>
            </a:r>
            <a:endParaRPr lang="zh-CN" altLang="en-US" sz="24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651875" y="1908810"/>
            <a:ext cx="1123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中</a:t>
            </a:r>
            <a:r>
              <a:rPr lang="zh-CN" altLang="en-US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线处</a:t>
            </a:r>
            <a:endParaRPr lang="zh-CN" altLang="en-US" sz="24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39665" y="2199005"/>
            <a:ext cx="1048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左盘</a:t>
            </a:r>
            <a:endParaRPr lang="zh-CN" altLang="en-US" sz="24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77075" y="2199005"/>
            <a:ext cx="1048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右盘</a:t>
            </a:r>
            <a:endParaRPr lang="zh-CN" altLang="en-US" sz="24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77590" y="2839085"/>
            <a:ext cx="1362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en-US" sz="2400" baseline="-25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砝</a:t>
            </a:r>
            <a:r>
              <a:rPr lang="en-US" altLang="zh-CN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+m</a:t>
            </a:r>
            <a:r>
              <a:rPr lang="zh-CN" altLang="en-US" sz="2400" baseline="-25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游</a:t>
            </a:r>
            <a:endParaRPr lang="zh-CN" altLang="en-US" sz="2400" baseline="-250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080500" y="2820035"/>
            <a:ext cx="1362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en-US" sz="2400" baseline="-25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砝</a:t>
            </a:r>
            <a:r>
              <a:rPr lang="en-US" altLang="zh-CN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-m</a:t>
            </a:r>
            <a:r>
              <a:rPr lang="zh-CN" altLang="en-US" sz="2400" baseline="-25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游</a:t>
            </a:r>
            <a:endParaRPr lang="zh-CN" altLang="en-US" sz="2400" baseline="-250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96335" y="4159885"/>
            <a:ext cx="1123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镊子</a:t>
            </a:r>
            <a:endParaRPr lang="zh-CN" altLang="en-US" sz="24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  <p:bldP spid="5" grpId="2"/>
      <p:bldP spid="6" grpId="3"/>
      <p:bldP spid="7" grpId="4"/>
      <p:bldP spid="9" grpId="5"/>
      <p:bldP spid="10" grpId="6"/>
      <p:bldP spid="11" grpId="7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85115" y="32639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800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200149" y="411897"/>
            <a:ext cx="10267951" cy="57092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1" fontAlgn="base" latinLnBrk="0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kumimoji="0" lang="en-US" altLang="zh-CN" sz="2800" b="1" i="0" u="none" strike="noStrike" cap="none" normalizeH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密度</a:t>
            </a:r>
            <a:endParaRPr kumimoji="0" lang="zh-CN" sz="28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定义：在物理学中，某种物质的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之比叫作这种物质的密度。</a:t>
            </a:r>
            <a:endParaRPr kumimoji="0" lang="zh-CN" sz="2800" b="1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属性：密度是物质的一种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，其大小与质量和体积无关；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不同物质的密度一般不同。</a:t>
            </a:r>
            <a:endParaRPr kumimoji="0" lang="zh-CN" sz="2800" b="1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定义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式：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</a:t>
            </a:r>
            <a:r>
              <a:rPr kumimoji="0" lang="zh-CN" sz="2800" b="1" i="1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800" b="1" i="1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kumimoji="0" lang="en-US" altLang="zh-CN" sz="2800" b="1" i="1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公式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变形：</a:t>
            </a:r>
            <a:r>
              <a:rPr lang="zh-CN" altLang="en-US" sz="2800" b="1" i="1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</a:t>
            </a:r>
            <a:r>
              <a:rPr lang="zh-CN" altLang="en-US" sz="28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zh-CN" altLang="en-US" sz="2800" b="1" i="1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zh-CN" sz="2800" b="1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国际单位：千克每立方米，符号是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kg/m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；常用单位：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g/cm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   </a:t>
            </a:r>
            <a:endParaRPr kumimoji="0" lang="en-US" altLang="zh-CN" sz="2800" b="1" i="0" u="none" strike="noStrike" cap="none" normalizeH="0" baseline="3000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 baseline="30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换算关系：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g/cm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kg/m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kumimoji="0" lang="zh-CN" altLang="zh-CN" sz="2800" b="1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水的密度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kumimoji="0" lang="zh-CN" sz="2800" b="1" i="0" u="none" strike="noStrike" cap="none" normalizeH="0" baseline="-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kumimoji="0" lang="zh-CN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0" lang="zh-CN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kg/m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kumimoji="0" lang="en-US" altLang="zh-CN" sz="28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物理意义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kumimoji="0" lang="zh-CN" altLang="en-US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800" b="1" i="0" u="sng" strike="noStrike" cap="none" normalizeH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                       </a:t>
            </a:r>
            <a:r>
              <a:rPr kumimoji="0" lang="zh-CN" sz="2800" b="0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kumimoji="0" lang="zh-CN" sz="2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79870" y="923290"/>
            <a:ext cx="1123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质量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914005" y="923290"/>
            <a:ext cx="1123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密度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34025" y="1933575"/>
            <a:ext cx="1123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特性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4027805" y="2771140"/>
          <a:ext cx="436880" cy="837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3" progId="">
                  <p:embed/>
                </p:oleObj>
              </mc:Choice>
              <mc:Fallback>
                <p:oleObj r:id="rId3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27805" y="2771140"/>
                        <a:ext cx="436880" cy="83756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6396990" y="3116580"/>
          <a:ext cx="878205" cy="845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5" progId="">
                  <p:embed/>
                </p:oleObj>
              </mc:Choice>
              <mc:Fallback>
                <p:oleObj r:id="rId5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96990" y="3116580"/>
                        <a:ext cx="878205" cy="84518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4027805" y="3488690"/>
            <a:ext cx="1123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m=ρV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05705" y="4507865"/>
            <a:ext cx="1123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800" baseline="300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92830" y="5005705"/>
            <a:ext cx="1768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1.0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800" baseline="300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92830" y="5527675"/>
            <a:ext cx="59169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体积是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1m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的水的质量是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1.0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kg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1"/>
      <p:bldP spid="2" grpId="2"/>
      <p:bldP spid="3" grpId="3"/>
      <p:bldP spid="8" grpId="4"/>
      <p:bldP spid="9" grpId="5"/>
      <p:bldP spid="10" grpId="6"/>
      <p:bldP spid="11" grpId="7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14349" y="297181"/>
            <a:ext cx="11163301" cy="31692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indent="26670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2020•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扬州）不同材料组成的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三个实心物体，它们的体积与质量的关系如图所示，由图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12-2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可知下列说法正确的是（　　） </a:t>
            </a:r>
            <a:endParaRPr kumimoji="0" lang="zh-CN" altLang="en-US" sz="2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360045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．三者的密度关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系</a:t>
            </a:r>
            <a:r>
              <a:rPr kumimoji="0" lang="en-US" altLang="zh-CN" sz="2200" b="1" i="1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kumimoji="0" lang="en-US" altLang="zh-CN" sz="2200" b="1" i="0" u="none" strike="noStrike" cap="none" normalizeH="0" baseline="-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＞</a:t>
            </a:r>
            <a:r>
              <a:rPr kumimoji="0" lang="en-US" altLang="zh-CN" sz="2200" b="1" i="1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kumimoji="0" lang="en-US" altLang="zh-CN" sz="2200" b="1" i="0" u="none" strike="noStrike" cap="none" normalizeH="0" baseline="-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＞</a:t>
            </a:r>
            <a:r>
              <a:rPr kumimoji="0" lang="en-US" altLang="zh-CN" sz="2200" b="1" i="1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kumimoji="0" lang="en-US" altLang="zh-CN" sz="2200" b="1" i="0" u="none" strike="noStrike" cap="none" normalizeH="0" baseline="-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endParaRPr kumimoji="0" lang="en-US" altLang="zh-CN" sz="22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360045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的密度是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的两倍	</a:t>
            </a:r>
            <a:endParaRPr kumimoji="0" lang="zh-CN" altLang="en-US" sz="2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360045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．若将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的质量减半，它的密度变为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0.5×10</a:t>
            </a:r>
            <a:r>
              <a:rPr kumimoji="0" lang="en-US" altLang="zh-CN" sz="2200" b="1" i="0" u="none" strike="noStrike" cap="none" normalizeH="0" baseline="3000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kg/m</a:t>
            </a:r>
            <a:r>
              <a:rPr kumimoji="0" lang="en-US" altLang="zh-CN" sz="2200" b="1" i="0" u="none" strike="noStrike" cap="none" normalizeH="0" baseline="3000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 </a:t>
            </a:r>
            <a:endParaRPr kumimoji="0" lang="en-US" altLang="zh-CN" sz="2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360045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．若将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的体积增大到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4×10</a:t>
            </a:r>
            <a:r>
              <a:rPr kumimoji="0" lang="en-US" altLang="zh-CN" sz="2200" b="1" i="0" u="none" strike="noStrike" cap="none" normalizeH="0" baseline="3000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kumimoji="0" lang="en-US" altLang="zh-CN" sz="2200" b="1" i="0" u="none" strike="noStrike" cap="none" normalizeH="0" baseline="3000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，它的密度不变</a:t>
            </a:r>
            <a:endParaRPr kumimoji="0" lang="zh-CN" altLang="en-US" sz="2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46531" y="892055"/>
            <a:ext cx="670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kern="1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5362" y="794900"/>
            <a:ext cx="2452688" cy="24404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520" y="3466873"/>
            <a:ext cx="4366010" cy="30381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1945" y="3353435"/>
            <a:ext cx="4558030" cy="307530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文本框 2"/>
          <p:cNvSpPr txBox="1"/>
          <p:nvPr/>
        </p:nvSpPr>
        <p:spPr>
          <a:xfrm>
            <a:off x="708660" y="1430020"/>
            <a:ext cx="1077468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方法指导: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运用图像法解答问题的一般步骤</a:t>
            </a: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明确图像中横纵坐标分别表示的物理量</a:t>
            </a: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 意认清横坐标和纵坐标的分度值</a:t>
            </a: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 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明确图像所表示的物理意义</a:t>
            </a: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 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根据图像结合题目提出的问题</a:t>
            </a: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得到结论。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364614" y="1460569"/>
            <a:ext cx="9055735" cy="27991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marL="173355" marR="0" indent="-19812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．（</a:t>
            </a:r>
            <a:r>
              <a:rPr lang="en-US" altLang="zh-CN" sz="2400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2020•</a:t>
            </a:r>
            <a:r>
              <a:rPr lang="zh-CN" altLang="en-US" sz="2400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青岛）关于物质的密度，下列说法正确的是（  ）</a:t>
            </a:r>
            <a:endParaRPr lang="zh-CN" altLang="en-US" sz="2400" kern="100">
              <a:effectLst/>
              <a:latin typeface="Calibri" panose="020f0502020204030204" pitchFamily="34" charset="0"/>
            </a:endParaRPr>
          </a:p>
          <a:p>
            <a:pPr marL="0" marR="0" indent="198120"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400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．一罐氧气用掉部分后，罐内氧气的质量变小，密度不变	</a:t>
            </a:r>
            <a:endParaRPr lang="zh-CN" altLang="en-US" sz="2400" kern="100">
              <a:effectLst/>
              <a:latin typeface="Calibri" panose="020f0502020204030204" pitchFamily="34" charset="0"/>
            </a:endParaRPr>
          </a:p>
          <a:p>
            <a:pPr marL="0" marR="0" indent="198120"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2400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．一只气球受热膨胀后，球内气体的质量不变，密度变大	</a:t>
            </a:r>
            <a:endParaRPr lang="zh-CN" altLang="en-US" sz="2400" kern="100">
              <a:effectLst/>
              <a:latin typeface="Calibri" panose="020f0502020204030204" pitchFamily="34" charset="0"/>
            </a:endParaRPr>
          </a:p>
          <a:p>
            <a:pPr marL="0" marR="0" indent="198120"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r>
              <a:rPr lang="zh-CN" altLang="en-US" sz="2400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．一支粉笔用掉部分后，它的体积变小，密度变小	</a:t>
            </a:r>
            <a:endParaRPr lang="zh-CN" altLang="en-US" sz="2400" kern="100">
              <a:effectLst/>
              <a:latin typeface="Calibri" panose="020f0502020204030204" pitchFamily="34" charset="0"/>
            </a:endParaRPr>
          </a:p>
          <a:p>
            <a:pPr marL="0" marR="0" indent="198120"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  <a:r>
              <a:rPr lang="zh-CN" altLang="en-US" sz="2400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．一块冰熔化成水后，它的体积变小，密度变大</a:t>
            </a:r>
            <a:endParaRPr lang="zh-CN" altLang="en-US" sz="2400" kern="100">
              <a:effectLst/>
              <a:latin typeface="Calibri" panose="020f0502020204030204" pitchFamily="34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9053195" y="165100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D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351" y="587319"/>
            <a:ext cx="6837399" cy="5366654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975100" y="237998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D</a:t>
            </a: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952500" y="1174402"/>
            <a:ext cx="10591800" cy="1384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2020.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南京）新冠肺炎疫情防控期间，医院内氧气的需求量越来越大。某氧气瓶内氧气用掉一半后，瓶内氧气的质量将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，密度将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（以上两空均选填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变大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变小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不变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）。</a:t>
            </a: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037445" y="1515457"/>
            <a:ext cx="12693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变小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28850" y="2037427"/>
            <a:ext cx="12693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变小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254" y="1418911"/>
            <a:ext cx="7915991" cy="25331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498171" y="2037427"/>
            <a:ext cx="12693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50918" y="1418911"/>
            <a:ext cx="1634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拓展提升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94640" y="36449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876300" y="849026"/>
            <a:ext cx="10591800" cy="222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2020.</a:t>
            </a:r>
            <a:r>
              <a:rPr lang="zh-CN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柳州）甲，乙两个质地均匀的实心正方体边长分别为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10cm</a:t>
            </a:r>
            <a:r>
              <a:rPr lang="zh-CN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5cm</a:t>
            </a:r>
            <a:r>
              <a:rPr lang="zh-CN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。用同一台电子秤分别测量它们的质量分别如图所示，则甲、乙两正方体的密度之比为（　 　）</a:t>
            </a:r>
          </a:p>
          <a:p>
            <a:pPr marL="514350" indent="-514350" fontAlgn="ctr">
              <a:lnSpc>
                <a:spcPts val="4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A. 1</a:t>
            </a:r>
            <a:r>
              <a:rPr lang="zh-CN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∶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	       B. 1</a:t>
            </a:r>
            <a:r>
              <a:rPr lang="zh-CN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∶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        </a:t>
            </a:r>
          </a:p>
          <a:p>
            <a:pPr marL="514350" indent="-514350" fontAlgn="ctr">
              <a:lnSpc>
                <a:spcPts val="4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C. 1</a:t>
            </a:r>
            <a:r>
              <a:rPr lang="zh-CN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∶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	       D. 4</a:t>
            </a:r>
            <a:r>
              <a:rPr lang="zh-CN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∶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zh-CN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44871" y="2190749"/>
            <a:ext cx="3515182" cy="1476376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3" name="文本框 2"/>
          <p:cNvSpPr txBox="1"/>
          <p:nvPr/>
        </p:nvSpPr>
        <p:spPr>
          <a:xfrm>
            <a:off x="2516332" y="1514764"/>
            <a:ext cx="651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3900" y="364490"/>
            <a:ext cx="1634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拓展提升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6789" y="843122"/>
            <a:ext cx="6875393" cy="5171755"/>
          </a:xfrm>
          <a:prstGeom prst="rect">
            <a:avLst/>
          </a:prstGeom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584190" y="2501150"/>
            <a:ext cx="138002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酒精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586990" y="2968624"/>
            <a:ext cx="138002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水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49318" y="843122"/>
            <a:ext cx="1634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拓展提升</a:t>
            </a: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3" grpId="2"/>
      <p:bldP spid="13" grpId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 2"/>
          <p:cNvSpPr/>
          <p:nvPr/>
        </p:nvSpPr>
        <p:spPr>
          <a:xfrm>
            <a:off x="2672715" y="24542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77920" y="24542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672715" y="334962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672715" y="424497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03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672715" y="508444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56025" y="334708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考点梳理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56025" y="420052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真题剖析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56025" y="5016500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实战提分</a:t>
            </a:r>
          </a:p>
        </p:txBody>
      </p:sp>
      <p:sp>
        <p:nvSpPr>
          <p:cNvPr id="2" name="矩形 1"/>
          <p:cNvSpPr/>
          <p:nvPr/>
        </p:nvSpPr>
        <p:spPr>
          <a:xfrm>
            <a:off x="1822450" y="443231"/>
            <a:ext cx="7238423" cy="109924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b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endParaRPr lang="en-US" altLang="zh-CN" sz="4000" b="1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第一部分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考点全面复习</a:t>
            </a:r>
            <a:endParaRPr lang="zh-CN" altLang="en-US" sz="32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60045" lvl="1" algn="ctr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</a:t>
            </a:r>
            <a:r>
              <a:rPr 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13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讲 密度测量及密度知识的应用</a:t>
            </a:r>
            <a:endParaRPr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56025" y="5870575"/>
            <a:ext cx="3815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3600"/>
              <a:t>直击实验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2672715" y="5923915"/>
            <a:ext cx="699770" cy="603885"/>
          </a:xfrm>
          <a:prstGeom prst="roundRect">
            <a:avLst/>
          </a:prstGeom>
          <a:solidFill>
            <a:srgbClr val="EAD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r>
              <a:rPr lang="en-US" altLang="zh-CN" sz="2400"/>
              <a:t>05</a:t>
            </a:r>
          </a:p>
        </p:txBody>
      </p:sp>
      <p:sp>
        <p:nvSpPr>
          <p:cNvPr id="15" name="矩形 14"/>
          <p:cNvSpPr/>
          <p:nvPr/>
        </p:nvSpPr>
        <p:spPr>
          <a:xfrm>
            <a:off x="3573780" y="243268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73780" y="332994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73780" y="418592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3780" y="5046980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73780" y="5869305"/>
            <a:ext cx="3220085" cy="66675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 sz="3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01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考点解读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947" y="1368108"/>
            <a:ext cx="11298105" cy="4121784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02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考点梳理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94005" y="413385"/>
            <a:ext cx="11450320" cy="606298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lvl="0" indent="255905" eaLnBrk="0" fontAlgn="base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密度的应用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indent="255905" eaLnBrk="0" fontAlgn="base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鉴别物质种类；</a:t>
            </a:r>
            <a:endParaRPr lang="en-US" altLang="zh-CN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55905" eaLnBrk="0" fontAlgn="base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农业选种时配制盐水；</a:t>
            </a:r>
            <a:endParaRPr lang="en-US" altLang="zh-CN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55905" eaLnBrk="0" fontAlgn="base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③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航空器材常利用高强度、低密度的合金；</a:t>
            </a:r>
            <a:endParaRPr lang="en-US" altLang="zh-CN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55905" eaLnBrk="0" fontAlgn="base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④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判断实心、空心。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143000" y="413351"/>
            <a:ext cx="9534525" cy="342144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268605" algn="l" defTabSz="914400" rtl="0" eaLnBrk="1" fontAlgn="base" latinLnBrk="0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知识点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　密度与社会生活</a:t>
            </a:r>
            <a:endParaRPr kumimoji="0" lang="zh-CN" altLang="en-US" sz="28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255905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密度与温度</a:t>
            </a:r>
            <a:endParaRPr kumimoji="0" lang="zh-CN" altLang="en-US" sz="2800" b="1" i="0" u="none" strike="noStrike" cap="none" normalizeH="0" baseline="0">
              <a:ln>
                <a:noFill/>
              </a:ln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255905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温度能够改变物质的密度，常见物质受温度影响的一般规律是</a:t>
            </a:r>
            <a:r>
              <a:rPr kumimoji="0" lang="zh-CN" altLang="en-US" sz="2800" b="1" i="0" u="sng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，一般</a:t>
            </a:r>
            <a:r>
              <a:rPr kumimoji="0" lang="zh-CN" altLang="en-US" sz="2800" b="1" i="0" u="sng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受温度影响最大，</a:t>
            </a:r>
            <a:r>
              <a:rPr kumimoji="0" lang="zh-CN" altLang="en-US" sz="2800" b="1" i="0" u="sng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0" lang="zh-CN" altLang="en-US" sz="2800" b="1" i="0" u="sng" strike="noStrike" cap="none" normalizeH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受温度影响最小；</a:t>
            </a:r>
            <a:endParaRPr kumimoji="0" lang="en-US" altLang="zh-CN" sz="2800" b="1" i="0" u="none" strike="noStrike" cap="none" normalizeH="0" baseline="0">
              <a:ln>
                <a:noFill/>
              </a:ln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55905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水的反常膨胀：当水在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4°C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时密度最大</a:t>
            </a:r>
            <a:endParaRPr kumimoji="0" lang="en-US" altLang="zh-CN" sz="2800" b="1" i="0" u="none" strike="noStrike" cap="none" normalizeH="0" baseline="0">
              <a:ln>
                <a:noFill/>
              </a:ln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2559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30425" y="1981835"/>
            <a:ext cx="1756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热胀冷缩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22190" y="1981835"/>
            <a:ext cx="1756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气体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80780" y="1981835"/>
            <a:ext cx="12820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固体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2999" y="3479002"/>
            <a:ext cx="8810625" cy="25894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 lvl="0" indent="255905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密度的应用</a:t>
            </a:r>
          </a:p>
          <a:p>
            <a:pPr lvl="0" indent="255905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①鉴别物质种类；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55905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②农业选种时配制盐水；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55905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③航空器材常利用高强度、低密度的合金；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55905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④判断实心、空心。</a:t>
            </a: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1"/>
      <p:bldP spid="2" grpId="2"/>
      <p:bldP spid="3" grpId="3"/>
      <p:bldP spid="8" grpId="4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66700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0721" name="图片 1" descr="S371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191624" y="1695450"/>
            <a:ext cx="1800225" cy="3006376"/>
          </a:xfrm>
          <a:prstGeom prst="rect">
            <a:avLst/>
          </a:prstGeom>
          <a:noFill/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847725" y="709964"/>
            <a:ext cx="11125199" cy="5220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255905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体积的测量</a:t>
            </a:r>
            <a:endParaRPr kumimoji="0" lang="zh-CN" sz="28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．体积的单位及其换算：</a:t>
            </a:r>
            <a:endParaRPr kumimoji="0" lang="zh-CN" sz="28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常用单位：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800" b="1" i="0" u="none" strike="noStrike" cap="none" normalizeH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mL</a:t>
            </a:r>
            <a:endParaRPr kumimoji="0" lang="zh-CN" sz="28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单位换算：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L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mL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endParaRPr kumimoji="0" lang="en-US" altLang="zh-CN" sz="28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dm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(L)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(mL)</a:t>
            </a:r>
            <a:endParaRPr kumimoji="0" lang="zh-CN" altLang="zh-CN" sz="28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量筒的使用和读数</a:t>
            </a:r>
            <a:endParaRPr kumimoji="0" lang="zh-CN" sz="28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．使用前，首先要认清量筒的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altLang="en-US" sz="2800" b="1" i="0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kumimoji="0" lang="zh-CN" sz="2800" b="1" i="0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．使用时，应放在水平桌面上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kumimoji="0" lang="zh-CN" sz="28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．读数时，视线应与量筒内液体凹液面最低处保持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kumimoji="0" lang="en-US" altLang="zh-CN" sz="28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25400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如图所示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视线是正确的，读数是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mL. </a:t>
            </a:r>
            <a:endParaRPr kumimoji="0" lang="zh-CN" altLang="zh-CN" sz="28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66515" y="2317115"/>
            <a:ext cx="1123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800" baseline="300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18075" y="2839085"/>
            <a:ext cx="1123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endParaRPr lang="en-US" altLang="zh-CN" sz="2800" baseline="300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42025" y="3821430"/>
            <a:ext cx="1123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量程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16470" y="3821430"/>
            <a:ext cx="1250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分度值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191625" y="4846955"/>
            <a:ext cx="1250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相平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51785" y="5368925"/>
            <a:ext cx="1250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65975" y="5368925"/>
            <a:ext cx="1250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1"/>
      <p:bldP spid="2" grpId="2"/>
      <p:bldP spid="3" grpId="3"/>
      <p:bldP spid="4" grpId="4"/>
      <p:bldP spid="5" grpId="5"/>
      <p:bldP spid="7" grpId="6"/>
      <p:bldP spid="8" grpId="7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36855" y="35496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76250" y="924276"/>
            <a:ext cx="11182349" cy="22967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255905" algn="l" defTabSz="914400" rtl="0" eaLnBrk="1" fontAlgn="base" latinLnBrk="0" hangingPunct="1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体积的测量</a:t>
            </a:r>
            <a:endParaRPr kumimoji="0" lang="zh-CN" sz="28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254000" algn="l" defTabSz="914400" rtl="0" eaLnBrk="0" fontAlgn="base" latinLnBrk="0" hangingPunct="0">
              <a:lnSpc>
                <a:spcPts val="4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对于形状不规则的固体，可用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Courier New" panose="02070309020205020404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排水法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Courier New" panose="02070309020205020404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间接测量体积．先在量筒内倒入</a:t>
            </a:r>
            <a:r>
              <a:rPr kumimoji="0" 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适量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的水，记下水的体积</a:t>
            </a:r>
            <a:r>
              <a:rPr kumimoji="0" lang="zh-CN" altLang="zh-CN" sz="2800" b="1" i="1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kumimoji="0" lang="zh-CN" altLang="zh-CN" sz="2800" b="1" i="0" u="none" strike="noStrike" cap="none" normalizeH="0" baseline="-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，把待测物体放入此量筒内让其被完全浸没，记下水的体积</a:t>
            </a:r>
            <a:r>
              <a:rPr kumimoji="0" lang="zh-CN" altLang="zh-CN" sz="2800" b="1" i="1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kumimoji="0" lang="zh-CN" altLang="zh-CN" sz="2800" b="1" i="0" u="none" strike="noStrike" cap="none" normalizeH="0" baseline="-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，则待测物体的体积为：</a:t>
            </a:r>
            <a:r>
              <a:rPr kumimoji="0" lang="zh-CN" altLang="zh-CN" sz="2800" b="1" i="1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kumimoji="0" lang="zh-CN" sz="2800" b="1" i="0" u="none" strike="noStrike" cap="none" normalizeH="0" baseline="-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物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kumimoji="0" lang="en-US" altLang="zh-CN" sz="28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6940" y="3370580"/>
            <a:ext cx="6750050" cy="1065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38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注：“</a:t>
            </a:r>
            <a:r>
              <a:rPr lang="zh-CN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适量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”的水：指能浸没被测物体，</a:t>
            </a:r>
          </a:p>
          <a:p>
            <a:pPr>
              <a:lnSpc>
                <a:spcPts val="38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同时又没有超过量筒的量程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739630" y="2515870"/>
            <a:ext cx="1250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en-US" altLang="zh-CN" sz="2800" baseline="-25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-V</a:t>
            </a:r>
            <a:r>
              <a:rPr lang="en-US" altLang="zh-CN" sz="2800" baseline="-25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altLang="zh-CN" sz="2800" baseline="-250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2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85115" y="32639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268605" fontAlgn="base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800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200149" y="411897"/>
            <a:ext cx="10267951" cy="57092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1" fontAlgn="base" latinLnBrk="0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知识点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kumimoji="0" lang="en-US" altLang="zh-CN" sz="2800" b="1" i="0" u="none" strike="noStrike" cap="none" normalizeH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密度</a:t>
            </a:r>
            <a:endParaRPr kumimoji="0" lang="zh-CN" sz="28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定义：在物理学中，某种物质的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之比叫作这种物质的密度。</a:t>
            </a:r>
            <a:endParaRPr kumimoji="0" lang="zh-CN" sz="2800" b="1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属性：密度是物质的一种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，其大小与质量和体积无关；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不同物质的密度一般不同。</a:t>
            </a:r>
            <a:endParaRPr kumimoji="0" lang="zh-CN" sz="2800" b="1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定义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式：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</a:t>
            </a:r>
            <a:r>
              <a:rPr kumimoji="0" lang="zh-CN" sz="2800" b="1" i="1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800" b="1" i="1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kumimoji="0" lang="en-US" altLang="zh-CN" sz="2800" b="1" i="1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公式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变形：</a:t>
            </a:r>
            <a:r>
              <a:rPr lang="zh-CN" altLang="en-US" sz="2800" b="1" i="1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</a:t>
            </a:r>
            <a:r>
              <a:rPr lang="zh-CN" altLang="en-US" sz="28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zh-CN" altLang="en-US" sz="2800" b="1" i="1" u="sng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zh-CN" sz="2800" b="1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国际单位：千克每立方米，符号是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kg/m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；常用单位：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g/cm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   </a:t>
            </a:r>
            <a:endParaRPr kumimoji="0" lang="en-US" altLang="zh-CN" sz="2800" b="1" i="0" u="none" strike="noStrike" cap="none" normalizeH="0" baseline="3000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 baseline="30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换算关系：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g/cm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kumimoji="0" 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kg/m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kumimoji="0" lang="zh-CN" altLang="zh-CN" sz="2800" b="1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水的密度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kumimoji="0" lang="zh-CN" sz="2800" b="1" i="0" u="none" strike="noStrike" cap="none" normalizeH="0" baseline="-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水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kumimoji="0" lang="zh-CN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kumimoji="0" lang="zh-CN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0" lang="en-US" altLang="zh-CN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kumimoji="0" lang="zh-CN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kg/m</a:t>
            </a:r>
            <a:r>
              <a:rPr kumimoji="0" lang="zh-CN" altLang="zh-CN" sz="2800" b="1" i="0" u="none" strike="noStrike" cap="none" normalizeH="0" baseline="3000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kumimoji="0" lang="en-US" altLang="zh-CN" sz="28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kumimoji="0" 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物理意义</a:t>
            </a: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kumimoji="0" lang="zh-CN" altLang="en-US" sz="2800" b="1" i="0" u="sng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800" b="1" i="0" u="sng" strike="noStrike" cap="none" normalizeH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                       </a:t>
            </a:r>
            <a:r>
              <a:rPr kumimoji="0" lang="zh-CN" sz="2800" b="0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kumimoji="0" lang="zh-CN" sz="2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79870" y="923290"/>
            <a:ext cx="1123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质量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40980" y="885190"/>
            <a:ext cx="1123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密度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34025" y="1933575"/>
            <a:ext cx="1123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特性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4027805" y="2771140"/>
          <a:ext cx="436880" cy="837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3" progId="">
                  <p:embed/>
                </p:oleObj>
              </mc:Choice>
              <mc:Fallback>
                <p:oleObj r:id="rId3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27805" y="2771140"/>
                        <a:ext cx="436880" cy="83756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6396990" y="3116580"/>
          <a:ext cx="878205" cy="845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5" progId="">
                  <p:embed/>
                </p:oleObj>
              </mc:Choice>
              <mc:Fallback>
                <p:oleObj r:id="rId5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96990" y="3116580"/>
                        <a:ext cx="878205" cy="84518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4027805" y="3488690"/>
            <a:ext cx="1123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m=ρV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92830" y="5015230"/>
            <a:ext cx="1768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1.0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800" baseline="300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92830" y="5435600"/>
            <a:ext cx="59169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体积是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1m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的水的质量是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1.0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kg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02810" y="4493260"/>
            <a:ext cx="1768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1.0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800" baseline="300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800" baseline="300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1"/>
      <p:bldP spid="2" grpId="2"/>
      <p:bldP spid="3" grpId="3"/>
      <p:bldP spid="8" grpId="4"/>
      <p:bldP spid="10" grpId="5"/>
      <p:bldP spid="11" grpId="6"/>
      <p:bldP spid="12" grpId="7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03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真题剖析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751392" y="533409"/>
            <a:ext cx="10277475" cy="252889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lvl="0"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kumimoji="0" lang="en-US" altLang="zh-CN" sz="28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  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小明将体积相同的铁球和铜球分别放入己调节好的天平两托盘上（没有超过天平的量程，且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铁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铜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），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天平恰好保持平衡，则（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b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A.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铜球一定是空心的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B.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铁球一定是空心的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</a:p>
          <a:p>
            <a:pPr lvl="0"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C.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两球一定都是空心的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D.</a:t>
            </a: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条件不足，无法判断</a:t>
            </a:r>
            <a:endParaRPr kumimoji="0" lang="zh-CN" altLang="en-US" sz="2800" b="1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51392" y="3015705"/>
            <a:ext cx="9951459" cy="155997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4000"/>
              </a:lnSpc>
            </a:pPr>
            <a:r>
              <a:rPr lang="zh-CN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解析：天平水平</a:t>
            </a: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保持</a:t>
            </a:r>
            <a:r>
              <a:rPr lang="zh-CN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平衡，</a:t>
            </a: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则</a:t>
            </a:r>
            <a:r>
              <a:rPr lang="en-US" altLang="zh-CN" sz="2000" b="1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000" b="1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铁球</a:t>
            </a:r>
            <a:r>
              <a:rPr lang="en-US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000" b="1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000" b="1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铜球</a:t>
            </a:r>
            <a:endParaRPr lang="zh-CN" altLang="zh-CN" sz="2000" b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000"/>
              </a:lnSpc>
            </a:pP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根据</a:t>
            </a:r>
            <a:r>
              <a:rPr lang="en-US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ρ=</a:t>
            </a:r>
            <a:r>
              <a:rPr lang="en-US" altLang="zh-CN" sz="2000" b="1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en-US" altLang="zh-CN" sz="2000" b="1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 </a:t>
            </a:r>
            <a:r>
              <a:rPr lang="zh-CN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，且</a:t>
            </a:r>
            <a:r>
              <a:rPr lang="en-US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ρ</a:t>
            </a:r>
            <a:r>
              <a:rPr lang="zh-CN" altLang="zh-CN" sz="2000" b="1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铁</a:t>
            </a:r>
            <a:r>
              <a:rPr lang="en-US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&lt;ρ</a:t>
            </a:r>
            <a:r>
              <a:rPr lang="zh-CN" altLang="zh-CN" sz="2000" b="1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铜</a:t>
            </a:r>
            <a:r>
              <a:rPr lang="en-US" altLang="zh-CN" sz="2000" b="1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en-US" sz="2000" b="1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所以</a:t>
            </a:r>
            <a:r>
              <a:rPr lang="zh-CN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实心</a:t>
            </a:r>
            <a:r>
              <a:rPr lang="zh-CN" altLang="en-US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部分</a:t>
            </a:r>
            <a:r>
              <a:rPr lang="en-US" altLang="zh-CN" sz="2000" b="1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zh-CN" altLang="zh-CN" sz="2000" b="1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铁</a:t>
            </a:r>
            <a:r>
              <a:rPr lang="en-US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000" b="1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zh-CN" altLang="zh-CN" sz="2000" b="1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铜</a:t>
            </a:r>
            <a:endParaRPr lang="en-US" altLang="zh-CN" sz="2000" b="1" baseline="-2500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ts val="4000"/>
              </a:lnSpc>
            </a:pPr>
            <a:r>
              <a:rPr lang="en-US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因</a:t>
            </a:r>
            <a:r>
              <a:rPr lang="en-US" altLang="zh-CN" sz="2000" b="1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zh-CN" altLang="zh-CN" sz="2000" b="1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铁球</a:t>
            </a:r>
            <a:r>
              <a:rPr lang="en-US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000" b="1" i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zh-CN" altLang="zh-CN" sz="2000" b="1" baseline="-2500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铜球</a:t>
            </a:r>
            <a:r>
              <a:rPr lang="zh-CN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，所以铜球一定是空心的，铁球可能是空心的</a:t>
            </a:r>
            <a:r>
              <a:rPr lang="en-US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  </a:t>
            </a:r>
            <a:r>
              <a:rPr lang="zh-CN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故选</a:t>
            </a:r>
            <a:r>
              <a:rPr lang="en-US" altLang="zh-CN" sz="2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endParaRPr lang="zh-CN" altLang="en-US" sz="2000" b="1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84427" y="1567669"/>
            <a:ext cx="67044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r>
              <a:rPr lang="en-US" altLang="zh-CN" sz="2400" b="1" kern="1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14401" y="4631376"/>
            <a:ext cx="9951458" cy="965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  <a:effectLst/>
                <a:latin typeface="FZHTK--GBK1-0"/>
              </a:rPr>
              <a:t>方法指导</a:t>
            </a:r>
            <a:r>
              <a:rPr lang="en-US" altLang="zh-CN" sz="2000">
                <a:solidFill>
                  <a:srgbClr val="FF0000"/>
                </a:solidFill>
                <a:effectLst/>
                <a:latin typeface="E-FZ"/>
              </a:rPr>
              <a:t>: </a:t>
            </a:r>
            <a:r>
              <a:rPr lang="zh-CN" altLang="en-US" sz="2000">
                <a:solidFill>
                  <a:srgbClr val="000000"/>
                </a:solidFill>
                <a:effectLst/>
                <a:latin typeface="FZSSK--GBK1-0"/>
              </a:rPr>
              <a:t>本题考查了空心问题</a:t>
            </a:r>
            <a:r>
              <a:rPr lang="zh-CN" altLang="en-US" sz="2000">
                <a:solidFill>
                  <a:srgbClr val="000000"/>
                </a:solidFill>
                <a:effectLst/>
                <a:latin typeface="E-BZ"/>
              </a:rPr>
              <a:t>。</a:t>
            </a:r>
            <a:r>
              <a:rPr lang="zh-CN" altLang="en-US" sz="2000">
                <a:solidFill>
                  <a:srgbClr val="000000"/>
                </a:solidFill>
                <a:effectLst/>
                <a:latin typeface="FZSSK--GBK1-0"/>
              </a:rPr>
              <a:t>认识到已调节好的天平是指水平方向平衡是解题的 </a:t>
            </a:r>
            <a:endParaRPr lang="zh-CN" altLang="en-US" sz="2000"/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0000"/>
                </a:solidFill>
                <a:effectLst/>
                <a:latin typeface="FZSSK--GBK1-0"/>
              </a:rPr>
              <a:t>前提</a:t>
            </a:r>
            <a:r>
              <a:rPr lang="en-US" altLang="zh-CN" sz="2000">
                <a:solidFill>
                  <a:srgbClr val="000000"/>
                </a:solidFill>
                <a:effectLst/>
                <a:latin typeface="E-BZ"/>
              </a:rPr>
              <a:t>,</a:t>
            </a:r>
            <a:r>
              <a:rPr lang="zh-CN" altLang="en-US" sz="2000">
                <a:solidFill>
                  <a:srgbClr val="000000"/>
                </a:solidFill>
                <a:effectLst/>
                <a:latin typeface="FZSSK--GBK1-0"/>
              </a:rPr>
              <a:t>比较出质量相同实心球的体积关系是关键</a:t>
            </a:r>
            <a:r>
              <a:rPr lang="zh-CN" altLang="en-US" sz="2000">
                <a:solidFill>
                  <a:srgbClr val="000000"/>
                </a:solidFill>
                <a:effectLst/>
                <a:latin typeface="E-BZ"/>
              </a:rPr>
              <a:t>。 </a:t>
            </a:r>
            <a:endParaRPr lang="zh-CN" altLang="en-US" sz="200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1"/>
      <p:bldP spid="11" grpId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04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实战提分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/>
        </p:nvSpPr>
        <p:spPr>
          <a:xfrm>
            <a:off x="1771650" y="720358"/>
            <a:ext cx="9282430" cy="39693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3.(2019·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贵州</a:t>
            </a: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三只完全相同的杯子里 盛有水</a:t>
            </a: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分别放入质量相同的实心铜块、铁块、 铝块之后</a:t>
            </a: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水面相平。已知</a:t>
            </a: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ρ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铜 </a:t>
            </a: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&gt;ρ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铁 </a:t>
            </a: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&gt;ρ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铝 </a:t>
            </a: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其 中盛水最多的是</a:t>
            </a: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          ) 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A.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放铜块的杯子 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B.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放铁块的杯子 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C.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放铝块的杯子 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D.</a:t>
            </a:r>
            <a:r>
              <a:rPr lang="zh-CN" altLang="en-US" sz="24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三只杯子里的水一样多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721100" y="1993900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A</a:t>
            </a: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199" y="919741"/>
            <a:ext cx="6565433" cy="16707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199" y="2840355"/>
            <a:ext cx="5146542" cy="2192047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162300" y="2130093"/>
            <a:ext cx="1023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</a:rPr>
              <a:t>C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5154" y="1172484"/>
            <a:ext cx="2721014" cy="2993116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07258" y="910874"/>
            <a:ext cx="1634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solidFill>
                  <a:srgbClr val="FF0000"/>
                </a:solidFill>
              </a:rPr>
              <a:t>拓展提升</a:t>
            </a: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EAD900">
                    <a:lumMod val="75000"/>
                  </a:srgbClr>
                </a:solidFill>
                <a:cs typeface="+mn-ea"/>
                <a:sym typeface="+mn-ea"/>
              </a:rPr>
              <a:t>05</a:t>
            </a:r>
            <a:endParaRPr lang="en-US" altLang="zh-CN">
              <a:solidFill>
                <a:srgbClr val="FFBA55"/>
              </a:solidFill>
              <a:cs typeface="+mn-ea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/>
        </p:nvSpPr>
        <p:spPr>
          <a:xfrm>
            <a:off x="983615" y="3911930"/>
            <a:ext cx="10515600" cy="139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/>
              <a:t>直击实验</a:t>
            </a:r>
          </a:p>
        </p:txBody>
      </p:sp>
    </p:spTree>
    <p:custDataLst>
      <p:tags r:id="rId2"/>
    </p:custData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90830" y="35433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文本框 6"/>
          <p:cNvSpPr txBox="1"/>
          <p:nvPr/>
        </p:nvSpPr>
        <p:spPr>
          <a:xfrm flipH="1">
            <a:off x="1226936" y="409651"/>
            <a:ext cx="2754513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实验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1</a:t>
            </a:r>
            <a:endParaRPr lang="zh-CN" altLang="en-US" sz="4000" b="1">
              <a:solidFill>
                <a:schemeClr val="tx1">
                  <a:lumMod val="95000"/>
                  <a:lumOff val="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77657" y="1402714"/>
          <a:ext cx="9833293" cy="4617086"/>
        </p:xfrm>
        <a:graphic>
          <a:graphicData uri="http://schemas.openxmlformats.org/drawingml/2006/table">
            <a:tbl>
              <a:tblPr/>
              <a:tblGrid>
                <a:gridCol w="2356168"/>
                <a:gridCol w="7477125"/>
              </a:tblGrid>
              <a:tr h="645161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实验原理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en-US" sz="2400" b="1" i="1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zh-CN" sz="24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591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测量工具</a:t>
                      </a:r>
                      <a:endParaRPr lang="zh-CN" sz="24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天平、量筒</a:t>
                      </a:r>
                      <a:endParaRPr lang="zh-CN" sz="24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259"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测量固体的密度的实验步骤</a:t>
                      </a:r>
                      <a:endParaRPr lang="zh-CN" sz="24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3800"/>
                        </a:lnSpc>
                        <a:spcAft>
                          <a:spcPct val="0"/>
                        </a:spcAft>
                      </a:pPr>
                      <a:r>
                        <a:rPr lang="en-US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l-GR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ρ</a:t>
                      </a:r>
                      <a:r>
                        <a:rPr lang="zh-CN" sz="2400" b="1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物</a:t>
                      </a:r>
                      <a:r>
                        <a:rPr 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＞</a:t>
                      </a:r>
                      <a:r>
                        <a:rPr lang="en-US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ρ</a:t>
                      </a:r>
                      <a:r>
                        <a:rPr lang="zh-CN" sz="2400" b="1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水</a:t>
                      </a:r>
                      <a:r>
                        <a:rPr lang="en-US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24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8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①用天平测量出固体的质量</a:t>
                      </a:r>
                      <a:r>
                        <a:rPr lang="en-US" sz="2400" b="1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m;</a:t>
                      </a:r>
                      <a:endParaRPr lang="zh-CN" sz="24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8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②向量筒中注入适量的水，读出水的体积</a:t>
                      </a:r>
                      <a:r>
                        <a:rPr lang="en-US" sz="2400" b="1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2400" b="1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4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8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③将固体全部浸没在水中，读出体积为</a:t>
                      </a:r>
                      <a:r>
                        <a:rPr lang="en-US" sz="2400" b="1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2400" b="1" kern="100" baseline="-25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2400" b="1" i="0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;</a:t>
                      </a:r>
                      <a:endParaRPr lang="zh-CN" sz="2400" b="1" i="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8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④用公式</a:t>
                      </a:r>
                      <a:r>
                        <a:rPr lang="en-US" sz="2400" b="1" i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ρ</a:t>
                      </a:r>
                      <a:r>
                        <a:rPr 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＝</a:t>
                      </a:r>
                      <a:r>
                        <a:rPr lang="zh-CN" sz="2400" b="1" u="sng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en-US" altLang="zh-CN" sz="2400" b="1" u="sng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zh-CN" sz="2400" b="1" u="sng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计算出固体的密度</a:t>
                      </a:r>
                      <a:r>
                        <a:rPr lang="en-US" alt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zh-CN" sz="24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2075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误差分析</a:t>
                      </a:r>
                      <a:endParaRPr lang="zh-CN" sz="24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8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正确测量应是先测质量，再测体积；若先测体积，会使物体沾水导致质量测量值偏大，则密度测量值偏大</a:t>
                      </a:r>
                      <a:r>
                        <a:rPr lang="en-US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zh-CN" sz="24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705349" y="593437"/>
            <a:ext cx="5048251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3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实验一  </a:t>
            </a:r>
            <a:r>
              <a:rPr kumimoji="0" lang="en-US" altLang="zh-CN" sz="3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3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测量固体的密度</a:t>
            </a:r>
            <a:endParaRPr kumimoji="0" lang="zh-CN" sz="32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t="-2830" r="72819" b="0"/>
          <a:stretch>
            <a:fillRect/>
          </a:stretch>
        </p:blipFill>
        <p:spPr>
          <a:xfrm>
            <a:off x="5138969" y="1288743"/>
            <a:ext cx="1450243" cy="816470"/>
          </a:xfrm>
          <a:prstGeom prst="rect">
            <a:avLst/>
          </a:prstGeom>
        </p:spPr>
      </p:pic>
      <p:graphicFrame>
        <p:nvGraphicFramePr>
          <p:cNvPr id="2" name="对象 1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5989320" y="3862070"/>
          <a:ext cx="516255" cy="989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5" progId="">
                  <p:embed/>
                </p:oleObj>
              </mc:Choice>
              <mc:Fallback>
                <p:oleObj r:id="rId5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89320" y="3862070"/>
                        <a:ext cx="516255" cy="98933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45745" y="226695"/>
            <a:ext cx="11489055" cy="629285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800" y="1087437"/>
          <a:ext cx="10953750" cy="5400675"/>
        </p:xfrm>
        <a:graphic>
          <a:graphicData uri="http://schemas.openxmlformats.org/drawingml/2006/table">
            <a:tbl>
              <a:tblPr/>
              <a:tblGrid>
                <a:gridCol w="1809750"/>
                <a:gridCol w="9144000"/>
              </a:tblGrid>
              <a:tr h="539750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实验原理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endParaRPr lang="zh-CN" sz="2400" b="1" kern="1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730">
                <a:tc>
                  <a:txBody>
                    <a:bodyPr/>
                    <a:lstStyle/>
                    <a:p>
                      <a:pPr algn="ctr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测量工具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天平、量筒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0">
                <a:tc>
                  <a:txBody>
                    <a:bodyPr/>
                    <a:lstStyle/>
                    <a:p>
                      <a:pPr algn="l"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测量液体的密度的实验步骤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①用天平测量出</a:t>
                      </a:r>
                      <a:r>
                        <a:rPr lang="en-US" sz="2400" b="1" u="sng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                  </a:t>
                      </a: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的总质量</a:t>
                      </a:r>
                      <a:r>
                        <a:rPr lang="en-US" sz="2400" b="1" i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2400" b="1" kern="100" baseline="-25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；</a:t>
                      </a:r>
                      <a:endParaRPr lang="zh-CN" sz="2400" b="1" kern="1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6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②向量筒中注入适量的液体，读出体积</a:t>
                      </a:r>
                      <a:r>
                        <a:rPr lang="en-US" sz="2400" b="1" i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zh-CN" altLang="en-US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；</a:t>
                      </a:r>
                      <a:endParaRPr lang="zh-CN" sz="2400" b="1" kern="1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6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③用天平测量</a:t>
                      </a:r>
                      <a:r>
                        <a:rPr lang="en-US" sz="2400" b="1" u="sng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                            </a:t>
                      </a: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的总质量</a:t>
                      </a:r>
                      <a:r>
                        <a:rPr lang="en-US" sz="2400" b="1" i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2400" b="1" kern="100" baseline="-25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；</a:t>
                      </a:r>
                      <a:endParaRPr lang="zh-CN" sz="2400" b="1" kern="1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6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④用公式</a:t>
                      </a:r>
                      <a:r>
                        <a:rPr lang="en-US" sz="2400" b="1" i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ρ</a:t>
                      </a: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＝</a:t>
                      </a:r>
                      <a:r>
                        <a:rPr lang="en-US" altLang="zh-CN" sz="2400" b="1" u="sng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     </a:t>
                      </a: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计算出液体的密度</a:t>
                      </a:r>
                      <a:r>
                        <a:rPr lang="en-US" altLang="zh-CN" sz="2400" b="1" kern="1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zh-CN" sz="2400" b="1" kern="1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5395">
                <a:tc>
                  <a:txBody>
                    <a:bodyPr/>
                    <a:lstStyle/>
                    <a:p>
                      <a:pPr indent="133350" algn="l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误差分析</a:t>
                      </a:r>
                      <a:endParaRPr lang="zh-CN" sz="2400" b="1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38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kern="10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                              </a:t>
                      </a:r>
                      <a:r>
                        <a:rPr lang="en-US" altLang="zh-CN" sz="2400" b="1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zh-CN" sz="2400" kern="10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924299" y="439906"/>
            <a:ext cx="5962651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133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3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实验二  </a:t>
            </a:r>
            <a:r>
              <a:rPr kumimoji="0" lang="en-US" altLang="zh-CN" sz="3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zh-CN" sz="3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测量液体的密度</a:t>
            </a:r>
            <a:endParaRPr kumimoji="0" lang="zh-CN" sz="18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1237096" y="323926"/>
            <a:ext cx="2754513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4000" b="1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实验</a:t>
            </a:r>
            <a:r>
              <a:rPr lang="en-US" altLang="zh-CN" sz="4000" b="1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2</a:t>
            </a:r>
            <a:endParaRPr lang="zh-CN" altLang="en-US" sz="4000" b="1">
              <a:solidFill>
                <a:schemeClr val="tx1">
                  <a:lumMod val="95000"/>
                  <a:lumOff val="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2" name="组合 12"/>
          <p:cNvGrpSpPr/>
          <p:nvPr/>
        </p:nvGrpSpPr>
        <p:grpSpPr>
          <a:xfrm>
            <a:off x="2641788" y="4060187"/>
            <a:ext cx="2798442" cy="2394321"/>
            <a:chOff x="2698938" y="4079237"/>
            <a:chExt cx="2798442" cy="2394321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698938" y="4079237"/>
              <a:ext cx="2660658" cy="1064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19400" y="5378021"/>
              <a:ext cx="2677980" cy="1095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文本框 29"/>
          <p:cNvSpPr txBox="1"/>
          <p:nvPr/>
        </p:nvSpPr>
        <p:spPr>
          <a:xfrm>
            <a:off x="5614152" y="4116610"/>
            <a:ext cx="6006347" cy="10669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ts val="3800"/>
              </a:lnSpc>
            </a:pPr>
            <a:r>
              <a:rPr lang="en-US" altLang="zh-CN" sz="24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①</a:t>
            </a:r>
            <a:r>
              <a:rPr lang="zh-CN" altLang="en-US" sz="2400" b="1" kern="100">
                <a:effectLst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密度</a:t>
            </a:r>
            <a:r>
              <a:rPr lang="zh-CN" altLang="en-US" sz="2400" b="1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测量结果偏大</a:t>
            </a:r>
            <a:r>
              <a:rPr lang="en-US" altLang="zh-CN" sz="2400" b="1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kern="10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，原因是</a:t>
            </a:r>
            <a:r>
              <a:rPr lang="zh-CN" altLang="zh-CN" sz="2400" b="1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烧杯中液体不能完全倒入量筒中，体积测量值偏小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37"/>
          <p:cNvSpPr txBox="1"/>
          <p:nvPr/>
        </p:nvSpPr>
        <p:spPr>
          <a:xfrm>
            <a:off x="5627690" y="5138746"/>
            <a:ext cx="5859460" cy="111376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400" b="1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②密度测量结果偏小</a:t>
            </a:r>
            <a:r>
              <a:rPr lang="en-US" altLang="zh-CN" sz="2400" b="1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，原因是</a:t>
            </a:r>
            <a:r>
              <a:rPr lang="zh-CN" altLang="zh-CN" sz="2400" b="1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量筒中液体不能完全倒入烧杯中，质量测量值偏小</a:t>
            </a:r>
            <a:r>
              <a:rPr lang="en-US" altLang="zh-CN" sz="2400" b="1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endParaRPr lang="zh-CN" altLang="en-US" sz="2400" b="1" kern="10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rcRect t="-2830" r="72819" b="0"/>
          <a:stretch>
            <a:fillRect/>
          </a:stretch>
        </p:blipFill>
        <p:spPr>
          <a:xfrm>
            <a:off x="4967519" y="1031568"/>
            <a:ext cx="1450243" cy="8164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068570" y="2152650"/>
            <a:ext cx="21361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烧杯和液体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88815" y="3001010"/>
            <a:ext cx="2912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剩余液体和烧杯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4" name="对象 13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4586605" y="3371215"/>
          <a:ext cx="979805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7" progId="">
                  <p:embed/>
                </p:oleObj>
              </mc:Choice>
              <mc:Fallback>
                <p:oleObj r:id="rId7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86605" y="3371215"/>
                        <a:ext cx="979805" cy="7270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1"/>
      <p:bldP spid="11" grpId="2"/>
      <p:bldP spid="3" grpId="3"/>
      <p:bldP spid="5" grpId="4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4955" y="266065"/>
            <a:ext cx="11450320" cy="621347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64368" y="278933"/>
            <a:ext cx="7410451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r>
              <a:rPr lang="x-none" altLang="zh-CN" sz="32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【实验方案拓展】——特殊法测密度</a:t>
            </a:r>
            <a:endParaRPr lang="zh-CN" altLang="zh-CN" sz="320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76262" y="863708"/>
          <a:ext cx="11077258" cy="5931087"/>
        </p:xfrm>
        <a:graphic>
          <a:graphicData uri="http://schemas.openxmlformats.org/drawingml/2006/table">
            <a:tbl>
              <a:tblPr/>
              <a:tblGrid>
                <a:gridCol w="1022663"/>
                <a:gridCol w="2513649"/>
                <a:gridCol w="7540946"/>
              </a:tblGrid>
              <a:tr h="51847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endParaRPr lang="en-US" altLang="zh-CN" sz="2400" b="1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类型</a:t>
                      </a: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endParaRPr lang="en-US" altLang="zh-CN" sz="2400" b="1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实验原理图</a:t>
                      </a: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endParaRPr lang="en-US" altLang="zh-CN" sz="2400" b="1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实验步骤</a:t>
                      </a: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112"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endParaRPr lang="zh-CN" sz="24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有量筒缺天平</a:t>
                      </a:r>
                      <a:endParaRPr lang="zh-CN" sz="24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endParaRPr lang="en-US" sz="28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ct val="0"/>
                        </a:spcAft>
                      </a:pPr>
                      <a:r>
                        <a:rPr lang="zh-CN" sz="2000" b="1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采用一漂一压法</a:t>
                      </a:r>
                      <a:r>
                        <a:rPr lang="zh-CN" sz="2000" b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（测固体）：</a:t>
                      </a:r>
                      <a:endParaRPr lang="zh-CN" sz="20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2500"/>
                        </a:lnSpc>
                        <a:spcAft>
                          <a:spcPct val="0"/>
                        </a:spcAft>
                      </a:pP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(1)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在量筒内装有适量的水，读取示数为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V</a:t>
                      </a:r>
                      <a:r>
                        <a:rPr lang="en-US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1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；</a:t>
                      </a:r>
                      <a:endParaRPr lang="zh-CN" sz="20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2500"/>
                        </a:lnSpc>
                        <a:spcAft>
                          <a:spcPct val="0"/>
                        </a:spcAft>
                      </a:pP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(2)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将待测固体放入量筒内，读取量筒示数为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V</a:t>
                      </a:r>
                      <a:r>
                        <a:rPr lang="en-US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2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；</a:t>
                      </a:r>
                      <a:endParaRPr lang="zh-CN" sz="20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2500"/>
                        </a:lnSpc>
                        <a:spcAft>
                          <a:spcPct val="0"/>
                        </a:spcAft>
                      </a:pP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(3)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用细铁丝或大头针将待测固体全部压入水中，量筒示数为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V</a:t>
                      </a:r>
                      <a:r>
                        <a:rPr lang="en-US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3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；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(4)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由阿基米德原理知，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G</a:t>
                      </a:r>
                      <a:r>
                        <a:rPr lang="zh-CN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物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＝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F</a:t>
                      </a:r>
                      <a:r>
                        <a:rPr lang="zh-CN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浮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＝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ρ</a:t>
                      </a:r>
                      <a:r>
                        <a:rPr lang="zh-CN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水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g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(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V</a:t>
                      </a:r>
                      <a:r>
                        <a:rPr lang="en-US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2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－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V</a:t>
                      </a:r>
                      <a:r>
                        <a:rPr lang="en-US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1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)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，</a:t>
                      </a:r>
                      <a:endParaRPr lang="en-US" altLang="zh-CN" sz="20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algn="just">
                        <a:lnSpc>
                          <a:spcPts val="2500"/>
                        </a:lnSpc>
                        <a:spcAft>
                          <a:spcPct val="0"/>
                        </a:spcAft>
                      </a:pP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故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m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＝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ρ</a:t>
                      </a:r>
                      <a:r>
                        <a:rPr lang="zh-CN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水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(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V</a:t>
                      </a:r>
                      <a:r>
                        <a:rPr lang="en-US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2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－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V</a:t>
                      </a:r>
                      <a:r>
                        <a:rPr lang="en-US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1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)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，固体密度为：</a:t>
                      </a:r>
                      <a:r>
                        <a:rPr lang="en-US" altLang="zh-CN" sz="2000" u="sng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                 </a:t>
                      </a:r>
                      <a:r>
                        <a:rPr lang="en-US" alt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.</a:t>
                      </a:r>
                      <a:r>
                        <a:rPr lang="en-US" sz="2000" u="sng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             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     </a:t>
                      </a:r>
                      <a:endParaRPr lang="zh-CN" sz="20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2500"/>
                        </a:lnSpc>
                        <a:spcAft>
                          <a:spcPct val="0"/>
                        </a:spcAft>
                      </a:pP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注：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1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．此方法适用于密度小于水的物体；</a:t>
                      </a:r>
                      <a:endParaRPr lang="en-US" altLang="zh-CN" sz="20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algn="just">
                        <a:lnSpc>
                          <a:spcPts val="2500"/>
                        </a:lnSpc>
                        <a:spcAft>
                          <a:spcPct val="0"/>
                        </a:spcAft>
                      </a:pP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   2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．细铁丝或大头针应尽量细，以减小误差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.</a:t>
                      </a:r>
                      <a:endParaRPr lang="zh-CN" sz="20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112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en-US" altLang="zh-CN" sz="2400" b="1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有天平无量筒</a:t>
                      </a: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endParaRPr lang="en-US" sz="28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ct val="0"/>
                        </a:spcAft>
                      </a:pPr>
                      <a:r>
                        <a:rPr lang="zh-CN" sz="2000" b="1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采用阿基米德原理法</a:t>
                      </a:r>
                      <a:r>
                        <a:rPr lang="zh-CN" sz="2000" b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（测固体）：</a:t>
                      </a:r>
                      <a:endParaRPr lang="zh-CN" sz="20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l">
                        <a:lnSpc>
                          <a:spcPts val="2500"/>
                        </a:lnSpc>
                        <a:spcAft>
                          <a:spcPct val="0"/>
                        </a:spcAft>
                      </a:pP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（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1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）用调节好的天平，测得待测固体的质量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m</a:t>
                      </a:r>
                      <a:r>
                        <a:rPr lang="en-US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1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；</a:t>
                      </a:r>
                      <a:endParaRPr lang="zh-CN" sz="20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l">
                        <a:lnSpc>
                          <a:spcPts val="2500"/>
                        </a:lnSpc>
                        <a:spcAft>
                          <a:spcPct val="0"/>
                        </a:spcAft>
                      </a:pP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（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2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）把盛水的烧杯放在天平上测量，此时天平示数为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m</a:t>
                      </a:r>
                      <a:r>
                        <a:rPr lang="en-US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2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；</a:t>
                      </a:r>
                      <a:endParaRPr lang="zh-CN" sz="20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l">
                        <a:lnSpc>
                          <a:spcPts val="2500"/>
                        </a:lnSpc>
                        <a:spcAft>
                          <a:spcPct val="0"/>
                        </a:spcAft>
                      </a:pP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（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3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）用细线使待测物体浸没在水中，此时天平的示数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m</a:t>
                      </a:r>
                      <a:r>
                        <a:rPr lang="en-US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3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，相对于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m</a:t>
                      </a:r>
                      <a:r>
                        <a:rPr lang="en-US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2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示数的变化是物块对水的压力所造成的，大小等于水对物块的支持力即浮力，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F</a:t>
                      </a:r>
                      <a:r>
                        <a:rPr lang="zh-CN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浮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＝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m</a:t>
                      </a:r>
                      <a:r>
                        <a:rPr lang="en-US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3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g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－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m</a:t>
                      </a:r>
                      <a:r>
                        <a:rPr lang="en-US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2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g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＝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ρ</a:t>
                      </a:r>
                      <a:r>
                        <a:rPr lang="zh-CN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水</a:t>
                      </a:r>
                      <a:r>
                        <a:rPr lang="en-US" sz="2000" i="1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gV</a:t>
                      </a:r>
                      <a:r>
                        <a:rPr lang="zh-CN" sz="2000" kern="100" baseline="-250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排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，</a:t>
                      </a:r>
                      <a:endParaRPr lang="zh-CN" sz="20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l">
                        <a:lnSpc>
                          <a:spcPts val="2500"/>
                        </a:lnSpc>
                        <a:spcAft>
                          <a:spcPct val="0"/>
                        </a:spcAft>
                      </a:pP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可推出物体的体积为：</a:t>
                      </a:r>
                      <a:r>
                        <a:rPr lang="en-US" sz="2000" u="sng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                 </a:t>
                      </a:r>
                      <a:r>
                        <a:rPr lang="zh-CN" alt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；</a:t>
                      </a:r>
                      <a:r>
                        <a:rPr lang="en-US" sz="2000" u="sng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     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</a:t>
                      </a:r>
                      <a:r>
                        <a:rPr lang="en-US" sz="2000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                                    </a:t>
                      </a:r>
                      <a:r>
                        <a:rPr lang="zh-CN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故物体的密度为：</a:t>
                      </a:r>
                      <a:r>
                        <a:rPr lang="en-US" sz="2000" u="sng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                           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 </a:t>
                      </a:r>
                      <a:r>
                        <a:rPr lang="zh-CN" alt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。</a:t>
                      </a:r>
                      <a:r>
                        <a:rPr lang="en-US" sz="2000" u="sng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 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</a:t>
                      </a:r>
                      <a:r>
                        <a:rPr lang="en-US" sz="2000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 </a:t>
                      </a:r>
                      <a:endParaRPr lang="zh-CN" sz="20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" name="组合 10"/>
          <p:cNvGrpSpPr/>
          <p:nvPr/>
        </p:nvGrpSpPr>
        <p:grpSpPr>
          <a:xfrm>
            <a:off x="1830388" y="1816100"/>
            <a:ext cx="2266950" cy="4217988"/>
            <a:chOff x="1839913" y="1692275"/>
            <a:chExt cx="2266950" cy="4217988"/>
          </a:xfrm>
        </p:grpSpPr>
        <p:pic>
          <p:nvPicPr>
            <p:cNvPr id="54279" name="图片 15" descr="C:/Documents and Settings/Administrator/桌面/广西北部湾经济区2019面对面·物理（做课件文件）/北部湾经济区2019面对面物理word文件/D晨六市物M111.TIF"/>
            <p:cNvPicPr>
              <a:picLocks noChangeAspect="1" noChangeArrowheads="1"/>
            </p:cNvPicPr>
            <p:nvPr/>
          </p:nvPicPr>
          <p:blipFill>
            <a:blip r:embed="rId4"/>
            <a:stretch>
              <a:fillRect/>
            </a:stretch>
          </p:blipFill>
          <p:spPr bwMode="auto">
            <a:xfrm>
              <a:off x="1839913" y="1692275"/>
              <a:ext cx="2266950" cy="1181100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grpSp>
          <p:nvGrpSpPr>
            <p:cNvPr id="8" name="组合 19"/>
            <p:cNvGrpSpPr/>
            <p:nvPr/>
          </p:nvGrpSpPr>
          <p:grpSpPr>
            <a:xfrm>
              <a:off x="1857375" y="4422775"/>
              <a:ext cx="2219325" cy="1487488"/>
              <a:chOff x="7152" y="13424"/>
              <a:chExt cx="3751" cy="2344"/>
            </a:xfrm>
          </p:grpSpPr>
          <p:pic>
            <p:nvPicPr>
              <p:cNvPr id="54281" name="图片 4"/>
              <p:cNvPicPr>
                <a:picLocks noChangeAspect="1" noChangeArrowheads="1"/>
              </p:cNvPicPr>
              <p:nvPr/>
            </p:nvPicPr>
            <p:blipFill>
              <a:blip r:embed="rId5"/>
              <a:stretch>
                <a:fillRect/>
              </a:stretch>
            </p:blipFill>
            <p:spPr bwMode="auto">
              <a:xfrm>
                <a:off x="8203" y="14596"/>
                <a:ext cx="1842" cy="1172"/>
              </a:xfrm>
              <a:prstGeom prst="rect">
                <a:avLst/>
              </a:prstGeom>
              <a:noFill/>
            </p:spPr>
          </p:pic>
          <p:pic>
            <p:nvPicPr>
              <p:cNvPr id="54282" name="图片 3"/>
              <p:cNvPicPr>
                <a:picLocks noChangeAspect="1" noChangeArrowheads="1"/>
              </p:cNvPicPr>
              <p:nvPr/>
            </p:nvPicPr>
            <p:blipFill>
              <a:blip r:embed="rId6"/>
              <a:stretch>
                <a:fillRect/>
              </a:stretch>
            </p:blipFill>
            <p:spPr bwMode="auto">
              <a:xfrm>
                <a:off x="7152" y="13424"/>
                <a:ext cx="3751" cy="1340"/>
              </a:xfrm>
              <a:prstGeom prst="rect">
                <a:avLst/>
              </a:prstGeom>
              <a:noFill/>
            </p:spPr>
          </p:pic>
        </p:grpSp>
      </p:grpSp>
      <p:graphicFrame>
        <p:nvGraphicFramePr>
          <p:cNvPr id="2" name="对象 1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8796655" y="2995295"/>
          <a:ext cx="1403350" cy="598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r:id="rId7" progId="">
                  <p:embed/>
                </p:oleObj>
              </mc:Choice>
              <mc:Fallback>
                <p:oleObj r:id="rId7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96655" y="2995295"/>
                        <a:ext cx="1403350" cy="59880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8037795" y="5718493"/>
          <a:ext cx="1189355" cy="63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9" progId="">
                  <p:embed/>
                </p:oleObj>
              </mc:Choice>
              <mc:Fallback>
                <p:oleObj r:id="rId9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037795" y="5718493"/>
                        <a:ext cx="1189355" cy="63119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6233160" y="5947877"/>
          <a:ext cx="1212850" cy="63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r:id="rId11" progId="">
                  <p:embed/>
                </p:oleObj>
              </mc:Choice>
              <mc:Fallback>
                <p:oleObj r:id="rId11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33160" y="5947877"/>
                        <a:ext cx="1212850" cy="63119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313055" y="267335"/>
            <a:ext cx="11555730" cy="624078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924299" y="439906"/>
            <a:ext cx="7410451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r>
              <a:rPr lang="x-none" altLang="zh-CN" sz="32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【实验方案拓展】——特殊法测密度</a:t>
            </a:r>
            <a:endParaRPr lang="zh-CN" altLang="zh-CN" sz="320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829310" y="961390"/>
          <a:ext cx="11039475" cy="5467350"/>
        </p:xfrm>
        <a:graphic>
          <a:graphicData uri="http://schemas.openxmlformats.org/drawingml/2006/table">
            <a:tbl>
              <a:tblPr/>
              <a:tblGrid>
                <a:gridCol w="1114425"/>
                <a:gridCol w="2276475"/>
                <a:gridCol w="7648575"/>
              </a:tblGrid>
              <a:tr h="41910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endParaRPr lang="en-US" altLang="zh-CN" sz="2400" b="1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类型</a:t>
                      </a: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endParaRPr lang="en-US" altLang="zh-CN" sz="2400" b="1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实验原理图</a:t>
                      </a: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endParaRPr lang="en-US" altLang="zh-CN" sz="2400" b="1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实验步骤</a:t>
                      </a: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855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en-US" altLang="zh-CN" sz="2400" b="1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有天平无量筒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endParaRPr lang="en-US" sz="28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00"/>
                        </a:lnSpc>
                      </a:pPr>
                      <a:r>
                        <a:rPr lang="zh-CN" altLang="zh-CN" sz="2000" b="1" kern="12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采用等体积法</a:t>
                      </a:r>
                      <a:r>
                        <a:rPr lang="zh-CN" altLang="zh-CN" sz="2000" b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（测液体）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：</a:t>
                      </a:r>
                    </a:p>
                    <a:p>
                      <a:pPr>
                        <a:lnSpc>
                          <a:spcPts val="2500"/>
                        </a:lnSpc>
                      </a:pPr>
                      <a:r>
                        <a:rPr lang="en-US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(1)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用天平测量烧杯的质量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m</a:t>
                      </a:r>
                      <a:r>
                        <a:rPr lang="en-US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；</a:t>
                      </a:r>
                    </a:p>
                    <a:p>
                      <a:pPr>
                        <a:lnSpc>
                          <a:spcPts val="2500"/>
                        </a:lnSpc>
                      </a:pPr>
                      <a:r>
                        <a:rPr lang="en-US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(2)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将烧杯盛满水，测出烧杯和水的总质量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m</a:t>
                      </a:r>
                      <a:r>
                        <a:rPr lang="en-US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2</a:t>
                      </a:r>
                      <a:r>
                        <a:rPr lang="zh-CN" altLang="en-US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；</a:t>
                      </a:r>
                      <a:endParaRPr lang="zh-CN" altLang="zh-CN" sz="2000" kern="12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>
                        <a:lnSpc>
                          <a:spcPts val="2500"/>
                        </a:lnSpc>
                      </a:pP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则烧杯的容积为：</a:t>
                      </a:r>
                      <a:r>
                        <a:rPr lang="en-US" altLang="zh-CN" sz="2000" u="sng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             </a:t>
                      </a:r>
                      <a:r>
                        <a:rPr lang="zh-CN" altLang="en-US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；</a:t>
                      </a:r>
                      <a:r>
                        <a:rPr lang="en-US" altLang="zh-CN" sz="2000" u="sng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              </a:t>
                      </a:r>
                      <a:r>
                        <a:rPr lang="en-US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  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    </a:t>
                      </a:r>
                      <a:endParaRPr lang="zh-CN" altLang="zh-CN" sz="2000" kern="12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>
                        <a:lnSpc>
                          <a:spcPts val="2500"/>
                        </a:lnSpc>
                      </a:pPr>
                      <a:r>
                        <a:rPr lang="en-US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(3)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将烧杯内水倒尽擦干，再盛满被测液体，</a:t>
                      </a:r>
                    </a:p>
                    <a:p>
                      <a:pPr>
                        <a:lnSpc>
                          <a:spcPts val="2500"/>
                        </a:lnSpc>
                      </a:pP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则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V</a:t>
                      </a:r>
                      <a:r>
                        <a:rPr lang="zh-CN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液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＝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V</a:t>
                      </a:r>
                      <a:r>
                        <a:rPr lang="zh-CN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杯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＝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V</a:t>
                      </a:r>
                      <a:r>
                        <a:rPr lang="zh-CN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水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，用天平测出烧杯和被测液体的总质量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m</a:t>
                      </a:r>
                      <a:r>
                        <a:rPr lang="en-US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3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；则被测液体的密度为：</a:t>
                      </a:r>
                      <a:r>
                        <a:rPr lang="en-US" altLang="zh-CN" sz="2000" u="sng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                    </a:t>
                      </a:r>
                      <a:r>
                        <a:rPr lang="en-US" altLang="zh-CN" sz="2000" u="none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.</a:t>
                      </a:r>
                      <a:endParaRPr lang="zh-CN" sz="2000" u="none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08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en-US" altLang="zh-CN" sz="2400" b="1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sz="2400" b="1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有天平无量筒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ct val="0"/>
                        </a:spcAft>
                      </a:pPr>
                      <a:endParaRPr lang="en-US" sz="28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/>
                      </a:endParaRP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00"/>
                        </a:lnSpc>
                      </a:pPr>
                      <a:r>
                        <a:rPr lang="zh-CN" altLang="zh-CN" sz="2000" b="1" kern="12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采用三提法</a:t>
                      </a:r>
                      <a:r>
                        <a:rPr lang="zh-CN" altLang="zh-CN" sz="2000" b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（测液体）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：</a:t>
                      </a:r>
                    </a:p>
                    <a:p>
                      <a:pPr>
                        <a:lnSpc>
                          <a:spcPts val="2500"/>
                        </a:lnSpc>
                      </a:pP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）用细线系住金属块，用测力计测得金属块的重力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G</a:t>
                      </a:r>
                      <a:r>
                        <a:rPr lang="en-US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0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；</a:t>
                      </a:r>
                      <a:endParaRPr lang="en-US" altLang="zh-CN" sz="2000" kern="12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>
                        <a:lnSpc>
                          <a:spcPts val="2500"/>
                        </a:lnSpc>
                      </a:pP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2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）将烧杯中装入足够多的水，用弹簧测力计悬挂着金属块浸没在水中，不触及烧杯侧壁和底部，此时示数为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F</a:t>
                      </a:r>
                      <a:r>
                        <a:rPr lang="en-US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；</a:t>
                      </a:r>
                      <a:endParaRPr lang="en-US" altLang="zh-CN" sz="2000" kern="12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>
                        <a:lnSpc>
                          <a:spcPts val="2500"/>
                        </a:lnSpc>
                      </a:pP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3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）将烧杯中装入</a:t>
                      </a:r>
                      <a:r>
                        <a:rPr lang="zh-CN" altLang="en-US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适量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待测液体，用测计悬挂着金属块浸没在待测液体中，不接触烧杯，此时弹簧测力计示数为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F</a:t>
                      </a:r>
                      <a:r>
                        <a:rPr lang="en-US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2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，因物体在竖直方向受力平衡，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G</a:t>
                      </a:r>
                      <a:r>
                        <a:rPr lang="zh-CN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物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＝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F</a:t>
                      </a:r>
                      <a:r>
                        <a:rPr lang="zh-CN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浮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＋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F</a:t>
                      </a:r>
                      <a:r>
                        <a:rPr lang="zh-CN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拉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，故有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G</a:t>
                      </a:r>
                      <a:r>
                        <a:rPr lang="en-US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0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＝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F</a:t>
                      </a:r>
                      <a:r>
                        <a:rPr lang="en-US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＋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ρ</a:t>
                      </a:r>
                      <a:r>
                        <a:rPr lang="zh-CN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水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gV</a:t>
                      </a:r>
                      <a:r>
                        <a:rPr lang="zh-CN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排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＝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F</a:t>
                      </a:r>
                      <a:r>
                        <a:rPr lang="en-US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2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＋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ρ</a:t>
                      </a:r>
                      <a:r>
                        <a:rPr lang="zh-CN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液</a:t>
                      </a:r>
                      <a:r>
                        <a:rPr lang="en-US" altLang="zh-CN" sz="2000" i="1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gV</a:t>
                      </a:r>
                      <a:r>
                        <a:rPr lang="zh-CN" altLang="zh-CN" sz="2000" kern="1200" baseline="-250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排</a:t>
                      </a: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，</a:t>
                      </a:r>
                    </a:p>
                    <a:p>
                      <a:pPr>
                        <a:lnSpc>
                          <a:spcPts val="2500"/>
                        </a:lnSpc>
                      </a:pPr>
                      <a:r>
                        <a:rPr lang="zh-CN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可得被测液体的密度为：</a:t>
                      </a:r>
                      <a:r>
                        <a:rPr lang="en-US" altLang="zh-CN" sz="2000" u="sng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              </a:t>
                      </a:r>
                      <a:r>
                        <a:rPr lang="en-US" altLang="zh-CN" sz="2000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.</a:t>
                      </a:r>
                      <a:r>
                        <a:rPr lang="en-US" altLang="zh-CN" sz="2000" u="sng" kern="12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n-US" sz="2000" u="sng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           </a:t>
                      </a:r>
                      <a:r>
                        <a:rPr lang="en-US" sz="2000" kern="100"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</a:t>
                      </a:r>
                      <a:r>
                        <a:rPr lang="en-US" sz="2000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/>
                        </a:rPr>
                        <a:t>  </a:t>
                      </a:r>
                      <a:endParaRPr lang="zh-CN" sz="2000" kern="10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3031" marR="43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组合 8"/>
          <p:cNvGrpSpPr/>
          <p:nvPr/>
        </p:nvGrpSpPr>
        <p:grpSpPr>
          <a:xfrm>
            <a:off x="2085055" y="1905000"/>
            <a:ext cx="2115755" cy="4117975"/>
            <a:chOff x="1876425" y="1905000"/>
            <a:chExt cx="2115755" cy="4117975"/>
          </a:xfrm>
        </p:grpSpPr>
        <p:pic>
          <p:nvPicPr>
            <p:cNvPr id="55301" name="图片 5"/>
            <p:cNvPicPr>
              <a:picLocks noChangeAspect="1" noChangeArrowheads="1"/>
            </p:cNvPicPr>
            <p:nvPr/>
          </p:nvPicPr>
          <p:blipFill>
            <a:blip r:embed="rId4"/>
            <a:stretch>
              <a:fillRect/>
            </a:stretch>
          </p:blipFill>
          <p:spPr bwMode="auto">
            <a:xfrm>
              <a:off x="1876425" y="1905000"/>
              <a:ext cx="2115755" cy="14573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pic>
          <p:nvPicPr>
            <p:cNvPr id="55302" name="图片 6" descr="D晨六市物M115"/>
            <p:cNvPicPr>
              <a:picLocks noChangeAspect="1" noChangeArrowheads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2057400" y="4184650"/>
              <a:ext cx="1771650" cy="18383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</p:grpSp>
      <p:graphicFrame>
        <p:nvGraphicFramePr>
          <p:cNvPr id="3" name="对象 2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6477635" y="2318385"/>
          <a:ext cx="1165225" cy="63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6" progId="">
                  <p:embed/>
                </p:oleObj>
              </mc:Choice>
              <mc:Fallback>
                <p:oleObj r:id="rId6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77635" y="2318385"/>
                        <a:ext cx="1165225" cy="63119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5967095" y="3362325"/>
          <a:ext cx="1553845" cy="63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8" progId="">
                  <p:embed/>
                </p:oleObj>
              </mc:Choice>
              <mc:Fallback>
                <p:oleObj r:id="rId8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67095" y="3362325"/>
                        <a:ext cx="1553845" cy="63119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action="ppaction://ole?verb=0"/>
          </p:cNvPr>
          <p:cNvGraphicFramePr>
            <a:graphicFrameLocks noChangeAspect="1"/>
          </p:cNvGraphicFramePr>
          <p:nvPr/>
        </p:nvGraphicFramePr>
        <p:xfrm>
          <a:off x="6852920" y="6022975"/>
          <a:ext cx="1553845" cy="63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r:id="rId10" progId="">
                  <p:embed/>
                </p:oleObj>
              </mc:Choice>
              <mc:Fallback>
                <p:oleObj r:id="rId10" progId="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52920" y="6022975"/>
                        <a:ext cx="1553845" cy="63119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700088" y="911291"/>
            <a:ext cx="10791824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r>
              <a:rPr lang="en-US" altLang="zh-CN" sz="20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1.(2021·</a:t>
            </a:r>
            <a:r>
              <a:rPr lang="zh-CN" altLang="en-US" sz="20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广西</a:t>
            </a:r>
            <a:r>
              <a:rPr lang="en-US" altLang="zh-CN" sz="20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  <a:r>
              <a:rPr lang="zh-CN" altLang="en-US" sz="20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学习了密度知识后</a:t>
            </a:r>
            <a:r>
              <a:rPr lang="en-US" altLang="zh-CN" sz="20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0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小华用天平和量筒测量食用油的密度。</a:t>
            </a:r>
            <a:r>
              <a:rPr lang="zh-CN" altLang="en-US" sz="2000">
                <a:solidFill>
                  <a:srgbClr val="000000"/>
                </a:solidFill>
                <a:effectLst/>
                <a:latin typeface="E-BZ"/>
              </a:rPr>
              <a:t> </a:t>
            </a: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9440" y="1270402"/>
            <a:ext cx="10485120" cy="3269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en-US" altLang="zh-CN" sz="2000"/>
              <a:t>(1)</a:t>
            </a:r>
            <a:r>
              <a:rPr lang="zh-CN" altLang="en-US" sz="2000"/>
              <a:t>将天平放在水平桌面上</a:t>
            </a:r>
            <a:r>
              <a:rPr lang="en-US" altLang="zh-CN" sz="2000"/>
              <a:t>,</a:t>
            </a:r>
            <a:r>
              <a:rPr lang="zh-CN" altLang="en-US" sz="2000"/>
              <a:t>把游码移到标尺</a:t>
            </a:r>
            <a:r>
              <a:rPr lang="zh-CN" altLang="en-US" sz="2000" u="sng"/>
              <a:t>        </a:t>
            </a:r>
            <a:r>
              <a:rPr lang="zh-CN" altLang="en-US" sz="2000"/>
              <a:t> 端零刻度线处</a:t>
            </a:r>
            <a:r>
              <a:rPr lang="en-US" altLang="zh-CN" sz="2000"/>
              <a:t>,</a:t>
            </a:r>
            <a:r>
              <a:rPr lang="zh-CN" altLang="en-US" sz="2000"/>
              <a:t>发现指针指在分度盘右侧</a:t>
            </a:r>
            <a:r>
              <a:rPr lang="en-US" altLang="zh-CN" sz="2000"/>
              <a:t>,</a:t>
            </a:r>
            <a:r>
              <a:rPr lang="zh-CN" altLang="en-US" sz="2000"/>
              <a:t>此时应将平衡螺母向</a:t>
            </a:r>
            <a:r>
              <a:rPr lang="zh-CN" altLang="en-US" sz="2000" u="sng"/>
              <a:t>         </a:t>
            </a:r>
            <a:r>
              <a:rPr lang="zh-CN" altLang="en-US" sz="2000"/>
              <a:t>端调节</a:t>
            </a:r>
            <a:r>
              <a:rPr lang="en-US" altLang="zh-CN" sz="2000"/>
              <a:t>,</a:t>
            </a:r>
            <a:r>
              <a:rPr lang="zh-CN" altLang="en-US" sz="2000"/>
              <a:t>使横梁平衡。 </a:t>
            </a:r>
          </a:p>
          <a:p>
            <a:pPr>
              <a:lnSpc>
                <a:spcPct val="150000"/>
              </a:lnSpc>
            </a:pPr>
            <a:r>
              <a:rPr lang="en-US" altLang="zh-CN" sz="2000"/>
              <a:t>(2)</a:t>
            </a:r>
            <a:r>
              <a:rPr lang="zh-CN" altLang="en-US" sz="2000"/>
              <a:t>称出空烧杯的质量为</a:t>
            </a:r>
            <a:r>
              <a:rPr lang="en-US" altLang="zh-CN" sz="2000"/>
              <a:t>28g,</a:t>
            </a:r>
            <a:r>
              <a:rPr lang="zh-CN" altLang="en-US" sz="2000"/>
              <a:t>将适量的食用油倒入烧杯</a:t>
            </a:r>
            <a:r>
              <a:rPr lang="en-US" altLang="zh-CN" sz="2000"/>
              <a:t>,</a:t>
            </a:r>
            <a:r>
              <a:rPr lang="zh-CN" altLang="en-US" sz="2000"/>
              <a:t>称出烧杯和食用油的总质量。如图</a:t>
            </a:r>
            <a:r>
              <a:rPr lang="en-US" altLang="zh-CN" sz="2000"/>
              <a:t>13-4</a:t>
            </a:r>
            <a:r>
              <a:rPr lang="zh-CN" altLang="en-US" sz="2000"/>
              <a:t>甲所示</a:t>
            </a:r>
            <a:r>
              <a:rPr lang="en-US" altLang="zh-CN" sz="2000"/>
              <a:t>,</a:t>
            </a:r>
            <a:r>
              <a:rPr lang="zh-CN" altLang="en-US" sz="2000"/>
              <a:t>则烧杯中食用油的质量为</a:t>
            </a:r>
            <a:r>
              <a:rPr lang="zh-CN" altLang="en-US" sz="2000" u="sng"/>
              <a:t>            </a:t>
            </a:r>
            <a:r>
              <a:rPr lang="en-US" altLang="zh-CN" sz="2000"/>
              <a:t>g,</a:t>
            </a:r>
            <a:r>
              <a:rPr lang="zh-CN" altLang="en-US" sz="2000"/>
              <a:t>接着</a:t>
            </a:r>
            <a:r>
              <a:rPr lang="en-US" altLang="zh-CN" sz="2000"/>
              <a:t>,</a:t>
            </a:r>
            <a:r>
              <a:rPr lang="zh-CN" altLang="en-US" sz="2000"/>
              <a:t>将烧杯中的食用油倒入量筒中</a:t>
            </a:r>
            <a:r>
              <a:rPr lang="en-US" altLang="zh-CN" sz="2000"/>
              <a:t>,</a:t>
            </a:r>
            <a:r>
              <a:rPr lang="zh-CN" altLang="en-US" sz="2000"/>
              <a:t>示数如图</a:t>
            </a:r>
            <a:r>
              <a:rPr lang="en-US" altLang="zh-CN" sz="2000"/>
              <a:t>13-4</a:t>
            </a:r>
            <a:r>
              <a:rPr lang="zh-CN" altLang="en-US" sz="2000"/>
              <a:t>乙所示</a:t>
            </a:r>
            <a:r>
              <a:rPr lang="en-US" altLang="zh-CN" sz="2000"/>
              <a:t>,</a:t>
            </a:r>
            <a:r>
              <a:rPr lang="zh-CN" altLang="en-US" sz="2000"/>
              <a:t>则食用油的密度为</a:t>
            </a:r>
            <a:r>
              <a:rPr lang="zh-CN" altLang="en-US" sz="2000" u="sng"/>
              <a:t>                </a:t>
            </a:r>
            <a:r>
              <a:rPr lang="zh-CN" altLang="en-US" sz="2000"/>
              <a:t> </a:t>
            </a:r>
            <a:r>
              <a:rPr lang="en-US" altLang="zh-CN" sz="2000"/>
              <a:t>g/cm</a:t>
            </a:r>
            <a:r>
              <a:rPr lang="en-US" altLang="zh-CN" sz="2000" baseline="30000"/>
              <a:t>3</a:t>
            </a:r>
            <a:r>
              <a:rPr lang="zh-CN" altLang="en-US" sz="2000"/>
              <a:t>。</a:t>
            </a:r>
            <a:endParaRPr lang="en-US" altLang="zh-CN" sz="2000"/>
          </a:p>
          <a:p>
            <a:pPr>
              <a:lnSpc>
                <a:spcPct val="150000"/>
              </a:lnSpc>
            </a:pPr>
            <a:r>
              <a:rPr lang="en-US" altLang="zh-CN" sz="2000"/>
              <a:t>(3)</a:t>
            </a:r>
            <a:r>
              <a:rPr lang="zh-CN" altLang="en-US" sz="2000"/>
              <a:t>本次实验测得食用油的密度</a:t>
            </a:r>
            <a:r>
              <a:rPr lang="zh-CN" altLang="en-US" sz="2000" u="sng"/>
              <a:t>            </a:t>
            </a:r>
            <a:r>
              <a:rPr lang="en-US" altLang="zh-CN" sz="2000"/>
              <a:t>(</a:t>
            </a:r>
            <a:r>
              <a:rPr lang="zh-CN" altLang="en-US" sz="2000"/>
              <a:t>选填“偏大”或“偏小”</a:t>
            </a:r>
            <a:r>
              <a:rPr lang="en-US" altLang="zh-CN" sz="2000"/>
              <a:t>),</a:t>
            </a:r>
            <a:r>
              <a:rPr lang="zh-CN" altLang="en-US" sz="2000"/>
              <a:t>主要原因是 </a:t>
            </a:r>
            <a:r>
              <a:rPr lang="zh-CN" altLang="en-US" sz="2000" u="sng"/>
              <a:t>                                                                                     </a:t>
            </a:r>
            <a:r>
              <a:rPr lang="zh-CN" altLang="en-US" sz="2000"/>
              <a:t>。 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327" y="3995582"/>
            <a:ext cx="3813233" cy="2462937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373370" y="1324975"/>
            <a:ext cx="651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000" b="1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左</a:t>
            </a:r>
            <a:endParaRPr lang="zh-CN" altLang="en-US" sz="2000" b="1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80924" y="2715170"/>
            <a:ext cx="1087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000" b="1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33.2</a:t>
            </a:r>
            <a:endParaRPr lang="zh-CN" altLang="en-US" sz="2000" b="1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62284" y="1768355"/>
            <a:ext cx="651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000" b="1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左</a:t>
            </a:r>
            <a:endParaRPr lang="zh-CN" altLang="en-US" sz="2000" b="1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99898" y="3115280"/>
            <a:ext cx="1087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000" b="1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0.83</a:t>
            </a:r>
            <a:endParaRPr lang="zh-CN" altLang="en-US" sz="2000" b="1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055168" y="3595472"/>
            <a:ext cx="1007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000" b="1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偏大</a:t>
            </a:r>
            <a:endParaRPr lang="zh-CN" altLang="en-US" sz="2000" b="1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94164" y="4075244"/>
            <a:ext cx="573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000" b="1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将烧杯中的食用油倒入量筒时，烧杯中会有残留</a:t>
            </a:r>
            <a:endParaRPr lang="zh-CN" altLang="en-US" sz="2000" b="1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700088" y="503397"/>
            <a:ext cx="1079182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r>
              <a:rPr lang="zh-CN" altLang="en-US" sz="2000">
                <a:solidFill>
                  <a:srgbClr val="FF0000"/>
                </a:solidFill>
                <a:effectLst/>
                <a:latin typeface="E-HZ"/>
              </a:rPr>
              <a:t>实验  巩固拓展</a:t>
            </a:r>
            <a:endParaRPr kumimoji="0" lang="zh-CN" alt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1"/>
      <p:bldP spid="20" grpId="2"/>
      <p:bldP spid="21" grpId="3"/>
      <p:bldP spid="22" grpId="4"/>
      <p:bldP spid="23" grpId="5"/>
      <p:bldP spid="24" grpId="6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文本框 16"/>
          <p:cNvSpPr txBox="1"/>
          <p:nvPr/>
        </p:nvSpPr>
        <p:spPr>
          <a:xfrm>
            <a:off x="628016" y="3044190"/>
            <a:ext cx="11086464" cy="332295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①如图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13-5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甲、乙所示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把适量待测液 体和水分别倒入两容器中并置于两电子秤上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再将两电子秤示数清零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按电子秤的清零键 后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示数显示为零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); </a:t>
            </a:r>
            <a:endParaRPr lang="zh-CN" altLang="en-US" sz="20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②将系好细线的小物块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不吸收液体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缓慢浸没到待测液体中保持静止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未触底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),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液体未溢出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如图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13-5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丙所示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记下电子秤的示数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</a:t>
            </a:r>
            <a:r>
              <a:rPr lang="en-US" altLang="zh-CN" sz="2000" baseline="-25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  <a:endParaRPr lang="zh-CN" altLang="en-US" sz="20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③将小物块取出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擦干后再缓慢浸没到水中保持静止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未触底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),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水未溢出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如图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13-5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丁所示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记下电子秤的示数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</a:t>
            </a:r>
            <a:r>
              <a:rPr lang="en-US" altLang="zh-CN" sz="2000" baseline="-25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; </a:t>
            </a:r>
            <a:endParaRPr lang="zh-CN" altLang="en-US" sz="20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④则该液体密度的表达式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ρ=</a:t>
            </a:r>
            <a:r>
              <a:rPr lang="en-US" altLang="zh-CN" sz="20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已知水的密度为</a:t>
            </a:r>
            <a:r>
              <a:rPr lang="en-US" altLang="zh-CN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ρ</a:t>
            </a:r>
            <a:r>
              <a:rPr lang="zh-CN" altLang="en-US" sz="2000" baseline="-25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水</a:t>
            </a:r>
            <a:r>
              <a:rPr lang="zh-CN" altLang="en-US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1131570" y="457606"/>
            <a:ext cx="10791824" cy="67710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r>
              <a:rPr lang="en-US" altLang="zh-CN" sz="2000"/>
              <a:t>(4)</a:t>
            </a:r>
            <a:r>
              <a:rPr lang="zh-CN" altLang="en-US" sz="2000"/>
              <a:t>小华查阅资料和深入思考后</a:t>
            </a:r>
            <a:r>
              <a:rPr lang="en-US" altLang="zh-CN" sz="2000"/>
              <a:t>,</a:t>
            </a:r>
            <a:r>
              <a:rPr lang="zh-CN" altLang="en-US" sz="2000"/>
              <a:t>找到了测量液体密度更精确简便的方法</a:t>
            </a:r>
            <a:r>
              <a:rPr lang="en-US" altLang="zh-CN" sz="2000"/>
              <a:t>,</a:t>
            </a:r>
            <a:r>
              <a:rPr lang="zh-CN" altLang="en-US" sz="2000"/>
              <a:t>操作如下</a:t>
            </a:r>
            <a:r>
              <a:rPr lang="en-US" altLang="zh-CN" sz="2000"/>
              <a:t>: </a:t>
            </a:r>
            <a:r>
              <a:rPr lang="zh-CN" altLang="en-US" sz="2000"/>
              <a:t> </a:t>
            </a:r>
            <a:endParaRPr lang="zh-CN" altLang="en-US" sz="20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272" y="901034"/>
            <a:ext cx="5054181" cy="214315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8930" y="5438131"/>
            <a:ext cx="881390" cy="763871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60350" y="354330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695326" y="975776"/>
            <a:ext cx="10791824" cy="227754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lvl="0" indent="127000" fontAlgn="ctr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2020.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广西百色）小明用天平和量筒测量一块矿石的密度，过程如图所示：</a:t>
            </a: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127000" algn="l" defTabSz="914400" rtl="0" eaLnBrk="0" fontAlgn="ctr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）将天平放在水平台上，把游码移到标尺左端的零刻度线处，这时天平指针位置如图甲所示，则应将天平的平衡螺母向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调（选填“左”或“右”） ，使指针对准分度盘中央刻度线；</a:t>
            </a: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6147" name="Group 3"/>
          <p:cNvGrpSpPr/>
          <p:nvPr/>
        </p:nvGrpSpPr>
        <p:grpSpPr>
          <a:xfrm>
            <a:off x="1881187" y="3216275"/>
            <a:ext cx="6015037" cy="2012950"/>
            <a:chOff x="1895" y="3579"/>
            <a:chExt cx="8530" cy="2781"/>
          </a:xfrm>
        </p:grpSpPr>
        <p:sp>
          <p:nvSpPr>
            <p:cNvPr id="6153" name="Text Box 9"/>
            <p:cNvSpPr txBox="1">
              <a:spLocks noChangeArrowheads="1"/>
            </p:cNvSpPr>
            <p:nvPr/>
          </p:nvSpPr>
          <p:spPr bwMode="auto">
            <a:xfrm>
              <a:off x="2471" y="5899"/>
              <a:ext cx="7927" cy="46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0" rIns="91440" bIns="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甲</a:t>
              </a:r>
              <a:r>
                <a:rPr kumimoji="0" lang="zh-CN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             乙      </a:t>
              </a:r>
              <a:r>
                <a:rPr kumimoji="0" lang="zh-CN" altLang="en-US" sz="1600" b="0" i="0" u="none" strike="noStrike" cap="none" normalizeH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                     </a:t>
              </a:r>
              <a:r>
                <a:rPr kumimoji="0" lang="zh-CN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丙                               丁</a:t>
              </a:r>
              <a:endParaRPr kumimoji="0" lang="zh-CN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pSp>
          <p:nvGrpSpPr>
            <p:cNvPr id="6150" name="组合 92"/>
            <p:cNvGrpSpPr/>
            <p:nvPr/>
          </p:nvGrpSpPr>
          <p:grpSpPr>
            <a:xfrm>
              <a:off x="8887" y="3579"/>
              <a:ext cx="1538" cy="2320"/>
              <a:chOff x="2797" y="7849"/>
              <a:chExt cx="1591" cy="2997"/>
            </a:xfrm>
          </p:grpSpPr>
          <p:pic>
            <p:nvPicPr>
              <p:cNvPr id="6152" name="图片 93"/>
              <p:cNvPicPr>
                <a:picLocks noChangeAspect="1" noChangeArrowheads="1"/>
              </p:cNvPicPr>
              <p:nvPr/>
            </p:nvPicPr>
            <p:blipFill>
              <a:blip r:embed="rId3"/>
              <a:stretch>
                <a:fillRect/>
              </a:stretch>
            </p:blipFill>
            <p:spPr bwMode="auto">
              <a:xfrm>
                <a:off x="2797" y="7849"/>
                <a:ext cx="1038" cy="2997"/>
              </a:xfrm>
              <a:prstGeom prst="rect">
                <a:avLst/>
              </a:prstGeom>
              <a:noFill/>
            </p:spPr>
          </p:pic>
          <p:pic>
            <p:nvPicPr>
              <p:cNvPr id="6151" name="图片 94"/>
              <p:cNvPicPr>
                <a:picLocks noChangeAspect="1" noChangeArrowheads="1"/>
              </p:cNvPicPr>
              <p:nvPr/>
            </p:nvPicPr>
            <p:blipFill>
              <a:blip r:embed="rId4"/>
              <a:srcRect l="42801" b="3677"/>
              <a:stretch>
                <a:fillRect/>
              </a:stretch>
            </p:blipFill>
            <p:spPr bwMode="auto">
              <a:xfrm>
                <a:off x="3584" y="7933"/>
                <a:ext cx="804" cy="2813"/>
              </a:xfrm>
              <a:prstGeom prst="rect">
                <a:avLst/>
              </a:prstGeom>
              <a:noFill/>
            </p:spPr>
          </p:pic>
        </p:grpSp>
        <p:pic>
          <p:nvPicPr>
            <p:cNvPr id="6149" name="图片 95"/>
            <p:cNvPicPr>
              <a:picLocks noChangeAspect="1" noChangeArrowheads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1895" y="4674"/>
              <a:ext cx="3147" cy="1225"/>
            </a:xfrm>
            <a:prstGeom prst="rect">
              <a:avLst/>
            </a:prstGeom>
            <a:noFill/>
          </p:spPr>
        </p:pic>
        <p:pic>
          <p:nvPicPr>
            <p:cNvPr id="6148" name="图片 96"/>
            <p:cNvPicPr>
              <a:picLocks noChangeAspect="1" noChangeArrowheads="1"/>
            </p:cNvPicPr>
            <p:nvPr/>
          </p:nvPicPr>
          <p:blipFill>
            <a:blip r:embed="rId6"/>
            <a:srcRect t="51770" r="45932"/>
            <a:stretch>
              <a:fillRect/>
            </a:stretch>
          </p:blipFill>
          <p:spPr bwMode="auto">
            <a:xfrm>
              <a:off x="5391" y="4575"/>
              <a:ext cx="3091" cy="1324"/>
            </a:xfrm>
            <a:prstGeom prst="rect">
              <a:avLst/>
            </a:prstGeom>
            <a:noFill/>
          </p:spPr>
        </p:pic>
      </p:grpSp>
      <p:sp>
        <p:nvSpPr>
          <p:cNvPr id="3" name="文本框 2"/>
          <p:cNvSpPr txBox="1"/>
          <p:nvPr/>
        </p:nvSpPr>
        <p:spPr>
          <a:xfrm>
            <a:off x="7022405" y="1920262"/>
            <a:ext cx="651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左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700088" y="503397"/>
            <a:ext cx="1079182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r>
              <a:rPr lang="zh-CN" altLang="en-US" sz="2000">
                <a:solidFill>
                  <a:srgbClr val="FF0000"/>
                </a:solidFill>
                <a:effectLst/>
                <a:latin typeface="E-HZ"/>
              </a:rPr>
              <a:t>实验  巩固拓展</a:t>
            </a:r>
            <a:endParaRPr kumimoji="0" lang="zh-CN" alt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74955" y="21018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44" name="组合 243"/>
          <p:cNvGrpSpPr/>
          <p:nvPr/>
        </p:nvGrpSpPr>
        <p:grpSpPr>
          <a:xfrm>
            <a:off x="1510030" y="4304665"/>
            <a:ext cx="310515" cy="323215"/>
            <a:chOff x="12008" y="5535"/>
            <a:chExt cx="489" cy="509"/>
          </a:xfrm>
          <a:solidFill>
            <a:schemeClr val="bg1"/>
          </a:solidFill>
        </p:grpSpPr>
        <p:sp>
          <p:nvSpPr>
            <p:cNvPr id="245" name="Freeform 125"/>
            <p:cNvSpPr/>
            <p:nvPr/>
          </p:nvSpPr>
          <p:spPr bwMode="auto">
            <a:xfrm>
              <a:off x="12060" y="5535"/>
              <a:ext cx="231" cy="231"/>
            </a:xfrm>
            <a:custGeom>
              <a:gdLst>
                <a:gd name="T0" fmla="*/ 18 w 92"/>
                <a:gd name="T1" fmla="*/ 20 h 92"/>
                <a:gd name="T2" fmla="*/ 0 w 92"/>
                <a:gd name="T3" fmla="*/ 87 h 92"/>
                <a:gd name="T4" fmla="*/ 73 w 92"/>
                <a:gd name="T5" fmla="*/ 92 h 92"/>
                <a:gd name="T6" fmla="*/ 92 w 92"/>
                <a:gd name="T7" fmla="*/ 25 h 92"/>
                <a:gd name="T8" fmla="*/ 18 w 92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3" y="71"/>
                    <a:pt x="73" y="9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63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endParaRPr lang="en-US"/>
            </a:p>
          </p:txBody>
        </p:sp>
        <p:sp>
          <p:nvSpPr>
            <p:cNvPr id="246" name="Freeform 126"/>
            <p:cNvSpPr/>
            <p:nvPr/>
          </p:nvSpPr>
          <p:spPr bwMode="auto">
            <a:xfrm>
              <a:off x="12008" y="5728"/>
              <a:ext cx="231" cy="233"/>
            </a:xfrm>
            <a:custGeom>
              <a:gdLst>
                <a:gd name="T0" fmla="*/ 18 w 91"/>
                <a:gd name="T1" fmla="*/ 20 h 92"/>
                <a:gd name="T2" fmla="*/ 0 w 91"/>
                <a:gd name="T3" fmla="*/ 87 h 92"/>
                <a:gd name="T4" fmla="*/ 72 w 91"/>
                <a:gd name="T5" fmla="*/ 92 h 92"/>
                <a:gd name="T6" fmla="*/ 91 w 91"/>
                <a:gd name="T7" fmla="*/ 24 h 92"/>
                <a:gd name="T8" fmla="*/ 18 w 91"/>
                <a:gd name="T9" fmla="*/ 20 h 92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8" y="2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42" y="71"/>
                    <a:pt x="72" y="9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1" y="24"/>
                    <a:pt x="62" y="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endParaRPr lang="en-US"/>
            </a:p>
          </p:txBody>
        </p:sp>
        <p:sp>
          <p:nvSpPr>
            <p:cNvPr id="247" name="Freeform 127"/>
            <p:cNvSpPr/>
            <p:nvPr/>
          </p:nvSpPr>
          <p:spPr bwMode="auto">
            <a:xfrm>
              <a:off x="12269" y="56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9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9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endParaRPr lang="en-US"/>
            </a:p>
          </p:txBody>
        </p:sp>
        <p:sp>
          <p:nvSpPr>
            <p:cNvPr id="248" name="Freeform 128"/>
            <p:cNvSpPr/>
            <p:nvPr/>
          </p:nvSpPr>
          <p:spPr bwMode="auto">
            <a:xfrm>
              <a:off x="12213" y="5814"/>
              <a:ext cx="229" cy="231"/>
            </a:xfrm>
            <a:custGeom>
              <a:gdLst>
                <a:gd name="T0" fmla="*/ 73 w 91"/>
                <a:gd name="T1" fmla="*/ 71 h 91"/>
                <a:gd name="T2" fmla="*/ 91 w 91"/>
                <a:gd name="T3" fmla="*/ 4 h 91"/>
                <a:gd name="T4" fmla="*/ 19 w 91"/>
                <a:gd name="T5" fmla="*/ 0 h 91"/>
                <a:gd name="T6" fmla="*/ 0 w 91"/>
                <a:gd name="T7" fmla="*/ 67 h 91"/>
                <a:gd name="T8" fmla="*/ 73 w 91"/>
                <a:gd name="T9" fmla="*/ 71 h 91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73" y="71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4"/>
                    <a:pt x="48" y="21"/>
                    <a:pt x="19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28" y="91"/>
                    <a:pt x="73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endParaRPr lang="en-US"/>
            </a:p>
          </p:txBody>
        </p:sp>
      </p:grpSp>
      <p:grpSp>
        <p:nvGrpSpPr>
          <p:cNvPr id="249" name="组合 248"/>
          <p:cNvGrpSpPr/>
          <p:nvPr/>
        </p:nvGrpSpPr>
        <p:grpSpPr>
          <a:xfrm>
            <a:off x="1532255" y="5381625"/>
            <a:ext cx="250825" cy="354330"/>
            <a:chOff x="9926104" y="1241273"/>
            <a:chExt cx="250605" cy="354390"/>
          </a:xfrm>
          <a:solidFill>
            <a:srgbClr val="FFFFFF"/>
          </a:solidFill>
        </p:grpSpPr>
        <p:sp>
          <p:nvSpPr>
            <p:cNvPr id="250" name="Freeform 412"/>
            <p:cNvSpPr/>
            <p:nvPr/>
          </p:nvSpPr>
          <p:spPr bwMode="auto">
            <a:xfrm>
              <a:off x="9938761" y="1446313"/>
              <a:ext cx="94926" cy="102520"/>
            </a:xfrm>
            <a:custGeom>
              <a:gdLst>
                <a:gd name="T0" fmla="*/ 10 w 59"/>
                <a:gd name="T1" fmla="*/ 31 h 64"/>
                <a:gd name="T2" fmla="*/ 53 w 59"/>
                <a:gd name="T3" fmla="*/ 9 h 64"/>
                <a:gd name="T4" fmla="*/ 50 w 59"/>
                <a:gd name="T5" fmla="*/ 0 h 64"/>
                <a:gd name="T6" fmla="*/ 0 w 59"/>
                <a:gd name="T7" fmla="*/ 0 h 64"/>
                <a:gd name="T8" fmla="*/ 10 w 59"/>
                <a:gd name="T9" fmla="*/ 31 h 6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4">
                  <a:moveTo>
                    <a:pt x="10" y="31"/>
                  </a:moveTo>
                  <a:cubicBezTo>
                    <a:pt x="31" y="64"/>
                    <a:pt x="59" y="31"/>
                    <a:pt x="53" y="9"/>
                  </a:cubicBezTo>
                  <a:cubicBezTo>
                    <a:pt x="52" y="6"/>
                    <a:pt x="51" y="3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2"/>
                    <a:pt x="5" y="24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endParaRPr lang="en-US"/>
            </a:p>
          </p:txBody>
        </p:sp>
        <p:sp>
          <p:nvSpPr>
            <p:cNvPr id="251" name="Freeform 413"/>
            <p:cNvSpPr/>
            <p:nvPr/>
          </p:nvSpPr>
          <p:spPr bwMode="auto">
            <a:xfrm>
              <a:off x="9926104" y="1241273"/>
              <a:ext cx="120240" cy="191117"/>
            </a:xfrm>
            <a:custGeom>
              <a:gdLst>
                <a:gd name="T0" fmla="*/ 57 w 75"/>
                <a:gd name="T1" fmla="*/ 119 h 119"/>
                <a:gd name="T2" fmla="*/ 67 w 75"/>
                <a:gd name="T3" fmla="*/ 46 h 119"/>
                <a:gd name="T4" fmla="*/ 20 w 75"/>
                <a:gd name="T5" fmla="*/ 20 h 119"/>
                <a:gd name="T6" fmla="*/ 7 w 75"/>
                <a:gd name="T7" fmla="*/ 119 h 119"/>
                <a:gd name="T8" fmla="*/ 57 w 75"/>
                <a:gd name="T9" fmla="*/ 119 h 119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9">
                  <a:moveTo>
                    <a:pt x="57" y="119"/>
                  </a:moveTo>
                  <a:cubicBezTo>
                    <a:pt x="53" y="94"/>
                    <a:pt x="63" y="64"/>
                    <a:pt x="67" y="46"/>
                  </a:cubicBezTo>
                  <a:cubicBezTo>
                    <a:pt x="75" y="0"/>
                    <a:pt x="31" y="4"/>
                    <a:pt x="20" y="20"/>
                  </a:cubicBezTo>
                  <a:cubicBezTo>
                    <a:pt x="4" y="42"/>
                    <a:pt x="0" y="85"/>
                    <a:pt x="7" y="119"/>
                  </a:cubicBezTo>
                  <a:lnTo>
                    <a:pt x="57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endParaRPr lang="en-US"/>
            </a:p>
          </p:txBody>
        </p:sp>
        <p:sp>
          <p:nvSpPr>
            <p:cNvPr id="252" name="Freeform 414"/>
            <p:cNvSpPr/>
            <p:nvPr/>
          </p:nvSpPr>
          <p:spPr bwMode="auto">
            <a:xfrm>
              <a:off x="10069126" y="1491877"/>
              <a:ext cx="94926" cy="103786"/>
            </a:xfrm>
            <a:custGeom>
              <a:gdLst>
                <a:gd name="T0" fmla="*/ 49 w 59"/>
                <a:gd name="T1" fmla="*/ 31 h 65"/>
                <a:gd name="T2" fmla="*/ 6 w 59"/>
                <a:gd name="T3" fmla="*/ 9 h 65"/>
                <a:gd name="T4" fmla="*/ 9 w 59"/>
                <a:gd name="T5" fmla="*/ 0 h 65"/>
                <a:gd name="T6" fmla="*/ 59 w 59"/>
                <a:gd name="T7" fmla="*/ 0 h 65"/>
                <a:gd name="T8" fmla="*/ 49 w 59"/>
                <a:gd name="T9" fmla="*/ 31 h 6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5">
                  <a:moveTo>
                    <a:pt x="49" y="31"/>
                  </a:moveTo>
                  <a:cubicBezTo>
                    <a:pt x="27" y="65"/>
                    <a:pt x="0" y="31"/>
                    <a:pt x="6" y="9"/>
                  </a:cubicBezTo>
                  <a:cubicBezTo>
                    <a:pt x="7" y="6"/>
                    <a:pt x="8" y="4"/>
                    <a:pt x="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13"/>
                    <a:pt x="54" y="24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endParaRPr lang="en-US"/>
            </a:p>
          </p:txBody>
        </p:sp>
        <p:sp>
          <p:nvSpPr>
            <p:cNvPr id="253" name="Freeform 415"/>
            <p:cNvSpPr/>
            <p:nvPr/>
          </p:nvSpPr>
          <p:spPr bwMode="auto">
            <a:xfrm>
              <a:off x="10056469" y="1285572"/>
              <a:ext cx="120240" cy="193649"/>
            </a:xfrm>
            <a:custGeom>
              <a:gdLst>
                <a:gd name="T0" fmla="*/ 18 w 75"/>
                <a:gd name="T1" fmla="*/ 120 h 120"/>
                <a:gd name="T2" fmla="*/ 8 w 75"/>
                <a:gd name="T3" fmla="*/ 46 h 120"/>
                <a:gd name="T4" fmla="*/ 55 w 75"/>
                <a:gd name="T5" fmla="*/ 21 h 120"/>
                <a:gd name="T6" fmla="*/ 68 w 75"/>
                <a:gd name="T7" fmla="*/ 120 h 120"/>
                <a:gd name="T8" fmla="*/ 18 w 75"/>
                <a:gd name="T9" fmla="*/ 120 h 12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18" y="120"/>
                  </a:moveTo>
                  <a:cubicBezTo>
                    <a:pt x="22" y="94"/>
                    <a:pt x="12" y="64"/>
                    <a:pt x="8" y="46"/>
                  </a:cubicBezTo>
                  <a:cubicBezTo>
                    <a:pt x="0" y="0"/>
                    <a:pt x="44" y="4"/>
                    <a:pt x="55" y="21"/>
                  </a:cubicBezTo>
                  <a:cubicBezTo>
                    <a:pt x="71" y="43"/>
                    <a:pt x="75" y="86"/>
                    <a:pt x="68" y="120"/>
                  </a:cubicBezTo>
                  <a:lnTo>
                    <a:pt x="18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</a:lstStyle>
            <a:p>
              <a:endParaRPr lang="en-US"/>
            </a:p>
          </p:txBody>
        </p:sp>
      </p:grp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962025" y="584319"/>
            <a:ext cx="10763250" cy="49654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algn="l" defTabSz="914400" rtl="0" eaLnBrk="1" fontAlgn="ctr" latinLnBrk="0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）将这块矿石放在天平左盘，往右盘加减砝码过程中，加入最小砝码后，天平指针位置如甲图所示，将最小砝码取出，指针位置如乙图所示，接下来正确的操作是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                  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，直至指针对准分度盘中央刻度线：此时右盘中砝码和游码位置如图丙所示，则这块矿石的质量是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   __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algn="l" defTabSz="914400" rtl="0" eaLnBrk="0" fontAlgn="ctr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）把这块矿石放入装有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60mL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水的量筒后，量筒内水面如图丁所示，正确读数视线是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  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（选填“</a:t>
            </a:r>
            <a:r>
              <a:rPr kumimoji="0" lang="en-US" altLang="zh-CN" sz="24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、“</a:t>
            </a:r>
            <a:r>
              <a:rPr kumimoji="0" lang="en-US" altLang="zh-CN" sz="24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或“</a:t>
            </a:r>
            <a:r>
              <a:rPr kumimoji="0" lang="en-US" altLang="zh-CN" sz="24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），这块矿石的体积是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cm</a:t>
            </a:r>
            <a:r>
              <a:rPr kumimoji="0" lang="en-US" altLang="zh-CN" sz="2400" b="1" i="0" u="none" strike="noStrike" cap="none" normalizeH="0" baseline="3000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algn="l" defTabSz="914400" rtl="0" eaLnBrk="0" fontAlgn="ctr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）这块矿石的密度是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______g/cm</a:t>
            </a:r>
            <a:r>
              <a:rPr kumimoji="0" lang="en-US" altLang="zh-CN" sz="2400" b="1" i="0" u="none" strike="noStrike" cap="none" normalizeH="0" baseline="3000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0" fontAlgn="ctr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实验中由于矿石吸水，测得的矿石的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0" fontAlgn="ctr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密度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 _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（选填“大于”或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algn="l" defTabSz="914400" rtl="0" eaLnBrk="0" fontAlgn="ctr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“小于”或“等于”）真实密度。</a:t>
            </a: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7" name="Group 3"/>
          <p:cNvGrpSpPr/>
          <p:nvPr/>
        </p:nvGrpSpPr>
        <p:grpSpPr>
          <a:xfrm>
            <a:off x="6553200" y="3844924"/>
            <a:ext cx="4610100" cy="1755775"/>
            <a:chOff x="1895" y="3579"/>
            <a:chExt cx="8530" cy="2781"/>
          </a:xfrm>
        </p:grpSpPr>
        <p:sp>
          <p:nvSpPr>
            <p:cNvPr id="18" name="Text Box 9"/>
            <p:cNvSpPr txBox="1">
              <a:spLocks noChangeArrowheads="1"/>
            </p:cNvSpPr>
            <p:nvPr/>
          </p:nvSpPr>
          <p:spPr bwMode="auto">
            <a:xfrm>
              <a:off x="2471" y="5899"/>
              <a:ext cx="7927" cy="46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0" rIns="91440" bIns="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甲</a:t>
              </a:r>
              <a:r>
                <a:rPr kumimoji="0" lang="zh-CN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      乙      </a:t>
              </a:r>
              <a:r>
                <a:rPr lang="zh-CN" altLang="en-US" sz="16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      </a:t>
              </a:r>
              <a:r>
                <a:rPr kumimoji="0" lang="en-US" altLang="zh-CN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</a:t>
              </a:r>
              <a:r>
                <a:rPr kumimoji="0" lang="zh-CN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丙                     丁 </a:t>
              </a:r>
              <a:endParaRPr kumimoji="0" lang="zh-CN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pSp>
          <p:nvGrpSpPr>
            <p:cNvPr id="19" name="组合 92"/>
            <p:cNvGrpSpPr/>
            <p:nvPr/>
          </p:nvGrpSpPr>
          <p:grpSpPr>
            <a:xfrm>
              <a:off x="8885" y="3579"/>
              <a:ext cx="1537" cy="2320"/>
              <a:chOff x="2797" y="7849"/>
              <a:chExt cx="1591" cy="2997"/>
            </a:xfrm>
          </p:grpSpPr>
          <p:pic>
            <p:nvPicPr>
              <p:cNvPr id="22" name="图片 93"/>
              <p:cNvPicPr>
                <a:picLocks noChangeAspect="1" noChangeArrowheads="1"/>
              </p:cNvPicPr>
              <p:nvPr/>
            </p:nvPicPr>
            <p:blipFill>
              <a:blip r:embed="rId3"/>
              <a:stretch>
                <a:fillRect/>
              </a:stretch>
            </p:blipFill>
            <p:spPr bwMode="auto">
              <a:xfrm>
                <a:off x="2797" y="7849"/>
                <a:ext cx="1038" cy="2997"/>
              </a:xfrm>
              <a:prstGeom prst="rect">
                <a:avLst/>
              </a:prstGeom>
              <a:noFill/>
            </p:spPr>
          </p:pic>
          <p:pic>
            <p:nvPicPr>
              <p:cNvPr id="24" name="图片 94"/>
              <p:cNvPicPr>
                <a:picLocks noChangeAspect="1" noChangeArrowheads="1"/>
              </p:cNvPicPr>
              <p:nvPr/>
            </p:nvPicPr>
            <p:blipFill>
              <a:blip r:embed="rId4"/>
              <a:srcRect l="42801" b="3677"/>
              <a:stretch>
                <a:fillRect/>
              </a:stretch>
            </p:blipFill>
            <p:spPr bwMode="auto">
              <a:xfrm>
                <a:off x="3584" y="7933"/>
                <a:ext cx="804" cy="2813"/>
              </a:xfrm>
              <a:prstGeom prst="rect">
                <a:avLst/>
              </a:prstGeom>
              <a:noFill/>
            </p:spPr>
          </p:pic>
        </p:grpSp>
        <p:pic>
          <p:nvPicPr>
            <p:cNvPr id="20" name="图片 95"/>
            <p:cNvPicPr>
              <a:picLocks noChangeAspect="1" noChangeArrowheads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1895" y="4674"/>
              <a:ext cx="3147" cy="1225"/>
            </a:xfrm>
            <a:prstGeom prst="rect">
              <a:avLst/>
            </a:prstGeom>
            <a:noFill/>
          </p:spPr>
        </p:pic>
        <p:pic>
          <p:nvPicPr>
            <p:cNvPr id="21" name="图片 96"/>
            <p:cNvPicPr>
              <a:picLocks noChangeAspect="1" noChangeArrowheads="1"/>
            </p:cNvPicPr>
            <p:nvPr/>
          </p:nvPicPr>
          <p:blipFill>
            <a:blip r:embed="rId6"/>
            <a:srcRect t="51770" r="45932"/>
            <a:stretch>
              <a:fillRect/>
            </a:stretch>
          </p:blipFill>
          <p:spPr bwMode="auto">
            <a:xfrm>
              <a:off x="5391" y="4575"/>
              <a:ext cx="3091" cy="1324"/>
            </a:xfrm>
            <a:prstGeom prst="rect">
              <a:avLst/>
            </a:prstGeom>
            <a:noFill/>
          </p:spPr>
        </p:pic>
      </p:grpSp>
      <p:sp>
        <p:nvSpPr>
          <p:cNvPr id="3" name="文本框 2"/>
          <p:cNvSpPr txBox="1"/>
          <p:nvPr/>
        </p:nvSpPr>
        <p:spPr>
          <a:xfrm>
            <a:off x="2592070" y="1570990"/>
            <a:ext cx="2947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向右移动游码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013190" y="2092960"/>
            <a:ext cx="651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62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25675" y="3015615"/>
            <a:ext cx="651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968230" y="3023235"/>
            <a:ext cx="651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20235" y="3554730"/>
            <a:ext cx="9842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3.1</a:t>
            </a:r>
            <a:endParaRPr lang="en-US" altLang="zh-CN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43405" y="4460240"/>
            <a:ext cx="9677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大于</a:t>
            </a:r>
            <a:endParaRPr lang="zh-CN" altLang="en-US" sz="28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  <p:bldP spid="2" grpId="2"/>
      <p:bldP spid="4" grpId="3"/>
      <p:bldP spid="5" grpId="4"/>
      <p:bldP spid="7" grpId="5"/>
      <p:bldP spid="8" grpId="6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矩形 5"/>
          <p:cNvSpPr/>
          <p:nvPr/>
        </p:nvSpPr>
        <p:spPr>
          <a:xfrm>
            <a:off x="255905" y="325755"/>
            <a:ext cx="11450320" cy="614870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Arial"/>
                <a:ea typeface="微软雅黑"/>
                <a:cs typeface="Arial"/>
                <a:sym typeface="Wingding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753109" y="632460"/>
            <a:ext cx="11068050" cy="570412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pPr marL="0" marR="0" lvl="0" indent="127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2020.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广西贵港）在某次探究实验中需要测出实验所用盐水的密度，小玲、小亮分别进行如下实验：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127000" algn="l" defTabSz="914400" rtl="0" eaLnBrk="0" fontAlgn="ctr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）小玲在使用天平时，先将天平放在水平台上，发现天平的游码未归零，但指针却指在分度盘的中央，他应该先将游码调到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处，再将平衡螺母向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（选填“左”或“右”）调节，天平横梁才能在水平位置平衡。</a:t>
            </a: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127000" algn="l" defTabSz="914400" rtl="0" eaLnBrk="0" fontAlgn="ctr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）小玲的验过程如下： </a:t>
            </a: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127000" algn="l" defTabSz="914400" rtl="0" eaLnBrk="0" fontAlgn="ctr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①用已调节好的天平测出空烧杯的质量为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20g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127000" algn="l" defTabSz="914400" rtl="0" eaLnBrk="0" fontAlgn="ctr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②再往烧杯中倒入适量盐水，天平平衡时，砝码</a:t>
            </a:r>
            <a:endParaRPr kumimoji="0" lang="en-US" altLang="zh-CN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127000" algn="l" defTabSz="914400" rtl="0" eaLnBrk="0" fontAlgn="ctr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的质量和游码的位置如图甲所示，则烧杯与盐水的总质量为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127000" algn="l" defTabSz="914400" rtl="0" eaLnBrk="0" fontAlgn="ctr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③把烧杯中的盐水倒入量筒中，如图乙所示，盐水的体积为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mL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，盐水的密度为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0" u="sng" strike="noStrike" cap="none" normalizeH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kumimoji="0" lang="en-US" altLang="zh-CN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kg/m</a:t>
            </a:r>
            <a:r>
              <a:rPr kumimoji="0" lang="en-US" altLang="zh-CN" sz="2400" b="1" i="0" u="none" strike="noStrike" cap="none" normalizeH="0" baseline="3000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127000" algn="l" defTabSz="914400" rtl="0" eaLnBrk="0" fontAlgn="ctr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④测出的盐水密度会</a:t>
            </a:r>
            <a:r>
              <a:rPr kumimoji="0" lang="en-US" altLang="zh-CN" sz="2400" b="1" i="0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kumimoji="0" lang="zh-CN" altLang="en-US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（选填“偏大”或“偏小”）。</a:t>
            </a: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" name="Group 1"/>
          <p:cNvGrpSpPr/>
          <p:nvPr/>
        </p:nvGrpSpPr>
        <p:grpSpPr>
          <a:xfrm>
            <a:off x="8715375" y="2943225"/>
            <a:ext cx="2552700" cy="1547813"/>
            <a:chOff x="6786" y="12067"/>
            <a:chExt cx="4080" cy="2627"/>
          </a:xfrm>
        </p:grpSpPr>
        <p:sp>
          <p:nvSpPr>
            <p:cNvPr id="8" name="Text Box 3"/>
            <p:cNvSpPr txBox="1">
              <a:spLocks noChangeArrowheads="1"/>
            </p:cNvSpPr>
            <p:nvPr/>
          </p:nvSpPr>
          <p:spPr bwMode="auto">
            <a:xfrm>
              <a:off x="7740" y="14276"/>
              <a:ext cx="3126" cy="4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0" rIns="91440" bIns="0" numCol="1" anchor="t" anchorCtr="0" compatLnSpc="1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甲</a:t>
              </a:r>
              <a:r>
                <a:rPr kumimoji="0" lang="zh-CN" alt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                                               乙 </a:t>
              </a: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9" name="图片 28" descr="学科网(www.zxxk.com)--教育资源门户，提供试卷、教案、课件、论文、素材以及各类教学资源下载，还有大量而丰富的教学相关资讯！"/>
            <p:cNvPicPr>
              <a:picLocks noChangeAspect="1" noChangeArrowheads="1"/>
            </p:cNvPicPr>
            <p:nvPr/>
          </p:nvPicPr>
          <p:blipFill>
            <a:blip r:embed="rId3"/>
            <a:srcRect b="20824"/>
            <a:stretch>
              <a:fillRect/>
            </a:stretch>
          </p:blipFill>
          <p:spPr bwMode="auto">
            <a:xfrm>
              <a:off x="6786" y="12067"/>
              <a:ext cx="4080" cy="2209"/>
            </a:xfrm>
            <a:prstGeom prst="rect">
              <a:avLst/>
            </a:prstGeom>
            <a:noFill/>
          </p:spPr>
        </p:pic>
      </p:grpSp>
      <p:sp>
        <p:nvSpPr>
          <p:cNvPr id="3" name="文本框 2"/>
          <p:cNvSpPr txBox="1"/>
          <p:nvPr/>
        </p:nvSpPr>
        <p:spPr>
          <a:xfrm>
            <a:off x="7204075" y="1980565"/>
            <a:ext cx="32162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标尺左端的零刻度线</a:t>
            </a:r>
            <a:endParaRPr lang="zh-CN" altLang="en-US" sz="24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44726" y="2457450"/>
            <a:ext cx="641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右</a:t>
            </a:r>
            <a:endParaRPr lang="zh-CN" altLang="en-US" sz="24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63025" y="4420870"/>
            <a:ext cx="657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42</a:t>
            </a:r>
            <a:endParaRPr lang="en-US" altLang="zh-CN" sz="24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037955" y="4900295"/>
            <a:ext cx="753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</a:t>
            </a:r>
            <a:endParaRPr lang="en-US" altLang="zh-CN" sz="24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76730" y="5360670"/>
            <a:ext cx="17449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1.1</a:t>
            </a:r>
            <a:r>
              <a:rPr lang="en-US" altLang="zh-CN" sz="240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×10</a:t>
            </a:r>
            <a:r>
              <a:rPr lang="en-US" altLang="zh-CN" sz="2400" baseline="3000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400" baseline="3000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40835" y="5821045"/>
            <a:ext cx="13176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40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偏大</a:t>
            </a:r>
            <a:endParaRPr lang="zh-CN" altLang="en-US" sz="240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753109" y="379065"/>
            <a:ext cx="1079182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defPPr>
              <a:defRPr lang="zh-CN"/>
            </a:defPPr>
          </a:lstStyle>
          <a:p>
            <a:r>
              <a:rPr lang="zh-CN" altLang="en-US" sz="2000">
                <a:solidFill>
                  <a:srgbClr val="FF0000"/>
                </a:solidFill>
                <a:effectLst/>
                <a:latin typeface="E-HZ"/>
              </a:rPr>
              <a:t>实验  巩固拓展</a:t>
            </a:r>
            <a:endParaRPr kumimoji="0" lang="zh-CN" alt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 p14:dur="35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1"/>
      <p:bldP spid="2" grpId="2"/>
      <p:bldP spid="4" grpId="3"/>
      <p:bldP spid="10" grpId="4"/>
      <p:bldP spid="11" grpId="5"/>
      <p:bldP spid="12" grpId="6"/>
    </p:bldLst>
  </p:timing>
</p:sld>
</file>

<file path=ppt/tags/tag1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2.xml><?xml version="1.0" encoding="utf-8"?>
<p:tagLst xmlns:p="http://schemas.openxmlformats.org/presentationml/2006/main">
  <p:tag name="ID" val="547132"/>
  <p:tag name="MH" val="20160320124458"/>
  <p:tag name="MH_LIBRARY" val="CONTENTS"/>
  <p:tag name="MH_TYPE" val="OTHERS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8.xml><?xml version="1.0" encoding="utf-8"?>
<p:tagLst xmlns:p="http://schemas.openxmlformats.org/presentationml/2006/main">
  <p:tag name="KSO_WM_UNIT_TABLE_BEAUTIFY" val="smartTable{a4b548ad-900b-4c9e-9ba7-abedaae3518a}"/>
  <p:tag name="TABLE_ENDDRAG_ORIGIN_RECT" val="821*398"/>
  <p:tag name="TABLE_ENDDRAG_RECT" val="78*81*821*398"/>
</p:tagLst>
</file>

<file path=ppt/tags/tag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8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1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UNIT_TABLE_BEAUTIFY" val="smartTable{a855bec7-a869-483a-92c8-96026a3facd7}"/>
</p:tagLst>
</file>

<file path=ppt/tags/tag3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6.xml><?xml version="1.0" encoding="utf-8"?>
<p:tagLst xmlns:p="http://schemas.openxmlformats.org/presentationml/2006/main">
  <p:tag name="KSO_WM_UNIT_TABLE_BEAUTIFY" val="smartTable{e49c2b17-1dc0-4907-886c-ac42707ffa2b}"/>
  <p:tag name="TABLE_ENDDRAG_ORIGIN_RECT" val="862*424"/>
  <p:tag name="TABLE_ENDDRAG_RECT" val="54*85*862*424"/>
</p:tagLst>
</file>

<file path=ppt/tags/tag37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38.xml><?xml version="1.0" encoding="utf-8"?>
<p:tagLst xmlns:p="http://schemas.openxmlformats.org/presentationml/2006/main">
  <p:tag name="KSO_WM_UNIT_TABLE_BEAUTIFY" val="smartTable{a2a8a9bc-66a4-4e57-bcb2-00411935d26a}"/>
</p:tagLst>
</file>

<file path=ppt/tags/tag3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0.xml><?xml version="1.0" encoding="utf-8"?>
<p:tagLst xmlns:p="http://schemas.openxmlformats.org/presentationml/2006/main">
  <p:tag name="KSO_WM_UNIT_TABLE_BEAUTIFY" val="smartTable{c930b82a-afc6-4682-8670-06fe4f71ee07}"/>
</p:tagLst>
</file>

<file path=ppt/tags/tag41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2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3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4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5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6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</p:tagLst>
</file>

<file path=ppt/tags/tag47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  <p:tag name="COMMONDATA" val="eyJoZGlkIjoiNTBhNGE4MDYzMTVmZDRhMGY1ZWYzMTRlYTJkZmI3NmIifQ=="/>
  <p:tag name="KSO_DOCER_TEMPLATE_OPEN_ONCE_MARK" val="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D900"/>
      </a:accent1>
      <a:accent2>
        <a:srgbClr val="0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alibri"/>
        <a:ea typeface="微软雅黑"/>
        <a:cs typeface="Arial"/>
      </a:majorFont>
      <a:minorFont>
        <a:latin typeface="Calibri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EC01"/>
        </a:solidFill>
        <a:ln>
          <a:noFill/>
        </a:ln>
      </a:spPr>
      <a:bodyPr rtlCol="0" anchor="ctr"/>
      <a:lstStyle>
        <a:defPPr algn="ctr">
          <a:defRPr>
            <a:noFill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Manager>3</Manager>
  <Company>3</Company>
  <PresentationFormat>宽屏</PresentationFormat>
  <Paragraphs>254</Paragraphs>
  <Slides>40</Slides>
  <Notes>21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baseType="lpstr" size="41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3</dc:title>
  <cp:category>3</cp:category>
  <dc:creator>3</dc:creator>
  <dc:description>3</dc:description>
  <cp:keywords>3</cp:keywords>
  <cp:lastModifiedBy>天天向上</cp:lastModifiedBy>
  <cp:revision>242</cp:revision>
  <dcterms:created xsi:type="dcterms:W3CDTF">2019-06-19T02:08:00Z</dcterms:created>
  <dcterms:modified xsi:type="dcterms:W3CDTF">2021-10-21T01:07:26Z</dcterms:modified>
  <dc:subject>3</dc:subject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9AA7EA55E89148ADADB818735BBE1C0A</vt:lpwstr>
  </property>
  <property fmtid="{D5CDD505-2E9C-101B-9397-08002B2CF9AE}" pid="3" name="KSOProductBuildVer">
    <vt:lpwstr>2052-11.1.0.11365</vt:lpwstr>
  </property>
</Properties>
</file>