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458" r:id="rId3"/>
    <p:sldId id="2016" r:id="rId5"/>
    <p:sldId id="2017" r:id="rId6"/>
    <p:sldId id="2412" r:id="rId7"/>
    <p:sldId id="2413" r:id="rId8"/>
    <p:sldId id="2455" r:id="rId9"/>
    <p:sldId id="2448" r:id="rId10"/>
    <p:sldId id="2432" r:id="rId11"/>
    <p:sldId id="2018" r:id="rId12"/>
    <p:sldId id="2433" r:id="rId13"/>
    <p:sldId id="2450" r:id="rId14"/>
    <p:sldId id="2434" r:id="rId15"/>
    <p:sldId id="2435" r:id="rId16"/>
    <p:sldId id="2437" r:id="rId17"/>
    <p:sldId id="2020" r:id="rId18"/>
    <p:sldId id="2453" r:id="rId19"/>
    <p:sldId id="2454" r:id="rId20"/>
    <p:sldId id="2440" r:id="rId21"/>
    <p:sldId id="2443" r:id="rId22"/>
    <p:sldId id="2456" r:id="rId23"/>
    <p:sldId id="2442" r:id="rId24"/>
    <p:sldId id="2451" r:id="rId25"/>
    <p:sldId id="500" r:id="rId26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18" userDrawn="1">
          <p15:clr>
            <a:srgbClr val="A4A3A4"/>
          </p15:clr>
        </p15:guide>
        <p15:guide id="2" pos="29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" initials="s" lastIdx="18" clrIdx="0"/>
  <p:cmAuthor id="1" name="闫 新忠" initials="闫" lastIdx="1" clrIdx="0"/>
  <p:cmAuthor id="2" name="一夫 高" initials="一高" lastIdx="1" clrIdx="1"/>
  <p:cmAuthor id="3" name="EDZ" initials="E" lastIdx="1" clrIdx="2"/>
  <p:cmAuthor id="4" name="wangshuhui" initials="w" lastIdx="6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66"/>
    <a:srgbClr val="00A27B"/>
    <a:srgbClr val="A2A2A2"/>
    <a:srgbClr val="3C806E"/>
    <a:srgbClr val="FFFFFF"/>
    <a:srgbClr val="FFEDFF"/>
    <a:srgbClr val="B9FFFF"/>
    <a:srgbClr val="388600"/>
    <a:srgbClr val="18715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1325" autoAdjust="0"/>
  </p:normalViewPr>
  <p:slideViewPr>
    <p:cSldViewPr showGuides="1">
      <p:cViewPr varScale="1">
        <p:scale>
          <a:sx n="138" d="100"/>
          <a:sy n="138" d="100"/>
        </p:scale>
        <p:origin x="-882" y="-102"/>
      </p:cViewPr>
      <p:guideLst>
        <p:guide orient="horz" pos="1018"/>
        <p:guide pos="296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690" y="-78"/>
      </p:cViewPr>
      <p:guideLst>
        <p:guide orient="horz" pos="1809"/>
        <p:guide pos="2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5239;&#20307;\&#25991;&#29486;\&#20154;&#28304;&#21270;\Humanization\&#23454;&#20363;\JSS46%201-9_02%2619-93_01\JSS46&#34920;&#36798;&#24207;&#2101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Sheet2!$G$4</c:f>
              <c:strCache>
                <c:ptCount val="1"/>
                <c:pt idx="0">
                  <c:v>杂交瘤主克隆上清(2X)</c:v>
                </c:pt>
              </c:strCache>
            </c:strRef>
          </c:tx>
          <c:spPr>
            <a:ln w="28575" cap="rnd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val>
            <c:numRef>
              <c:f>Sheet2!$G$5:$G$50</c:f>
              <c:numCache>
                <c:formatCode>General</c:formatCode>
                <c:ptCount val="46"/>
                <c:pt idx="0">
                  <c:v>0.05</c:v>
                </c:pt>
                <c:pt idx="1">
                  <c:v>1.11</c:v>
                </c:pt>
                <c:pt idx="2">
                  <c:v>0.05</c:v>
                </c:pt>
                <c:pt idx="3">
                  <c:v>0.06</c:v>
                </c:pt>
                <c:pt idx="4">
                  <c:v>1.03</c:v>
                </c:pt>
                <c:pt idx="5">
                  <c:v>0.0800000000000001</c:v>
                </c:pt>
                <c:pt idx="6">
                  <c:v>0.03</c:v>
                </c:pt>
                <c:pt idx="7">
                  <c:v>0.05</c:v>
                </c:pt>
                <c:pt idx="8">
                  <c:v>1.43</c:v>
                </c:pt>
                <c:pt idx="9">
                  <c:v>1.33</c:v>
                </c:pt>
                <c:pt idx="10">
                  <c:v>0.07</c:v>
                </c:pt>
                <c:pt idx="11">
                  <c:v>0.07</c:v>
                </c:pt>
                <c:pt idx="12">
                  <c:v>0.07</c:v>
                </c:pt>
                <c:pt idx="13">
                  <c:v>0.04</c:v>
                </c:pt>
                <c:pt idx="14">
                  <c:v>1.09</c:v>
                </c:pt>
                <c:pt idx="15">
                  <c:v>1.67</c:v>
                </c:pt>
                <c:pt idx="16">
                  <c:v>1.15</c:v>
                </c:pt>
                <c:pt idx="17">
                  <c:v>0.03</c:v>
                </c:pt>
                <c:pt idx="18">
                  <c:v>0.01</c:v>
                </c:pt>
                <c:pt idx="19">
                  <c:v>1.35</c:v>
                </c:pt>
                <c:pt idx="20">
                  <c:v>0.22</c:v>
                </c:pt>
                <c:pt idx="21">
                  <c:v>0.22</c:v>
                </c:pt>
                <c:pt idx="22">
                  <c:v>1.31</c:v>
                </c:pt>
                <c:pt idx="23">
                  <c:v>0.0800000000000001</c:v>
                </c:pt>
                <c:pt idx="24">
                  <c:v>0.04</c:v>
                </c:pt>
                <c:pt idx="25">
                  <c:v>0.12</c:v>
                </c:pt>
                <c:pt idx="26">
                  <c:v>1.4</c:v>
                </c:pt>
                <c:pt idx="27">
                  <c:v>1.34</c:v>
                </c:pt>
                <c:pt idx="28">
                  <c:v>0.12</c:v>
                </c:pt>
                <c:pt idx="29">
                  <c:v>0.35</c:v>
                </c:pt>
                <c:pt idx="30">
                  <c:v>0.19</c:v>
                </c:pt>
                <c:pt idx="31">
                  <c:v>0.27</c:v>
                </c:pt>
                <c:pt idx="32">
                  <c:v>0.23</c:v>
                </c:pt>
                <c:pt idx="33">
                  <c:v>0.05</c:v>
                </c:pt>
                <c:pt idx="34">
                  <c:v>0.11</c:v>
                </c:pt>
                <c:pt idx="35">
                  <c:v>0.28</c:v>
                </c:pt>
                <c:pt idx="36">
                  <c:v>0.01</c:v>
                </c:pt>
                <c:pt idx="37">
                  <c:v>0.12</c:v>
                </c:pt>
                <c:pt idx="38">
                  <c:v>0.02</c:v>
                </c:pt>
                <c:pt idx="39">
                  <c:v>0.05</c:v>
                </c:pt>
                <c:pt idx="40">
                  <c:v>1.04</c:v>
                </c:pt>
                <c:pt idx="41">
                  <c:v>0.12</c:v>
                </c:pt>
                <c:pt idx="42">
                  <c:v>1.01</c:v>
                </c:pt>
                <c:pt idx="43">
                  <c:v>1.79</c:v>
                </c:pt>
                <c:pt idx="44">
                  <c:v>0.18</c:v>
                </c:pt>
                <c:pt idx="45">
                  <c:v>0.330000000000001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Sheet2!$H$4</c:f>
              <c:strCache>
                <c:ptCount val="1"/>
                <c:pt idx="0">
                  <c:v>重组抗体表达上清（2X）</c:v>
                </c:pt>
              </c:strCache>
            </c:strRef>
          </c:tx>
          <c:spPr>
            <a:ln w="28575" cap="rnd" cmpd="sng" algn="ctr">
              <a:solidFill>
                <a:srgbClr val="00A27B"/>
              </a:solidFill>
              <a:prstDash val="solid"/>
              <a:round/>
            </a:ln>
            <a:effectLst/>
          </c:spPr>
          <c:marker>
            <c:spPr>
              <a:solidFill>
                <a:srgbClr val="00A27B"/>
              </a:solidFill>
              <a:ln w="9525" cap="flat" cmpd="sng" algn="ctr">
                <a:solidFill>
                  <a:srgbClr val="00A27B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val>
            <c:numRef>
              <c:f>Sheet2!$H$5:$H$50</c:f>
              <c:numCache>
                <c:formatCode>General</c:formatCode>
                <c:ptCount val="46"/>
                <c:pt idx="0">
                  <c:v>0.11</c:v>
                </c:pt>
                <c:pt idx="1">
                  <c:v>4.12</c:v>
                </c:pt>
                <c:pt idx="2">
                  <c:v>0.12</c:v>
                </c:pt>
                <c:pt idx="3">
                  <c:v>0.17</c:v>
                </c:pt>
                <c:pt idx="4">
                  <c:v>0.99</c:v>
                </c:pt>
                <c:pt idx="5">
                  <c:v>0.47</c:v>
                </c:pt>
                <c:pt idx="6">
                  <c:v>0.12</c:v>
                </c:pt>
                <c:pt idx="7">
                  <c:v>0.55</c:v>
                </c:pt>
                <c:pt idx="8" c:formatCode="0.00_ ">
                  <c:v>4</c:v>
                </c:pt>
                <c:pt idx="9">
                  <c:v>3.76</c:v>
                </c:pt>
                <c:pt idx="10">
                  <c:v>0.27</c:v>
                </c:pt>
                <c:pt idx="11">
                  <c:v>0.52</c:v>
                </c:pt>
                <c:pt idx="12">
                  <c:v>0.58</c:v>
                </c:pt>
                <c:pt idx="13">
                  <c:v>0.17</c:v>
                </c:pt>
                <c:pt idx="14">
                  <c:v>3</c:v>
                </c:pt>
                <c:pt idx="15">
                  <c:v>4.08</c:v>
                </c:pt>
                <c:pt idx="16">
                  <c:v>3.89</c:v>
                </c:pt>
                <c:pt idx="17">
                  <c:v>0.17</c:v>
                </c:pt>
                <c:pt idx="18">
                  <c:v>0.27</c:v>
                </c:pt>
                <c:pt idx="19">
                  <c:v>4.17</c:v>
                </c:pt>
                <c:pt idx="20">
                  <c:v>0.06</c:v>
                </c:pt>
                <c:pt idx="21">
                  <c:v>0.15</c:v>
                </c:pt>
                <c:pt idx="22">
                  <c:v>3.31</c:v>
                </c:pt>
                <c:pt idx="23">
                  <c:v>0.320000000000001</c:v>
                </c:pt>
                <c:pt idx="24">
                  <c:v>0.98</c:v>
                </c:pt>
                <c:pt idx="25">
                  <c:v>0.680000000000001</c:v>
                </c:pt>
                <c:pt idx="26">
                  <c:v>2.92</c:v>
                </c:pt>
                <c:pt idx="27">
                  <c:v>2.99</c:v>
                </c:pt>
                <c:pt idx="28">
                  <c:v>0.610000000000001</c:v>
                </c:pt>
                <c:pt idx="29">
                  <c:v>0.740000000000002</c:v>
                </c:pt>
                <c:pt idx="30">
                  <c:v>0.12</c:v>
                </c:pt>
                <c:pt idx="31">
                  <c:v>1.04</c:v>
                </c:pt>
                <c:pt idx="32">
                  <c:v>0.56</c:v>
                </c:pt>
                <c:pt idx="33">
                  <c:v>0.48</c:v>
                </c:pt>
                <c:pt idx="34">
                  <c:v>0.57</c:v>
                </c:pt>
                <c:pt idx="35">
                  <c:v>0.840000000000001</c:v>
                </c:pt>
                <c:pt idx="36">
                  <c:v>0.27</c:v>
                </c:pt>
                <c:pt idx="37">
                  <c:v>0.1</c:v>
                </c:pt>
                <c:pt idx="38">
                  <c:v>0.24</c:v>
                </c:pt>
                <c:pt idx="39">
                  <c:v>0.15</c:v>
                </c:pt>
                <c:pt idx="40">
                  <c:v>3.93</c:v>
                </c:pt>
                <c:pt idx="41">
                  <c:v>0.59</c:v>
                </c:pt>
                <c:pt idx="42">
                  <c:v>3.88</c:v>
                </c:pt>
                <c:pt idx="43">
                  <c:v>4.16</c:v>
                </c:pt>
                <c:pt idx="44">
                  <c:v>0.57</c:v>
                </c:pt>
                <c:pt idx="45">
                  <c:v>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274432"/>
        <c:axId val="110477696"/>
      </c:lineChart>
      <c:catAx>
        <c:axId val="110274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Poppins" panose="02000000000000000000" pitchFamily="2" charset="0"/>
                <a:ea typeface="+mn-ea"/>
                <a:cs typeface="+mn-cs"/>
              </a:defRPr>
            </a:pPr>
          </a:p>
        </c:txPr>
        <c:crossAx val="110477696"/>
        <c:crosses val="autoZero"/>
        <c:auto val="1"/>
        <c:lblAlgn val="ctr"/>
        <c:lblOffset val="100"/>
        <c:noMultiLvlLbl val="0"/>
      </c:catAx>
      <c:valAx>
        <c:axId val="11047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027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397bcab-4d24-466a-92a7-ffb2d7630607}"/>
      </c:ext>
    </c:extLst>
  </c:chart>
  <c:spPr>
    <a:noFill/>
    <a:ln w="9525" cap="flat" cmpd="sng" algn="ctr">
      <a:noFill/>
      <a:prstDash val="solid"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FF9779-9794-4C74-9589-A1D1F6E9E5D7}" type="doc">
      <dgm:prSet loTypeId="urn:microsoft.com/office/officeart/2005/8/layout/hierarchy3#3" loCatId="hierarchy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zh-CN" altLang="en-US"/>
        </a:p>
      </dgm:t>
    </dgm:pt>
    <dgm:pt modelId="{4DD95014-53A4-4748-8B5B-3330BDF7591B}">
      <dgm:prSet phldrT="[文本]" custT="1"/>
      <dgm:spPr>
        <a:solidFill>
          <a:srgbClr val="007E66"/>
        </a:solidFill>
        <a:ln>
          <a:noFill/>
        </a:ln>
      </dgm:spPr>
      <dgm:t>
        <a:bodyPr/>
        <a:lstStyle/>
        <a:p>
          <a:r>
            <a:rPr lang="zh-CN" altLang="en-US" sz="1050" b="1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操作流程：</a:t>
          </a:r>
        </a:p>
      </dgm:t>
    </dgm:pt>
    <dgm:pt modelId="{1FB0D55D-2EB6-4D49-ACF4-B3C22F0EAEBC}" cxnId="{CB6DAE85-CF55-4FC6-81D4-CED0186B3573}" type="parTrans">
      <dgm:prSet/>
      <dgm:spPr/>
      <dgm:t>
        <a:bodyPr/>
        <a:lstStyle/>
        <a:p>
          <a:endParaRPr lang="zh-CN" altLang="en-US"/>
        </a:p>
      </dgm:t>
    </dgm:pt>
    <dgm:pt modelId="{64F5906A-CB25-4154-B37E-1FAE27C1AC40}" cxnId="{CB6DAE85-CF55-4FC6-81D4-CED0186B3573}" type="sibTrans">
      <dgm:prSet/>
      <dgm:spPr/>
      <dgm:t>
        <a:bodyPr/>
        <a:lstStyle/>
        <a:p>
          <a:endParaRPr lang="zh-CN" altLang="en-US"/>
        </a:p>
      </dgm:t>
    </dgm:pt>
    <dgm:pt modelId="{39B477E0-7320-4917-B317-8D2B3CC5C0A8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marL="0" lvl="0" indent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1050" b="1" kern="1200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抗体质控</a:t>
          </a:r>
          <a:endParaRPr lang="en-US" altLang="zh-CN" sz="1050" b="1" kern="1200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marL="0" lvl="0" algn="l" defTabSz="466725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CN" sz="105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80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株抗体</a:t>
          </a:r>
          <a:r>
            <a:rPr lang="en-US" altLang="zh-CN" sz="80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多组织验证阳性，可作为诊断原料；</a:t>
          </a:r>
          <a:endParaRPr lang="en-US" altLang="zh-CN" sz="800" kern="1200" dirty="0">
            <a:latin typeface="Poppins" panose="02000000000000000000" pitchFamily="2" charset="0"/>
            <a:ea typeface="思源黑体 CN Normal" panose="020B0400000000000000" pitchFamily="34" charset="-122"/>
            <a:cs typeface="Poppins" panose="02000000000000000000" pitchFamily="2" charset="0"/>
          </a:endParaRPr>
        </a:p>
        <a:p>
          <a:pPr marL="0" lvl="0" algn="l" defTabSz="466725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CN" sz="80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3</a:t>
          </a:r>
          <a:r>
            <a:rPr lang="zh-CN" altLang="en-US" sz="800" kern="12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株抗体满足科研试剂要求。</a:t>
          </a:r>
          <a:endParaRPr lang="zh-CN" altLang="en-US" sz="1050" kern="1200" dirty="0"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gm:t>
    </dgm:pt>
    <dgm:pt modelId="{E42710CF-242D-44E6-862B-F08A6EF85634}" cxnId="{7E228233-3160-4CB8-915F-30914E655B24}" type="sibTrans">
      <dgm:prSet/>
      <dgm:spPr/>
      <dgm:t>
        <a:bodyPr/>
        <a:lstStyle/>
        <a:p>
          <a:endParaRPr lang="zh-CN" altLang="en-US"/>
        </a:p>
      </dgm:t>
    </dgm:pt>
    <dgm:pt modelId="{F35937D5-03A6-4ED7-928A-30B81C00984A}" cxnId="{7E228233-3160-4CB8-915F-30914E655B2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DD2A773E-0CAB-4101-A31C-7A209CF2A186}">
      <dgm:prSet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2~3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次有限稀释，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 </a:t>
          </a:r>
          <a:r>
            <a:rPr lang="en-US" altLang="zh-CN" sz="1050" b="1" dirty="0">
              <a:solidFill>
                <a:srgbClr val="007E66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Poppins" panose="02000000000000000000" pitchFamily="2" charset="0"/>
            </a:rPr>
            <a:t>&amp;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 IHC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（多组织）</a:t>
          </a:r>
          <a:endParaRPr lang="en-US" altLang="zh-CN" sz="1050" b="1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获得</a:t>
          </a:r>
          <a:r>
            <a:rPr lang="en-US" altLang="zh-CN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11</a:t>
          </a: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</a:t>
          </a:r>
          <a:r>
            <a:rPr lang="en-US" altLang="zh-CN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与</a:t>
          </a:r>
          <a:r>
            <a:rPr lang="en-US" altLang="zh-CN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合格抗体；</a:t>
          </a:r>
          <a:endParaRPr lang="en-US" altLang="zh-CN" sz="800" dirty="0">
            <a:latin typeface="Poppins" panose="02000000000000000000" pitchFamily="2" charset="0"/>
            <a:ea typeface="思源黑体 CN Normal" panose="020B0400000000000000" pitchFamily="34" charset="-122"/>
            <a:cs typeface="Poppins" panose="02000000000000000000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挑选最优的</a:t>
          </a:r>
          <a:r>
            <a:rPr lang="en-US" altLang="zh-CN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6</a:t>
          </a:r>
          <a:r>
            <a:rPr lang="zh-CN" altLang="en-US" sz="8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株克隆放大生产及抗体纯化。</a:t>
          </a:r>
          <a:endParaRPr lang="zh-CN" altLang="en-US" sz="800" b="1" dirty="0">
            <a:solidFill>
              <a:schemeClr val="tx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gm:t>
    </dgm:pt>
    <dgm:pt modelId="{CD9731CF-741E-4894-AB4A-1EF3026ABBE3}" cxnId="{3FACD2DA-0D50-4797-B9F6-F624F91CE89B}" type="sibTrans">
      <dgm:prSet/>
      <dgm:spPr/>
      <dgm:t>
        <a:bodyPr/>
        <a:lstStyle/>
        <a:p>
          <a:endParaRPr lang="zh-CN" altLang="en-US"/>
        </a:p>
      </dgm:t>
    </dgm:pt>
    <dgm:pt modelId="{77543808-FDE6-4250-89B9-F628DBDF312A}" cxnId="{3FACD2DA-0D50-4797-B9F6-F624F91CE89B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B8450D18-8271-495F-84D9-3FD879A8EF2D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主克隆阶段，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 </a:t>
          </a:r>
          <a:r>
            <a:rPr lang="en-US" altLang="zh-CN" sz="1050" b="1" dirty="0">
              <a:solidFill>
                <a:srgbClr val="007E66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Poppins" panose="02000000000000000000" pitchFamily="2" charset="0"/>
            </a:rPr>
            <a:t>&amp;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 IHC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（双组织）</a:t>
          </a:r>
          <a:endParaRPr lang="en-US" altLang="zh-CN" sz="1050" b="1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altLang="zh-CN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&gt;200</a:t>
          </a:r>
          <a:r>
            <a: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株结合阳性，首批</a:t>
          </a:r>
          <a:r>
            <a:rPr lang="en-US" altLang="zh-CN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73</a:t>
          </a:r>
          <a:r>
            <a: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</a:t>
          </a:r>
          <a:r>
            <a:rPr lang="en-US" altLang="zh-CN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检测；</a:t>
          </a:r>
          <a:endParaRPr lang="en-US" altLang="zh-CN" sz="800" dirty="0"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挑选</a:t>
          </a:r>
          <a:r>
            <a:rPr lang="en-US" altLang="zh-CN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12</a:t>
          </a:r>
          <a:r>
            <a: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株合格主克隆细胞进行亚克隆筛选。</a:t>
          </a:r>
        </a:p>
      </dgm:t>
    </dgm:pt>
    <dgm:pt modelId="{1D9D4817-4A3F-40EA-9D04-45184C6E6D5D}" cxnId="{CB975610-F71F-4892-AF8C-5DF743964D09}" type="sibTrans">
      <dgm:prSet/>
      <dgm:spPr/>
      <dgm:t>
        <a:bodyPr/>
        <a:lstStyle/>
        <a:p>
          <a:endParaRPr lang="zh-CN" altLang="en-US"/>
        </a:p>
      </dgm:t>
    </dgm:pt>
    <dgm:pt modelId="{7F928CDA-91DD-478C-B95C-25126D971ED7}" cxnId="{CB975610-F71F-4892-AF8C-5DF743964D09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81EB6CD0-96B4-416D-B7A7-A653AB6163E3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挑选</a:t>
          </a:r>
          <a:r>
            <a:rPr lang="en-US" altLang="zh-CN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及</a:t>
          </a:r>
          <a:r>
            <a:rPr lang="en-US" altLang="zh-CN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均合格的</a:t>
          </a:r>
          <a:r>
            <a:rPr lang="en-US" altLang="zh-CN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105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只小鼠融合</a:t>
          </a:r>
        </a:p>
      </dgm:t>
    </dgm:pt>
    <dgm:pt modelId="{1171DB95-422F-4398-979D-52A5763E9FF8}" cxnId="{C41D1E9B-CDA6-4DCA-8489-6F8E6823A054}" type="sibTrans">
      <dgm:prSet/>
      <dgm:spPr/>
      <dgm:t>
        <a:bodyPr/>
        <a:lstStyle/>
        <a:p>
          <a:endParaRPr lang="zh-CN" altLang="en-US"/>
        </a:p>
      </dgm:t>
    </dgm:pt>
    <dgm:pt modelId="{10542960-D6CB-492C-8A06-DBF5508FC4D8}" cxnId="{C41D1E9B-CDA6-4DCA-8489-6F8E6823A054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73A67D53-6421-45C3-8E62-C7DA25D5A459}">
      <dgm:prSet phldrT="[文本]" custT="1"/>
      <dgm:spPr>
        <a:ln>
          <a:solidFill>
            <a:srgbClr val="007E66"/>
          </a:solidFill>
        </a:ln>
      </dgm:spPr>
      <dgm:t>
        <a:bodyPr/>
        <a:lstStyle/>
        <a:p>
          <a:pPr algn="l"/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多肽免疫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5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只小鼠，免疫血清进行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效价检测和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筛选（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2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个阳性组织、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个阴性组织）</a:t>
          </a:r>
          <a:endParaRPr lang="zh-CN" altLang="en-US" sz="1000" dirty="0">
            <a:solidFill>
              <a:schemeClr val="tx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gm:t>
    </dgm:pt>
    <dgm:pt modelId="{E25DEAB6-FA64-4A67-8F79-E3D0F19A1BA8}" cxnId="{EDEE6032-3539-4507-94E3-D84417E3C002}" type="sibTrans">
      <dgm:prSet/>
      <dgm:spPr/>
      <dgm:t>
        <a:bodyPr/>
        <a:lstStyle/>
        <a:p>
          <a:endParaRPr lang="zh-CN" altLang="en-US"/>
        </a:p>
      </dgm:t>
    </dgm:pt>
    <dgm:pt modelId="{111D335F-0750-4326-B1F8-17346FFCF03F}" cxnId="{EDEE6032-3539-4507-94E3-D84417E3C002}" type="parTrans">
      <dgm:prSet/>
      <dgm:spPr>
        <a:ln>
          <a:solidFill>
            <a:srgbClr val="007E66"/>
          </a:solidFill>
        </a:ln>
      </dgm:spPr>
      <dgm:t>
        <a:bodyPr/>
        <a:lstStyle/>
        <a:p>
          <a:endParaRPr lang="zh-CN" altLang="en-US"/>
        </a:p>
      </dgm:t>
    </dgm:pt>
    <dgm:pt modelId="{C84FD4DA-C14B-47B4-8689-16382F4E3D70}" type="pres">
      <dgm:prSet presAssocID="{D9FF9779-9794-4C74-9589-A1D1F6E9E5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3A917115-6D7A-43A8-8B1E-FDFF21713DB8}" type="pres">
      <dgm:prSet presAssocID="{4DD95014-53A4-4748-8B5B-3330BDF7591B}" presName="root" presStyleCnt="0"/>
      <dgm:spPr/>
    </dgm:pt>
    <dgm:pt modelId="{05C8496A-FC94-4525-ACCE-24532EB3E8E3}" type="pres">
      <dgm:prSet presAssocID="{4DD95014-53A4-4748-8B5B-3330BDF7591B}" presName="rootComposite" presStyleCnt="0"/>
      <dgm:spPr/>
    </dgm:pt>
    <dgm:pt modelId="{7B9E6924-409F-4EA9-9903-B2A80BE563B8}" type="pres">
      <dgm:prSet presAssocID="{4DD95014-53A4-4748-8B5B-3330BDF7591B}" presName="rootText" presStyleLbl="node1" presStyleIdx="0" presStyleCnt="1" custScaleX="91825" custScaleY="65824"/>
      <dgm:spPr/>
      <dgm:t>
        <a:bodyPr/>
        <a:lstStyle/>
        <a:p>
          <a:endParaRPr lang="zh-CN" altLang="en-US"/>
        </a:p>
      </dgm:t>
    </dgm:pt>
    <dgm:pt modelId="{7183D1C8-6F39-4E66-ADE7-5B74B6C49377}" type="pres">
      <dgm:prSet presAssocID="{4DD95014-53A4-4748-8B5B-3330BDF7591B}" presName="rootConnector" presStyleLbl="node1" presStyleIdx="0" presStyleCnt="1"/>
      <dgm:spPr/>
      <dgm:t>
        <a:bodyPr/>
        <a:lstStyle/>
        <a:p>
          <a:endParaRPr lang="zh-CN" altLang="en-US"/>
        </a:p>
      </dgm:t>
    </dgm:pt>
    <dgm:pt modelId="{89ADD939-1EBE-4A7C-9A26-E9E90E4FE0DE}" type="pres">
      <dgm:prSet presAssocID="{4DD95014-53A4-4748-8B5B-3330BDF7591B}" presName="childShape" presStyleCnt="0"/>
      <dgm:spPr/>
    </dgm:pt>
    <dgm:pt modelId="{625267AF-4D50-4E74-89E6-E08EF65AFD44}" type="pres">
      <dgm:prSet presAssocID="{111D335F-0750-4326-B1F8-17346FFCF03F}" presName="Name13" presStyleLbl="parChTrans1D2" presStyleIdx="0" presStyleCnt="5"/>
      <dgm:spPr/>
      <dgm:t>
        <a:bodyPr/>
        <a:lstStyle/>
        <a:p>
          <a:endParaRPr lang="zh-CN" altLang="en-US"/>
        </a:p>
      </dgm:t>
    </dgm:pt>
    <dgm:pt modelId="{0D70401B-8C77-4DF2-ABD6-D781D3FF36B6}" type="pres">
      <dgm:prSet presAssocID="{73A67D53-6421-45C3-8E62-C7DA25D5A459}" presName="childText" presStyleLbl="bgAcc1" presStyleIdx="0" presStyleCnt="5" custScaleX="37293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C53F7F-73E6-4510-B22F-460B5648AE79}" type="pres">
      <dgm:prSet presAssocID="{10542960-D6CB-492C-8A06-DBF5508FC4D8}" presName="Name13" presStyleLbl="parChTrans1D2" presStyleIdx="1" presStyleCnt="5"/>
      <dgm:spPr/>
      <dgm:t>
        <a:bodyPr/>
        <a:lstStyle/>
        <a:p>
          <a:endParaRPr lang="zh-CN" altLang="en-US"/>
        </a:p>
      </dgm:t>
    </dgm:pt>
    <dgm:pt modelId="{8BBD4388-F602-4597-9B65-B601923B5C39}" type="pres">
      <dgm:prSet presAssocID="{81EB6CD0-96B4-416D-B7A7-A653AB6163E3}" presName="childText" presStyleLbl="bgAcc1" presStyleIdx="1" presStyleCnt="5" custScaleX="372128" custScaleY="67812" custLinFactNeighborY="-4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878445-E003-451C-A07F-5131365EDB4E}" type="pres">
      <dgm:prSet presAssocID="{7F928CDA-91DD-478C-B95C-25126D971ED7}" presName="Name13" presStyleLbl="parChTrans1D2" presStyleIdx="2" presStyleCnt="5"/>
      <dgm:spPr/>
      <dgm:t>
        <a:bodyPr/>
        <a:lstStyle/>
        <a:p>
          <a:endParaRPr lang="zh-CN" altLang="en-US"/>
        </a:p>
      </dgm:t>
    </dgm:pt>
    <dgm:pt modelId="{1C94CFE4-1CA4-45C4-B35E-AD41FBF8F927}" type="pres">
      <dgm:prSet presAssocID="{B8450D18-8271-495F-84D9-3FD879A8EF2D}" presName="childText" presStyleLbl="bgAcc1" presStyleIdx="2" presStyleCnt="5" custScaleX="372170" custScaleY="152038" custLinFactNeighborY="-1016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34E580-802D-45B9-800B-B157B12B67EB}" type="pres">
      <dgm:prSet presAssocID="{77543808-FDE6-4250-89B9-F628DBDF312A}" presName="Name13" presStyleLbl="parChTrans1D2" presStyleIdx="3" presStyleCnt="5"/>
      <dgm:spPr/>
      <dgm:t>
        <a:bodyPr/>
        <a:lstStyle/>
        <a:p>
          <a:endParaRPr lang="zh-CN" altLang="en-US"/>
        </a:p>
      </dgm:t>
    </dgm:pt>
    <dgm:pt modelId="{72561E63-CE6E-4ADF-9A0B-83E2C6E5008F}" type="pres">
      <dgm:prSet presAssocID="{DD2A773E-0CAB-4101-A31C-7A209CF2A186}" presName="childText" presStyleLbl="bgAcc1" presStyleIdx="3" presStyleCnt="5" custScaleX="375394" custScaleY="134943" custLinFactNeighborY="-958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5D4B5-1A7F-4BA2-A8B5-6C9250435EFA}" type="pres">
      <dgm:prSet presAssocID="{F35937D5-03A6-4ED7-928A-30B81C00984A}" presName="Name13" presStyleLbl="parChTrans1D2" presStyleIdx="4" presStyleCnt="5"/>
      <dgm:spPr/>
      <dgm:t>
        <a:bodyPr/>
        <a:lstStyle/>
        <a:p>
          <a:endParaRPr lang="zh-CN" altLang="en-US"/>
        </a:p>
      </dgm:t>
    </dgm:pt>
    <dgm:pt modelId="{7774FEF8-8AD1-4C54-8850-000C169A761D}" type="pres">
      <dgm:prSet presAssocID="{39B477E0-7320-4917-B317-8D2B3CC5C0A8}" presName="childText" presStyleLbl="bgAcc1" presStyleIdx="4" presStyleCnt="5" custScaleX="376631" custScaleY="114423" custLinFactNeighborY="-119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1C120DB-76CE-4AA4-9ABF-C1E6632C225E}" type="presOf" srcId="{7F928CDA-91DD-478C-B95C-25126D971ED7}" destId="{6B878445-E003-451C-A07F-5131365EDB4E}" srcOrd="0" destOrd="0" presId="urn:microsoft.com/office/officeart/2005/8/layout/hierarchy3#3"/>
    <dgm:cxn modelId="{7E228233-3160-4CB8-915F-30914E655B24}" srcId="{4DD95014-53A4-4748-8B5B-3330BDF7591B}" destId="{39B477E0-7320-4917-B317-8D2B3CC5C0A8}" srcOrd="4" destOrd="0" parTransId="{F35937D5-03A6-4ED7-928A-30B81C00984A}" sibTransId="{E42710CF-242D-44E6-862B-F08A6EF85634}"/>
    <dgm:cxn modelId="{14DDA888-8FFE-41FF-A35B-AF1CA5E413A1}" type="presOf" srcId="{DD2A773E-0CAB-4101-A31C-7A209CF2A186}" destId="{72561E63-CE6E-4ADF-9A0B-83E2C6E5008F}" srcOrd="0" destOrd="0" presId="urn:microsoft.com/office/officeart/2005/8/layout/hierarchy3#3"/>
    <dgm:cxn modelId="{F296A3D1-22F1-4AF7-AF4A-0BA21FF439EE}" type="presOf" srcId="{81EB6CD0-96B4-416D-B7A7-A653AB6163E3}" destId="{8BBD4388-F602-4597-9B65-B601923B5C39}" srcOrd="0" destOrd="0" presId="urn:microsoft.com/office/officeart/2005/8/layout/hierarchy3#3"/>
    <dgm:cxn modelId="{DB7B7E27-3B31-4045-A9E8-A6F920073D49}" type="presOf" srcId="{39B477E0-7320-4917-B317-8D2B3CC5C0A8}" destId="{7774FEF8-8AD1-4C54-8850-000C169A761D}" srcOrd="0" destOrd="0" presId="urn:microsoft.com/office/officeart/2005/8/layout/hierarchy3#3"/>
    <dgm:cxn modelId="{9B472EDC-8BD6-44E0-A4E5-EFB9FAFC0A9E}" type="presOf" srcId="{B8450D18-8271-495F-84D9-3FD879A8EF2D}" destId="{1C94CFE4-1CA4-45C4-B35E-AD41FBF8F927}" srcOrd="0" destOrd="0" presId="urn:microsoft.com/office/officeart/2005/8/layout/hierarchy3#3"/>
    <dgm:cxn modelId="{1CA903B5-F135-42D1-BD69-1F440DDEFFC6}" type="presOf" srcId="{4DD95014-53A4-4748-8B5B-3330BDF7591B}" destId="{7B9E6924-409F-4EA9-9903-B2A80BE563B8}" srcOrd="0" destOrd="0" presId="urn:microsoft.com/office/officeart/2005/8/layout/hierarchy3#3"/>
    <dgm:cxn modelId="{C41D1E9B-CDA6-4DCA-8489-6F8E6823A054}" srcId="{4DD95014-53A4-4748-8B5B-3330BDF7591B}" destId="{81EB6CD0-96B4-416D-B7A7-A653AB6163E3}" srcOrd="1" destOrd="0" parTransId="{10542960-D6CB-492C-8A06-DBF5508FC4D8}" sibTransId="{1171DB95-422F-4398-979D-52A5763E9FF8}"/>
    <dgm:cxn modelId="{49AA6874-5665-4CCD-A84B-F5503071B749}" type="presOf" srcId="{73A67D53-6421-45C3-8E62-C7DA25D5A459}" destId="{0D70401B-8C77-4DF2-ABD6-D781D3FF36B6}" srcOrd="0" destOrd="0" presId="urn:microsoft.com/office/officeart/2005/8/layout/hierarchy3#3"/>
    <dgm:cxn modelId="{41A597A1-BCFB-4B73-9D0C-6D4F3A888ED4}" type="presOf" srcId="{77543808-FDE6-4250-89B9-F628DBDF312A}" destId="{D534E580-802D-45B9-800B-B157B12B67EB}" srcOrd="0" destOrd="0" presId="urn:microsoft.com/office/officeart/2005/8/layout/hierarchy3#3"/>
    <dgm:cxn modelId="{EDEE6032-3539-4507-94E3-D84417E3C002}" srcId="{4DD95014-53A4-4748-8B5B-3330BDF7591B}" destId="{73A67D53-6421-45C3-8E62-C7DA25D5A459}" srcOrd="0" destOrd="0" parTransId="{111D335F-0750-4326-B1F8-17346FFCF03F}" sibTransId="{E25DEAB6-FA64-4A67-8F79-E3D0F19A1BA8}"/>
    <dgm:cxn modelId="{3FACD2DA-0D50-4797-B9F6-F624F91CE89B}" srcId="{4DD95014-53A4-4748-8B5B-3330BDF7591B}" destId="{DD2A773E-0CAB-4101-A31C-7A209CF2A186}" srcOrd="3" destOrd="0" parTransId="{77543808-FDE6-4250-89B9-F628DBDF312A}" sibTransId="{CD9731CF-741E-4894-AB4A-1EF3026ABBE3}"/>
    <dgm:cxn modelId="{BF33ADE3-A522-4629-BDBB-C04A9261B1B1}" type="presOf" srcId="{4DD95014-53A4-4748-8B5B-3330BDF7591B}" destId="{7183D1C8-6F39-4E66-ADE7-5B74B6C49377}" srcOrd="1" destOrd="0" presId="urn:microsoft.com/office/officeart/2005/8/layout/hierarchy3#3"/>
    <dgm:cxn modelId="{FB27F38B-50A2-4658-8DAA-ACB5A44AA75C}" type="presOf" srcId="{F35937D5-03A6-4ED7-928A-30B81C00984A}" destId="{B655D4B5-1A7F-4BA2-A8B5-6C9250435EFA}" srcOrd="0" destOrd="0" presId="urn:microsoft.com/office/officeart/2005/8/layout/hierarchy3#3"/>
    <dgm:cxn modelId="{9DE7415B-F416-423F-BE7B-CE12E0C54A6A}" type="presOf" srcId="{D9FF9779-9794-4C74-9589-A1D1F6E9E5D7}" destId="{C84FD4DA-C14B-47B4-8689-16382F4E3D70}" srcOrd="0" destOrd="0" presId="urn:microsoft.com/office/officeart/2005/8/layout/hierarchy3#3"/>
    <dgm:cxn modelId="{CB6DAE85-CF55-4FC6-81D4-CED0186B3573}" srcId="{D9FF9779-9794-4C74-9589-A1D1F6E9E5D7}" destId="{4DD95014-53A4-4748-8B5B-3330BDF7591B}" srcOrd="0" destOrd="0" parTransId="{1FB0D55D-2EB6-4D49-ACF4-B3C22F0EAEBC}" sibTransId="{64F5906A-CB25-4154-B37E-1FAE27C1AC40}"/>
    <dgm:cxn modelId="{CB975610-F71F-4892-AF8C-5DF743964D09}" srcId="{4DD95014-53A4-4748-8B5B-3330BDF7591B}" destId="{B8450D18-8271-495F-84D9-3FD879A8EF2D}" srcOrd="2" destOrd="0" parTransId="{7F928CDA-91DD-478C-B95C-25126D971ED7}" sibTransId="{1D9D4817-4A3F-40EA-9D04-45184C6E6D5D}"/>
    <dgm:cxn modelId="{CFCDBA49-8DE5-42DE-93E1-2610BAC218A8}" type="presOf" srcId="{10542960-D6CB-492C-8A06-DBF5508FC4D8}" destId="{84C53F7F-73E6-4510-B22F-460B5648AE79}" srcOrd="0" destOrd="0" presId="urn:microsoft.com/office/officeart/2005/8/layout/hierarchy3#3"/>
    <dgm:cxn modelId="{884F0298-1261-4E5E-8751-AF85D2215907}" type="presOf" srcId="{111D335F-0750-4326-B1F8-17346FFCF03F}" destId="{625267AF-4D50-4E74-89E6-E08EF65AFD44}" srcOrd="0" destOrd="0" presId="urn:microsoft.com/office/officeart/2005/8/layout/hierarchy3#3"/>
    <dgm:cxn modelId="{93973183-53BF-4087-93BB-DEC80EAB983E}" type="presParOf" srcId="{C84FD4DA-C14B-47B4-8689-16382F4E3D70}" destId="{3A917115-6D7A-43A8-8B1E-FDFF21713DB8}" srcOrd="0" destOrd="0" presId="urn:microsoft.com/office/officeart/2005/8/layout/hierarchy3#3"/>
    <dgm:cxn modelId="{FDE316F6-39BC-4E39-ACE6-FEDC5ACE6402}" type="presParOf" srcId="{3A917115-6D7A-43A8-8B1E-FDFF21713DB8}" destId="{05C8496A-FC94-4525-ACCE-24532EB3E8E3}" srcOrd="0" destOrd="0" presId="urn:microsoft.com/office/officeart/2005/8/layout/hierarchy3#3"/>
    <dgm:cxn modelId="{A3C448C6-0204-4981-8FF2-240230A2261C}" type="presParOf" srcId="{05C8496A-FC94-4525-ACCE-24532EB3E8E3}" destId="{7B9E6924-409F-4EA9-9903-B2A80BE563B8}" srcOrd="0" destOrd="0" presId="urn:microsoft.com/office/officeart/2005/8/layout/hierarchy3#3"/>
    <dgm:cxn modelId="{04654FFC-C1F6-468E-9E41-EEF3FD784959}" type="presParOf" srcId="{05C8496A-FC94-4525-ACCE-24532EB3E8E3}" destId="{7183D1C8-6F39-4E66-ADE7-5B74B6C49377}" srcOrd="1" destOrd="0" presId="urn:microsoft.com/office/officeart/2005/8/layout/hierarchy3#3"/>
    <dgm:cxn modelId="{7F9CF57F-0752-4CDE-BF63-920835C3841F}" type="presParOf" srcId="{3A917115-6D7A-43A8-8B1E-FDFF21713DB8}" destId="{89ADD939-1EBE-4A7C-9A26-E9E90E4FE0DE}" srcOrd="1" destOrd="0" presId="urn:microsoft.com/office/officeart/2005/8/layout/hierarchy3#3"/>
    <dgm:cxn modelId="{10325E69-E138-4929-8EF2-964EAABA43D7}" type="presParOf" srcId="{89ADD939-1EBE-4A7C-9A26-E9E90E4FE0DE}" destId="{625267AF-4D50-4E74-89E6-E08EF65AFD44}" srcOrd="0" destOrd="0" presId="urn:microsoft.com/office/officeart/2005/8/layout/hierarchy3#3"/>
    <dgm:cxn modelId="{1B3E34CA-5BEB-4858-9731-81979B56B175}" type="presParOf" srcId="{89ADD939-1EBE-4A7C-9A26-E9E90E4FE0DE}" destId="{0D70401B-8C77-4DF2-ABD6-D781D3FF36B6}" srcOrd="1" destOrd="0" presId="urn:microsoft.com/office/officeart/2005/8/layout/hierarchy3#3"/>
    <dgm:cxn modelId="{2E5E433E-40D3-4D01-B04A-365AABE92174}" type="presParOf" srcId="{89ADD939-1EBE-4A7C-9A26-E9E90E4FE0DE}" destId="{84C53F7F-73E6-4510-B22F-460B5648AE79}" srcOrd="2" destOrd="0" presId="urn:microsoft.com/office/officeart/2005/8/layout/hierarchy3#3"/>
    <dgm:cxn modelId="{3399BEAE-409F-4847-89F5-F25EE78CADCC}" type="presParOf" srcId="{89ADD939-1EBE-4A7C-9A26-E9E90E4FE0DE}" destId="{8BBD4388-F602-4597-9B65-B601923B5C39}" srcOrd="3" destOrd="0" presId="urn:microsoft.com/office/officeart/2005/8/layout/hierarchy3#3"/>
    <dgm:cxn modelId="{5645E9EA-8971-4007-BEA3-5E8B34311B2E}" type="presParOf" srcId="{89ADD939-1EBE-4A7C-9A26-E9E90E4FE0DE}" destId="{6B878445-E003-451C-A07F-5131365EDB4E}" srcOrd="4" destOrd="0" presId="urn:microsoft.com/office/officeart/2005/8/layout/hierarchy3#3"/>
    <dgm:cxn modelId="{3EA3DF8F-2BE9-471F-BEF1-A9FDC8E24349}" type="presParOf" srcId="{89ADD939-1EBE-4A7C-9A26-E9E90E4FE0DE}" destId="{1C94CFE4-1CA4-45C4-B35E-AD41FBF8F927}" srcOrd="5" destOrd="0" presId="urn:microsoft.com/office/officeart/2005/8/layout/hierarchy3#3"/>
    <dgm:cxn modelId="{B87BE372-D6E2-41FB-A930-6D4B62EDF73D}" type="presParOf" srcId="{89ADD939-1EBE-4A7C-9A26-E9E90E4FE0DE}" destId="{D534E580-802D-45B9-800B-B157B12B67EB}" srcOrd="6" destOrd="0" presId="urn:microsoft.com/office/officeart/2005/8/layout/hierarchy3#3"/>
    <dgm:cxn modelId="{45218BE2-7234-45FE-BB6E-2888C532770B}" type="presParOf" srcId="{89ADD939-1EBE-4A7C-9A26-E9E90E4FE0DE}" destId="{72561E63-CE6E-4ADF-9A0B-83E2C6E5008F}" srcOrd="7" destOrd="0" presId="urn:microsoft.com/office/officeart/2005/8/layout/hierarchy3#3"/>
    <dgm:cxn modelId="{A594C1B4-FCCD-4F33-9B67-34C6BA0C4A56}" type="presParOf" srcId="{89ADD939-1EBE-4A7C-9A26-E9E90E4FE0DE}" destId="{B655D4B5-1A7F-4BA2-A8B5-6C9250435EFA}" srcOrd="8" destOrd="0" presId="urn:microsoft.com/office/officeart/2005/8/layout/hierarchy3#3"/>
    <dgm:cxn modelId="{405E395B-8AE5-40A5-A46F-6DEF1BD651A9}" type="presParOf" srcId="{89ADD939-1EBE-4A7C-9A26-E9E90E4FE0DE}" destId="{7774FEF8-8AD1-4C54-8850-000C169A761D}" srcOrd="9" destOrd="0" presId="urn:microsoft.com/office/officeart/2005/8/layout/hierarchy3#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F25B01-6B17-4358-8206-54E4F719ECB2}" type="doc">
      <dgm:prSet loTypeId="urn:microsoft.com/office/officeart/2005/8/layout/process2" loCatId="process" qsTypeId="urn:microsoft.com/office/officeart/2005/8/quickstyle/simple5#1" qsCatId="simple" csTypeId="urn:microsoft.com/office/officeart/2005/8/colors/accent1_3#1" csCatId="accent1" phldr="1"/>
      <dgm:spPr/>
    </dgm:pt>
    <dgm:pt modelId="{FFAB8EA4-2B9F-45CF-8902-7985A325E5C3}">
      <dgm:prSet phldrT="[文本]" custT="1"/>
      <dgm:spPr>
        <a:solidFill>
          <a:srgbClr val="00A27B"/>
        </a:solidFill>
      </dgm:spPr>
      <dgm:t>
        <a:bodyPr/>
        <a:lstStyle/>
        <a:p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杂交瘤融合</a:t>
          </a:r>
        </a:p>
      </dgm:t>
    </dgm:pt>
    <dgm:pt modelId="{063264A3-C903-4167-9078-D2FBF7D95C21}" cxnId="{7FB47E95-0E53-428C-9408-6035AAD0E04F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4BACBE84-6C0E-40FC-BFE1-EF9FF63AA8A7}" cxnId="{7FB47E95-0E53-428C-9408-6035AAD0E04F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325ECDFE-2431-44D3-BEDB-BA7A7DDD95C7}">
      <dgm:prSet phldrT="[文本]" custT="1"/>
      <dgm:spPr>
        <a:solidFill>
          <a:srgbClr val="00A27B"/>
        </a:solidFill>
      </dgm:spPr>
      <dgm:t>
        <a:bodyPr/>
        <a:lstStyle/>
        <a:p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gm:t>
    </dgm:pt>
    <dgm:pt modelId="{63446E7F-E232-4146-862E-3C5EAE40A191}" cxnId="{B7F99380-59B0-41C2-9C32-4DC44A3C0971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9587944C-D530-4B9F-B5E8-11B797779984}" cxnId="{B7F99380-59B0-41C2-9C32-4DC44A3C0971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005839F0-E177-449D-A8AE-6984835A3046}">
      <dgm:prSet phldrT="[文本]" custT="1"/>
      <dgm:spPr>
        <a:solidFill>
          <a:srgbClr val="00A27B"/>
        </a:solidFill>
      </dgm:spPr>
      <dgm:t>
        <a:bodyPr/>
        <a:lstStyle/>
        <a:p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第一次有限稀释</a:t>
          </a:r>
        </a:p>
      </dgm:t>
    </dgm:pt>
    <dgm:pt modelId="{FA83FF70-F516-4817-959F-53FB83ED3425}" cxnId="{39F4FC52-780B-40FF-8974-69E588A1BC1F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2416B0B7-75C5-4C08-AC80-F5CED3F5D349}" cxnId="{39F4FC52-780B-40FF-8974-69E588A1BC1F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D4D0E9C2-8E51-4591-B17C-49FC444B1D99}">
      <dgm:prSet custT="1"/>
      <dgm:spPr>
        <a:solidFill>
          <a:srgbClr val="00A27B"/>
        </a:solidFill>
      </dgm:spPr>
      <dgm:t>
        <a:bodyPr/>
        <a:lstStyle/>
        <a:p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gm:t>
    </dgm:pt>
    <dgm:pt modelId="{36016F9E-A9D9-4E0E-AA18-9BF2C0C18EF0}" cxnId="{C9640025-7EA4-4ED9-BDF8-238D1C5D24A4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F76C0BB2-2508-46F5-9BF8-56D3E5E9D7FC}" cxnId="{C9640025-7EA4-4ED9-BDF8-238D1C5D24A4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925CF283-0694-41FC-932A-9BD12EC2B78A}">
      <dgm:prSet custT="1"/>
      <dgm:spPr>
        <a:solidFill>
          <a:srgbClr val="00A27B"/>
        </a:solidFill>
      </dgm:spPr>
      <dgm:t>
        <a:bodyPr/>
        <a:lstStyle/>
        <a:p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第二次有限稀释</a:t>
          </a:r>
        </a:p>
      </dgm:t>
    </dgm:pt>
    <dgm:pt modelId="{ACDC6C7C-EE9D-4435-B654-70480BB5B5DF}" cxnId="{93ACD412-D17C-40FE-81EF-A4C3DAB8B1F4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A9E90750-09FE-48F1-A27E-379C954A5195}" cxnId="{93ACD412-D17C-40FE-81EF-A4C3DAB8B1F4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7F3CF7FF-8BA1-4413-9384-C408703EA418}">
      <dgm:prSet custT="1"/>
      <dgm:spPr>
        <a:solidFill>
          <a:srgbClr val="00A27B"/>
        </a:solidFill>
      </dgm:spPr>
      <dgm:t>
        <a:bodyPr/>
        <a:lstStyle/>
        <a:p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gm:t>
    </dgm:pt>
    <dgm:pt modelId="{65230329-701F-4FC3-8A6D-8ACCAED41C35}" cxnId="{D6F008C5-8CC9-4DAB-A2C4-62051AE20A21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0D0A2C15-682F-4141-BC44-A94C48EE5EBB}" cxnId="{D6F008C5-8CC9-4DAB-A2C4-62051AE20A21}" type="sibTrans">
      <dgm:prSet custT="1"/>
      <dgm:spPr>
        <a:solidFill>
          <a:srgbClr val="00A27B"/>
        </a:solidFill>
      </dgm:spPr>
      <dgm:t>
        <a:bodyPr/>
        <a:lstStyle/>
        <a:p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E06979F7-4DBF-40D6-B2F8-B94422E51279}">
      <dgm:prSet custT="1"/>
      <dgm:spPr>
        <a:solidFill>
          <a:srgbClr val="00A27B"/>
        </a:solidFill>
      </dgm:spPr>
      <dgm:t>
        <a:bodyPr/>
        <a:lstStyle/>
        <a:p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扩增生产</a:t>
          </a:r>
        </a:p>
      </dgm:t>
    </dgm:pt>
    <dgm:pt modelId="{87AFFA67-8C70-46BF-A04F-CB8E84254E7B}" cxnId="{F10BD3E4-B1BD-4283-9023-254C1B38A94D}" type="par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379B22AF-F27A-474B-A989-57D933D12C4F}" cxnId="{F10BD3E4-B1BD-4283-9023-254C1B38A94D}" type="sibTrans">
      <dgm:prSet/>
      <dgm:spPr/>
      <dgm:t>
        <a:bodyPr/>
        <a:lstStyle/>
        <a:p>
          <a:endParaRPr lang="zh-CN" altLang="en-US" sz="20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gm:t>
    </dgm:pt>
    <dgm:pt modelId="{AAB41174-85FA-49C6-A1AB-3A51D3B08741}" type="pres">
      <dgm:prSet presAssocID="{44F25B01-6B17-4358-8206-54E4F719ECB2}" presName="linearFlow" presStyleCnt="0">
        <dgm:presLayoutVars>
          <dgm:resizeHandles val="exact"/>
        </dgm:presLayoutVars>
      </dgm:prSet>
      <dgm:spPr/>
    </dgm:pt>
    <dgm:pt modelId="{323B5A89-F1B1-4F4E-A00F-3491E5290289}" type="pres">
      <dgm:prSet presAssocID="{FFAB8EA4-2B9F-45CF-8902-7985A325E5C3}" presName="node" presStyleLbl="node1" presStyleIdx="0" presStyleCnt="7" custScaleX="238152" custLinFactNeighborX="109" custLinFactNeighborY="-188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E44C96-B828-48F8-82B2-5EB1CD4F0BE8}" type="pres">
      <dgm:prSet presAssocID="{4BACBE84-6C0E-40FC-BFE1-EF9FF63AA8A7}" presName="sibTrans" presStyleLbl="sibTrans2D1" presStyleIdx="0" presStyleCnt="6"/>
      <dgm:spPr/>
      <dgm:t>
        <a:bodyPr/>
        <a:lstStyle/>
        <a:p>
          <a:endParaRPr lang="zh-CN" altLang="en-US"/>
        </a:p>
      </dgm:t>
    </dgm:pt>
    <dgm:pt modelId="{647376B3-072C-4334-98BA-4AEC6459530C}" type="pres">
      <dgm:prSet presAssocID="{4BACBE84-6C0E-40FC-BFE1-EF9FF63AA8A7}" presName="connectorText" presStyleLbl="sibTrans2D1" presStyleIdx="0" presStyleCnt="6"/>
      <dgm:spPr/>
      <dgm:t>
        <a:bodyPr/>
        <a:lstStyle/>
        <a:p>
          <a:endParaRPr lang="zh-CN" altLang="en-US"/>
        </a:p>
      </dgm:t>
    </dgm:pt>
    <dgm:pt modelId="{A2815D9D-297D-4193-995E-C61FE6238A4D}" type="pres">
      <dgm:prSet presAssocID="{325ECDFE-2431-44D3-BEDB-BA7A7DDD95C7}" presName="node" presStyleLbl="node1" presStyleIdx="1" presStyleCnt="7" custScaleX="2381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3F5172-71EB-488C-B1BE-DC1F6351467A}" type="pres">
      <dgm:prSet presAssocID="{9587944C-D530-4B9F-B5E8-11B797779984}" presName="sibTrans" presStyleLbl="sibTrans2D1" presStyleIdx="1" presStyleCnt="6"/>
      <dgm:spPr/>
      <dgm:t>
        <a:bodyPr/>
        <a:lstStyle/>
        <a:p>
          <a:endParaRPr lang="zh-CN" altLang="en-US"/>
        </a:p>
      </dgm:t>
    </dgm:pt>
    <dgm:pt modelId="{2A5FF85A-0C3E-491F-B408-1A0DFD75E104}" type="pres">
      <dgm:prSet presAssocID="{9587944C-D530-4B9F-B5E8-11B797779984}" presName="connectorText" presStyleLbl="sibTrans2D1" presStyleIdx="1" presStyleCnt="6"/>
      <dgm:spPr/>
      <dgm:t>
        <a:bodyPr/>
        <a:lstStyle/>
        <a:p>
          <a:endParaRPr lang="zh-CN" altLang="en-US"/>
        </a:p>
      </dgm:t>
    </dgm:pt>
    <dgm:pt modelId="{8C30548A-3A89-45FF-A110-A863B228F794}" type="pres">
      <dgm:prSet presAssocID="{005839F0-E177-449D-A8AE-6984835A3046}" presName="node" presStyleLbl="node1" presStyleIdx="2" presStyleCnt="7" custScaleX="24079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D1AA98-7D66-4018-A4EC-82B0DE52D44A}" type="pres">
      <dgm:prSet presAssocID="{2416B0B7-75C5-4C08-AC80-F5CED3F5D349}" presName="sibTrans" presStyleLbl="sibTrans2D1" presStyleIdx="2" presStyleCnt="6"/>
      <dgm:spPr/>
      <dgm:t>
        <a:bodyPr/>
        <a:lstStyle/>
        <a:p>
          <a:endParaRPr lang="zh-CN" altLang="en-US"/>
        </a:p>
      </dgm:t>
    </dgm:pt>
    <dgm:pt modelId="{073A5730-0B69-49A9-BD57-6B3C77791B9A}" type="pres">
      <dgm:prSet presAssocID="{2416B0B7-75C5-4C08-AC80-F5CED3F5D349}" presName="connectorText" presStyleLbl="sibTrans2D1" presStyleIdx="2" presStyleCnt="6"/>
      <dgm:spPr/>
      <dgm:t>
        <a:bodyPr/>
        <a:lstStyle/>
        <a:p>
          <a:endParaRPr lang="zh-CN" altLang="en-US"/>
        </a:p>
      </dgm:t>
    </dgm:pt>
    <dgm:pt modelId="{0621FFD4-A5E9-4A4F-BCC8-037566E54BC7}" type="pres">
      <dgm:prSet presAssocID="{D4D0E9C2-8E51-4591-B17C-49FC444B1D99}" presName="node" presStyleLbl="node1" presStyleIdx="3" presStyleCnt="7" custScaleX="24079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C2BDD8-705D-433F-9F0F-6A78BF4DC491}" type="pres">
      <dgm:prSet presAssocID="{F76C0BB2-2508-46F5-9BF8-56D3E5E9D7FC}" presName="sibTrans" presStyleLbl="sibTrans2D1" presStyleIdx="3" presStyleCnt="6"/>
      <dgm:spPr/>
      <dgm:t>
        <a:bodyPr/>
        <a:lstStyle/>
        <a:p>
          <a:endParaRPr lang="zh-CN" altLang="en-US"/>
        </a:p>
      </dgm:t>
    </dgm:pt>
    <dgm:pt modelId="{BE8BE0DD-73EA-4AF6-8492-2FBB68B7A3DE}" type="pres">
      <dgm:prSet presAssocID="{F76C0BB2-2508-46F5-9BF8-56D3E5E9D7FC}" presName="connectorText" presStyleLbl="sibTrans2D1" presStyleIdx="3" presStyleCnt="6"/>
      <dgm:spPr/>
      <dgm:t>
        <a:bodyPr/>
        <a:lstStyle/>
        <a:p>
          <a:endParaRPr lang="zh-CN" altLang="en-US"/>
        </a:p>
      </dgm:t>
    </dgm:pt>
    <dgm:pt modelId="{36360487-7531-4550-821E-2A7313711A0D}" type="pres">
      <dgm:prSet presAssocID="{925CF283-0694-41FC-932A-9BD12EC2B78A}" presName="node" presStyleLbl="node1" presStyleIdx="4" presStyleCnt="7" custScaleX="24079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5F82FA-35A8-4B6F-A623-88F046A280CC}" type="pres">
      <dgm:prSet presAssocID="{A9E90750-09FE-48F1-A27E-379C954A5195}" presName="sibTrans" presStyleLbl="sibTrans2D1" presStyleIdx="4" presStyleCnt="6"/>
      <dgm:spPr/>
      <dgm:t>
        <a:bodyPr/>
        <a:lstStyle/>
        <a:p>
          <a:endParaRPr lang="zh-CN" altLang="en-US"/>
        </a:p>
      </dgm:t>
    </dgm:pt>
    <dgm:pt modelId="{D5A45A99-8895-49BD-997E-0C7FC4920DF5}" type="pres">
      <dgm:prSet presAssocID="{A9E90750-09FE-48F1-A27E-379C954A5195}" presName="connectorText" presStyleLbl="sibTrans2D1" presStyleIdx="4" presStyleCnt="6"/>
      <dgm:spPr/>
      <dgm:t>
        <a:bodyPr/>
        <a:lstStyle/>
        <a:p>
          <a:endParaRPr lang="zh-CN" altLang="en-US"/>
        </a:p>
      </dgm:t>
    </dgm:pt>
    <dgm:pt modelId="{61550988-8C8A-46CF-818F-3ED15B25AE31}" type="pres">
      <dgm:prSet presAssocID="{7F3CF7FF-8BA1-4413-9384-C408703EA418}" presName="node" presStyleLbl="node1" presStyleIdx="5" presStyleCnt="7" custScaleX="24079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BAA2D0-4B92-471B-B310-2183A2700AD9}" type="pres">
      <dgm:prSet presAssocID="{0D0A2C15-682F-4141-BC44-A94C48EE5EBB}" presName="sibTrans" presStyleLbl="sibTrans2D1" presStyleIdx="5" presStyleCnt="6"/>
      <dgm:spPr/>
      <dgm:t>
        <a:bodyPr/>
        <a:lstStyle/>
        <a:p>
          <a:endParaRPr lang="zh-CN" altLang="en-US"/>
        </a:p>
      </dgm:t>
    </dgm:pt>
    <dgm:pt modelId="{39A2D86C-A776-48D4-A43B-FD68226A359A}" type="pres">
      <dgm:prSet presAssocID="{0D0A2C15-682F-4141-BC44-A94C48EE5EBB}" presName="connectorText" presStyleLbl="sibTrans2D1" presStyleIdx="5" presStyleCnt="6"/>
      <dgm:spPr/>
      <dgm:t>
        <a:bodyPr/>
        <a:lstStyle/>
        <a:p>
          <a:endParaRPr lang="zh-CN" altLang="en-US"/>
        </a:p>
      </dgm:t>
    </dgm:pt>
    <dgm:pt modelId="{3DA7298E-B604-4003-92D9-D32430F2732E}" type="pres">
      <dgm:prSet presAssocID="{E06979F7-4DBF-40D6-B2F8-B94422E51279}" presName="node" presStyleLbl="node1" presStyleIdx="6" presStyleCnt="7" custScaleX="24079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0FD4006-4851-4ED2-B36F-1AA6499F51F0}" type="presOf" srcId="{4BACBE84-6C0E-40FC-BFE1-EF9FF63AA8A7}" destId="{FCE44C96-B828-48F8-82B2-5EB1CD4F0BE8}" srcOrd="0" destOrd="0" presId="urn:microsoft.com/office/officeart/2005/8/layout/process2"/>
    <dgm:cxn modelId="{D0513F07-A483-482E-A96B-8CF9EE6806CD}" type="presOf" srcId="{A9E90750-09FE-48F1-A27E-379C954A5195}" destId="{D5A45A99-8895-49BD-997E-0C7FC4920DF5}" srcOrd="1" destOrd="0" presId="urn:microsoft.com/office/officeart/2005/8/layout/process2"/>
    <dgm:cxn modelId="{B11BFC26-3E78-44C1-A59C-82B395DEDD6C}" type="presOf" srcId="{44F25B01-6B17-4358-8206-54E4F719ECB2}" destId="{AAB41174-85FA-49C6-A1AB-3A51D3B08741}" srcOrd="0" destOrd="0" presId="urn:microsoft.com/office/officeart/2005/8/layout/process2"/>
    <dgm:cxn modelId="{D6F008C5-8CC9-4DAB-A2C4-62051AE20A21}" srcId="{44F25B01-6B17-4358-8206-54E4F719ECB2}" destId="{7F3CF7FF-8BA1-4413-9384-C408703EA418}" srcOrd="5" destOrd="0" parTransId="{65230329-701F-4FC3-8A6D-8ACCAED41C35}" sibTransId="{0D0A2C15-682F-4141-BC44-A94C48EE5EBB}"/>
    <dgm:cxn modelId="{7EA7EF83-EEE6-41B9-8903-A622BCF866CD}" type="presOf" srcId="{FFAB8EA4-2B9F-45CF-8902-7985A325E5C3}" destId="{323B5A89-F1B1-4F4E-A00F-3491E5290289}" srcOrd="0" destOrd="0" presId="urn:microsoft.com/office/officeart/2005/8/layout/process2"/>
    <dgm:cxn modelId="{AC4A7A7F-0E13-4132-BDDB-FEA95B4A0AF0}" type="presOf" srcId="{9587944C-D530-4B9F-B5E8-11B797779984}" destId="{223F5172-71EB-488C-B1BE-DC1F6351467A}" srcOrd="0" destOrd="0" presId="urn:microsoft.com/office/officeart/2005/8/layout/process2"/>
    <dgm:cxn modelId="{A60A8748-4F2B-45A7-95F8-0D2AFC678131}" type="presOf" srcId="{005839F0-E177-449D-A8AE-6984835A3046}" destId="{8C30548A-3A89-45FF-A110-A863B228F794}" srcOrd="0" destOrd="0" presId="urn:microsoft.com/office/officeart/2005/8/layout/process2"/>
    <dgm:cxn modelId="{F786439A-0F21-41CE-AEF9-CB88940A22E9}" type="presOf" srcId="{0D0A2C15-682F-4141-BC44-A94C48EE5EBB}" destId="{39A2D86C-A776-48D4-A43B-FD68226A359A}" srcOrd="1" destOrd="0" presId="urn:microsoft.com/office/officeart/2005/8/layout/process2"/>
    <dgm:cxn modelId="{83FAF779-F9C0-4FDE-9285-818BCCA5649F}" type="presOf" srcId="{E06979F7-4DBF-40D6-B2F8-B94422E51279}" destId="{3DA7298E-B604-4003-92D9-D32430F2732E}" srcOrd="0" destOrd="0" presId="urn:microsoft.com/office/officeart/2005/8/layout/process2"/>
    <dgm:cxn modelId="{93ACD412-D17C-40FE-81EF-A4C3DAB8B1F4}" srcId="{44F25B01-6B17-4358-8206-54E4F719ECB2}" destId="{925CF283-0694-41FC-932A-9BD12EC2B78A}" srcOrd="4" destOrd="0" parTransId="{ACDC6C7C-EE9D-4435-B654-70480BB5B5DF}" sibTransId="{A9E90750-09FE-48F1-A27E-379C954A5195}"/>
    <dgm:cxn modelId="{640B6CEC-14E1-45E5-84DA-71CF0866D02F}" type="presOf" srcId="{2416B0B7-75C5-4C08-AC80-F5CED3F5D349}" destId="{2AD1AA98-7D66-4018-A4EC-82B0DE52D44A}" srcOrd="0" destOrd="0" presId="urn:microsoft.com/office/officeart/2005/8/layout/process2"/>
    <dgm:cxn modelId="{4D53320B-B175-4036-9F3A-9147D8D7E1AE}" type="presOf" srcId="{925CF283-0694-41FC-932A-9BD12EC2B78A}" destId="{36360487-7531-4550-821E-2A7313711A0D}" srcOrd="0" destOrd="0" presId="urn:microsoft.com/office/officeart/2005/8/layout/process2"/>
    <dgm:cxn modelId="{1F42C1C6-775F-46F9-87CF-11EC1683A338}" type="presOf" srcId="{4BACBE84-6C0E-40FC-BFE1-EF9FF63AA8A7}" destId="{647376B3-072C-4334-98BA-4AEC6459530C}" srcOrd="1" destOrd="0" presId="urn:microsoft.com/office/officeart/2005/8/layout/process2"/>
    <dgm:cxn modelId="{19574E21-B539-4D58-BFDA-AEECBF1B3589}" type="presOf" srcId="{325ECDFE-2431-44D3-BEDB-BA7A7DDD95C7}" destId="{A2815D9D-297D-4193-995E-C61FE6238A4D}" srcOrd="0" destOrd="0" presId="urn:microsoft.com/office/officeart/2005/8/layout/process2"/>
    <dgm:cxn modelId="{763F1C3F-0C40-4FD5-B90E-5043DFD5FFD8}" type="presOf" srcId="{2416B0B7-75C5-4C08-AC80-F5CED3F5D349}" destId="{073A5730-0B69-49A9-BD57-6B3C77791B9A}" srcOrd="1" destOrd="0" presId="urn:microsoft.com/office/officeart/2005/8/layout/process2"/>
    <dgm:cxn modelId="{B7F99380-59B0-41C2-9C32-4DC44A3C0971}" srcId="{44F25B01-6B17-4358-8206-54E4F719ECB2}" destId="{325ECDFE-2431-44D3-BEDB-BA7A7DDD95C7}" srcOrd="1" destOrd="0" parTransId="{63446E7F-E232-4146-862E-3C5EAE40A191}" sibTransId="{9587944C-D530-4B9F-B5E8-11B797779984}"/>
    <dgm:cxn modelId="{1B990CFF-5123-43E7-A82C-95E8E500D808}" type="presOf" srcId="{7F3CF7FF-8BA1-4413-9384-C408703EA418}" destId="{61550988-8C8A-46CF-818F-3ED15B25AE31}" srcOrd="0" destOrd="0" presId="urn:microsoft.com/office/officeart/2005/8/layout/process2"/>
    <dgm:cxn modelId="{8F86286D-DF78-4AE9-9F77-7BC1CA8990FF}" type="presOf" srcId="{F76C0BB2-2508-46F5-9BF8-56D3E5E9D7FC}" destId="{4EC2BDD8-705D-433F-9F0F-6A78BF4DC491}" srcOrd="0" destOrd="0" presId="urn:microsoft.com/office/officeart/2005/8/layout/process2"/>
    <dgm:cxn modelId="{305017F0-6FA5-4D59-B818-80709C4C2C97}" type="presOf" srcId="{0D0A2C15-682F-4141-BC44-A94C48EE5EBB}" destId="{D3BAA2D0-4B92-471B-B310-2183A2700AD9}" srcOrd="0" destOrd="0" presId="urn:microsoft.com/office/officeart/2005/8/layout/process2"/>
    <dgm:cxn modelId="{B3AFB82C-3012-4321-83AA-17D3A238D509}" type="presOf" srcId="{F76C0BB2-2508-46F5-9BF8-56D3E5E9D7FC}" destId="{BE8BE0DD-73EA-4AF6-8492-2FBB68B7A3DE}" srcOrd="1" destOrd="0" presId="urn:microsoft.com/office/officeart/2005/8/layout/process2"/>
    <dgm:cxn modelId="{C9640025-7EA4-4ED9-BDF8-238D1C5D24A4}" srcId="{44F25B01-6B17-4358-8206-54E4F719ECB2}" destId="{D4D0E9C2-8E51-4591-B17C-49FC444B1D99}" srcOrd="3" destOrd="0" parTransId="{36016F9E-A9D9-4E0E-AA18-9BF2C0C18EF0}" sibTransId="{F76C0BB2-2508-46F5-9BF8-56D3E5E9D7FC}"/>
    <dgm:cxn modelId="{39F4FC52-780B-40FF-8974-69E588A1BC1F}" srcId="{44F25B01-6B17-4358-8206-54E4F719ECB2}" destId="{005839F0-E177-449D-A8AE-6984835A3046}" srcOrd="2" destOrd="0" parTransId="{FA83FF70-F516-4817-959F-53FB83ED3425}" sibTransId="{2416B0B7-75C5-4C08-AC80-F5CED3F5D349}"/>
    <dgm:cxn modelId="{0488A7AA-477F-4031-B3A9-9C7409C6A27F}" type="presOf" srcId="{A9E90750-09FE-48F1-A27E-379C954A5195}" destId="{4B5F82FA-35A8-4B6F-A623-88F046A280CC}" srcOrd="0" destOrd="0" presId="urn:microsoft.com/office/officeart/2005/8/layout/process2"/>
    <dgm:cxn modelId="{7FB47E95-0E53-428C-9408-6035AAD0E04F}" srcId="{44F25B01-6B17-4358-8206-54E4F719ECB2}" destId="{FFAB8EA4-2B9F-45CF-8902-7985A325E5C3}" srcOrd="0" destOrd="0" parTransId="{063264A3-C903-4167-9078-D2FBF7D95C21}" sibTransId="{4BACBE84-6C0E-40FC-BFE1-EF9FF63AA8A7}"/>
    <dgm:cxn modelId="{39C8B61D-B233-499C-9501-91E03495478B}" type="presOf" srcId="{9587944C-D530-4B9F-B5E8-11B797779984}" destId="{2A5FF85A-0C3E-491F-B408-1A0DFD75E104}" srcOrd="1" destOrd="0" presId="urn:microsoft.com/office/officeart/2005/8/layout/process2"/>
    <dgm:cxn modelId="{F10BD3E4-B1BD-4283-9023-254C1B38A94D}" srcId="{44F25B01-6B17-4358-8206-54E4F719ECB2}" destId="{E06979F7-4DBF-40D6-B2F8-B94422E51279}" srcOrd="6" destOrd="0" parTransId="{87AFFA67-8C70-46BF-A04F-CB8E84254E7B}" sibTransId="{379B22AF-F27A-474B-A989-57D933D12C4F}"/>
    <dgm:cxn modelId="{3CF4DEA9-54C7-46F8-A702-B17651138FEE}" type="presOf" srcId="{D4D0E9C2-8E51-4591-B17C-49FC444B1D99}" destId="{0621FFD4-A5E9-4A4F-BCC8-037566E54BC7}" srcOrd="0" destOrd="0" presId="urn:microsoft.com/office/officeart/2005/8/layout/process2"/>
    <dgm:cxn modelId="{5F451DD7-C291-4A59-8EC0-E77565DEA71D}" type="presParOf" srcId="{AAB41174-85FA-49C6-A1AB-3A51D3B08741}" destId="{323B5A89-F1B1-4F4E-A00F-3491E5290289}" srcOrd="0" destOrd="0" presId="urn:microsoft.com/office/officeart/2005/8/layout/process2"/>
    <dgm:cxn modelId="{796D47A5-3874-47A0-B1B0-F172D07FA968}" type="presParOf" srcId="{AAB41174-85FA-49C6-A1AB-3A51D3B08741}" destId="{FCE44C96-B828-48F8-82B2-5EB1CD4F0BE8}" srcOrd="1" destOrd="0" presId="urn:microsoft.com/office/officeart/2005/8/layout/process2"/>
    <dgm:cxn modelId="{B1871DDF-1DC9-4190-8811-9791E56B98A5}" type="presParOf" srcId="{FCE44C96-B828-48F8-82B2-5EB1CD4F0BE8}" destId="{647376B3-072C-4334-98BA-4AEC6459530C}" srcOrd="0" destOrd="0" presId="urn:microsoft.com/office/officeart/2005/8/layout/process2"/>
    <dgm:cxn modelId="{E33D9842-F130-4187-97CB-7D529921AB0F}" type="presParOf" srcId="{AAB41174-85FA-49C6-A1AB-3A51D3B08741}" destId="{A2815D9D-297D-4193-995E-C61FE6238A4D}" srcOrd="2" destOrd="0" presId="urn:microsoft.com/office/officeart/2005/8/layout/process2"/>
    <dgm:cxn modelId="{D9882FE3-656B-4C49-B891-606FE100C77F}" type="presParOf" srcId="{AAB41174-85FA-49C6-A1AB-3A51D3B08741}" destId="{223F5172-71EB-488C-B1BE-DC1F6351467A}" srcOrd="3" destOrd="0" presId="urn:microsoft.com/office/officeart/2005/8/layout/process2"/>
    <dgm:cxn modelId="{DA20478F-1941-4E0A-AEB9-1E20346B7720}" type="presParOf" srcId="{223F5172-71EB-488C-B1BE-DC1F6351467A}" destId="{2A5FF85A-0C3E-491F-B408-1A0DFD75E104}" srcOrd="0" destOrd="0" presId="urn:microsoft.com/office/officeart/2005/8/layout/process2"/>
    <dgm:cxn modelId="{215D6E3B-7425-47E9-8882-054826AE304F}" type="presParOf" srcId="{AAB41174-85FA-49C6-A1AB-3A51D3B08741}" destId="{8C30548A-3A89-45FF-A110-A863B228F794}" srcOrd="4" destOrd="0" presId="urn:microsoft.com/office/officeart/2005/8/layout/process2"/>
    <dgm:cxn modelId="{0534A1DC-C105-4B39-87EE-59D59AC99C4C}" type="presParOf" srcId="{AAB41174-85FA-49C6-A1AB-3A51D3B08741}" destId="{2AD1AA98-7D66-4018-A4EC-82B0DE52D44A}" srcOrd="5" destOrd="0" presId="urn:microsoft.com/office/officeart/2005/8/layout/process2"/>
    <dgm:cxn modelId="{E506239B-EBE5-4151-98D5-F5CA368EF90F}" type="presParOf" srcId="{2AD1AA98-7D66-4018-A4EC-82B0DE52D44A}" destId="{073A5730-0B69-49A9-BD57-6B3C77791B9A}" srcOrd="0" destOrd="0" presId="urn:microsoft.com/office/officeart/2005/8/layout/process2"/>
    <dgm:cxn modelId="{D0D57502-895A-47F6-BBD3-A739799666FF}" type="presParOf" srcId="{AAB41174-85FA-49C6-A1AB-3A51D3B08741}" destId="{0621FFD4-A5E9-4A4F-BCC8-037566E54BC7}" srcOrd="6" destOrd="0" presId="urn:microsoft.com/office/officeart/2005/8/layout/process2"/>
    <dgm:cxn modelId="{CE098F63-D80D-4B06-B71E-1B1D3602676C}" type="presParOf" srcId="{AAB41174-85FA-49C6-A1AB-3A51D3B08741}" destId="{4EC2BDD8-705D-433F-9F0F-6A78BF4DC491}" srcOrd="7" destOrd="0" presId="urn:microsoft.com/office/officeart/2005/8/layout/process2"/>
    <dgm:cxn modelId="{E10EF055-DADC-48CB-B3B3-BDAEC2E5D6C2}" type="presParOf" srcId="{4EC2BDD8-705D-433F-9F0F-6A78BF4DC491}" destId="{BE8BE0DD-73EA-4AF6-8492-2FBB68B7A3DE}" srcOrd="0" destOrd="0" presId="urn:microsoft.com/office/officeart/2005/8/layout/process2"/>
    <dgm:cxn modelId="{4C3A86D1-3172-4CBF-9D53-A56627D20B8E}" type="presParOf" srcId="{AAB41174-85FA-49C6-A1AB-3A51D3B08741}" destId="{36360487-7531-4550-821E-2A7313711A0D}" srcOrd="8" destOrd="0" presId="urn:microsoft.com/office/officeart/2005/8/layout/process2"/>
    <dgm:cxn modelId="{8C071A47-15BB-4BD0-AE01-65BE9AF1488E}" type="presParOf" srcId="{AAB41174-85FA-49C6-A1AB-3A51D3B08741}" destId="{4B5F82FA-35A8-4B6F-A623-88F046A280CC}" srcOrd="9" destOrd="0" presId="urn:microsoft.com/office/officeart/2005/8/layout/process2"/>
    <dgm:cxn modelId="{F161B976-AB10-4203-8774-BDF1E2C8D589}" type="presParOf" srcId="{4B5F82FA-35A8-4B6F-A623-88F046A280CC}" destId="{D5A45A99-8895-49BD-997E-0C7FC4920DF5}" srcOrd="0" destOrd="0" presId="urn:microsoft.com/office/officeart/2005/8/layout/process2"/>
    <dgm:cxn modelId="{0AB34245-E19D-4ADF-B5BF-DCFB973AB643}" type="presParOf" srcId="{AAB41174-85FA-49C6-A1AB-3A51D3B08741}" destId="{61550988-8C8A-46CF-818F-3ED15B25AE31}" srcOrd="10" destOrd="0" presId="urn:microsoft.com/office/officeart/2005/8/layout/process2"/>
    <dgm:cxn modelId="{F5037734-320C-4E40-B953-22910E4DC1B0}" type="presParOf" srcId="{AAB41174-85FA-49C6-A1AB-3A51D3B08741}" destId="{D3BAA2D0-4B92-471B-B310-2183A2700AD9}" srcOrd="11" destOrd="0" presId="urn:microsoft.com/office/officeart/2005/8/layout/process2"/>
    <dgm:cxn modelId="{768898CC-52D4-4EBF-86DA-55D37D9F650E}" type="presParOf" srcId="{D3BAA2D0-4B92-471B-B310-2183A2700AD9}" destId="{39A2D86C-A776-48D4-A43B-FD68226A359A}" srcOrd="0" destOrd="0" presId="urn:microsoft.com/office/officeart/2005/8/layout/process2"/>
    <dgm:cxn modelId="{0CFCB602-221E-483D-A46C-2CA03F4581A4}" type="presParOf" srcId="{AAB41174-85FA-49C6-A1AB-3A51D3B08741}" destId="{3DA7298E-B604-4003-92D9-D32430F2732E}" srcOrd="12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4032448"/>
        <a:chOff x="0" y="0"/>
        <a:chExt cx="6096000" cy="4032448"/>
      </a:xfrm>
    </dsp:grpSpPr>
    <dsp:sp modelId="{7B9E6924-409F-4EA9-9903-B2A80BE563B8}">
      <dsp:nvSpPr>
        <dsp:cNvPr id="3" name="圆角矩形 2"/>
        <dsp:cNvSpPr/>
      </dsp:nvSpPr>
      <dsp:spPr bwMode="white">
        <a:xfrm>
          <a:off x="1351968" y="0"/>
          <a:ext cx="974369" cy="349234"/>
        </a:xfrm>
        <a:prstGeom prst="roundRect">
          <a:avLst>
            <a:gd name="adj" fmla="val 10000"/>
          </a:avLst>
        </a:prstGeom>
        <a:solidFill>
          <a:srgbClr val="007E66"/>
        </a:solidFill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1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操作流程：</a:t>
          </a:r>
        </a:p>
      </dsp:txBody>
      <dsp:txXfrm>
        <a:off x="1351968" y="0"/>
        <a:ext cx="974369" cy="349234"/>
      </dsp:txXfrm>
    </dsp:sp>
    <dsp:sp modelId="{625267AF-4D50-4E74-89E6-E08EF65AFD44}">
      <dsp:nvSpPr>
        <dsp:cNvPr id="5" name="任意多边形 4"/>
        <dsp:cNvSpPr/>
      </dsp:nvSpPr>
      <dsp:spPr bwMode="white">
        <a:xfrm>
          <a:off x="1449405" y="349234"/>
          <a:ext cx="97437" cy="397918"/>
        </a:xfrm>
        <a:custGeom>
          <a:avLst/>
          <a:gdLst/>
          <a:ahLst/>
          <a:cxnLst/>
          <a:pathLst>
            <a:path w="153" h="627">
              <a:moveTo>
                <a:pt x="0" y="0"/>
              </a:moveTo>
              <a:lnTo>
                <a:pt x="0" y="627"/>
              </a:lnTo>
              <a:lnTo>
                <a:pt x="153" y="627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49405" y="349234"/>
        <a:ext cx="97437" cy="397918"/>
      </dsp:txXfrm>
    </dsp:sp>
    <dsp:sp modelId="{0D70401B-8C77-4DF2-ABD6-D781D3FF36B6}">
      <dsp:nvSpPr>
        <dsp:cNvPr id="6" name="圆角矩形 5"/>
        <dsp:cNvSpPr/>
      </dsp:nvSpPr>
      <dsp:spPr bwMode="white">
        <a:xfrm>
          <a:off x="1546842" y="481873"/>
          <a:ext cx="3165772" cy="530557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多肽免疫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5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只小鼠，免疫血清进行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效价检测和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筛选（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2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个阳性组织、</a:t>
          </a:r>
          <a:r>
            <a:rPr lang="en-US" altLang="zh-CN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1000" dirty="0">
              <a:solidFill>
                <a:schemeClr val="tx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个阴性组织）</a:t>
          </a:r>
          <a:endParaRPr lang="zh-CN" altLang="en-US" sz="1000" dirty="0">
            <a:solidFill>
              <a:schemeClr val="tx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sp:txBody>
      <dsp:txXfrm>
        <a:off x="1546842" y="481873"/>
        <a:ext cx="3165772" cy="530557"/>
      </dsp:txXfrm>
    </dsp:sp>
    <dsp:sp modelId="{84C53F7F-73E6-4510-B22F-460B5648AE79}">
      <dsp:nvSpPr>
        <dsp:cNvPr id="7" name="任意多边形 6"/>
        <dsp:cNvSpPr/>
      </dsp:nvSpPr>
      <dsp:spPr bwMode="white">
        <a:xfrm>
          <a:off x="1449405" y="349234"/>
          <a:ext cx="97437" cy="950292"/>
        </a:xfrm>
        <a:custGeom>
          <a:avLst/>
          <a:gdLst/>
          <a:ahLst/>
          <a:cxnLst/>
          <a:pathLst>
            <a:path w="153" h="1497">
              <a:moveTo>
                <a:pt x="0" y="0"/>
              </a:moveTo>
              <a:lnTo>
                <a:pt x="0" y="1497"/>
              </a:lnTo>
              <a:lnTo>
                <a:pt x="153" y="1497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49405" y="349234"/>
        <a:ext cx="97437" cy="950292"/>
      </dsp:txXfrm>
    </dsp:sp>
    <dsp:sp modelId="{8BBD4388-F602-4597-9B65-B601923B5C39}">
      <dsp:nvSpPr>
        <dsp:cNvPr id="8" name="圆角矩形 7"/>
        <dsp:cNvSpPr/>
      </dsp:nvSpPr>
      <dsp:spPr bwMode="white">
        <a:xfrm>
          <a:off x="1546842" y="1119635"/>
          <a:ext cx="3158964" cy="359782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挑选</a:t>
          </a:r>
          <a:r>
            <a:rPr lang="en-US" altLang="zh-CN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及</a:t>
          </a:r>
          <a:r>
            <a:rPr lang="en-US" altLang="zh-CN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均合格的</a:t>
          </a:r>
          <a:r>
            <a:rPr lang="en-US" altLang="zh-CN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105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只小鼠融合</a:t>
          </a:r>
          <a:endParaRPr>
            <a:solidFill>
              <a:schemeClr val="dk1"/>
            </a:solidFill>
          </a:endParaRPr>
        </a:p>
      </dsp:txBody>
      <dsp:txXfrm>
        <a:off x="1546842" y="1119635"/>
        <a:ext cx="3158964" cy="359782"/>
      </dsp:txXfrm>
    </dsp:sp>
    <dsp:sp modelId="{6B878445-E003-451C-A07F-5131365EDB4E}">
      <dsp:nvSpPr>
        <dsp:cNvPr id="9" name="任意多边形 8"/>
        <dsp:cNvSpPr/>
      </dsp:nvSpPr>
      <dsp:spPr bwMode="white">
        <a:xfrm>
          <a:off x="1449405" y="349234"/>
          <a:ext cx="97437" cy="1637677"/>
        </a:xfrm>
        <a:custGeom>
          <a:avLst/>
          <a:gdLst/>
          <a:ahLst/>
          <a:cxnLst/>
          <a:pathLst>
            <a:path w="153" h="2579">
              <a:moveTo>
                <a:pt x="0" y="0"/>
              </a:moveTo>
              <a:lnTo>
                <a:pt x="0" y="2579"/>
              </a:lnTo>
              <a:lnTo>
                <a:pt x="153" y="2579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49405" y="349234"/>
        <a:ext cx="97437" cy="1637677"/>
      </dsp:txXfrm>
    </dsp:sp>
    <dsp:sp modelId="{1C94CFE4-1CA4-45C4-B35E-AD41FBF8F927}">
      <dsp:nvSpPr>
        <dsp:cNvPr id="10" name="圆角矩形 9"/>
        <dsp:cNvSpPr/>
      </dsp:nvSpPr>
      <dsp:spPr bwMode="white">
        <a:xfrm>
          <a:off x="1546842" y="1583586"/>
          <a:ext cx="3159320" cy="806649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主克隆阶段，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 </a:t>
          </a:r>
          <a:r>
            <a:rPr lang="en-US" altLang="zh-CN" sz="1050" b="1" dirty="0">
              <a:solidFill>
                <a:srgbClr val="007E66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Poppins" panose="02000000000000000000" pitchFamily="2" charset="0"/>
            </a:rPr>
            <a:t>&amp;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 IHC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（双组织）</a:t>
          </a:r>
          <a:endParaRPr lang="en-US" altLang="zh-CN" sz="1050" b="1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&gt;200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株结合阳性，首批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73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检测；</a:t>
          </a:r>
          <a:endParaRPr lang="en-US" altLang="zh-CN" sz="800" dirty="0">
            <a:solidFill>
              <a:schemeClr val="dk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挑选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12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株合格主克隆细胞进行亚克隆筛选。</a:t>
          </a:r>
          <a:endParaRPr>
            <a:solidFill>
              <a:schemeClr val="dk1"/>
            </a:solidFill>
          </a:endParaRPr>
        </a:p>
      </dsp:txBody>
      <dsp:txXfrm>
        <a:off x="1546842" y="1583586"/>
        <a:ext cx="3159320" cy="806649"/>
      </dsp:txXfrm>
    </dsp:sp>
    <dsp:sp modelId="{D534E580-802D-45B9-800B-B157B12B67EB}">
      <dsp:nvSpPr>
        <dsp:cNvPr id="11" name="任意多边形 10"/>
        <dsp:cNvSpPr/>
      </dsp:nvSpPr>
      <dsp:spPr bwMode="white">
        <a:xfrm>
          <a:off x="1449405" y="349234"/>
          <a:ext cx="97437" cy="2534650"/>
        </a:xfrm>
        <a:custGeom>
          <a:avLst/>
          <a:gdLst/>
          <a:ahLst/>
          <a:cxnLst/>
          <a:pathLst>
            <a:path w="153" h="3992">
              <a:moveTo>
                <a:pt x="0" y="0"/>
              </a:moveTo>
              <a:lnTo>
                <a:pt x="0" y="3992"/>
              </a:lnTo>
              <a:lnTo>
                <a:pt x="153" y="3992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49405" y="349234"/>
        <a:ext cx="97437" cy="2534650"/>
      </dsp:txXfrm>
    </dsp:sp>
    <dsp:sp modelId="{72561E63-CE6E-4ADF-9A0B-83E2C6E5008F}">
      <dsp:nvSpPr>
        <dsp:cNvPr id="12" name="圆角矩形 11"/>
        <dsp:cNvSpPr/>
      </dsp:nvSpPr>
      <dsp:spPr bwMode="white">
        <a:xfrm>
          <a:off x="1546842" y="2525909"/>
          <a:ext cx="3186689" cy="715950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2~3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次有限稀释，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ELISA </a:t>
          </a:r>
          <a:r>
            <a:rPr lang="en-US" altLang="zh-CN" sz="1050" b="1" dirty="0">
              <a:solidFill>
                <a:srgbClr val="007E66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Poppins" panose="02000000000000000000" pitchFamily="2" charset="0"/>
            </a:rPr>
            <a:t>&amp;</a:t>
          </a:r>
          <a:r>
            <a:rPr lang="en-US" altLang="zh-CN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 IHC</a:t>
          </a:r>
          <a:r>
            <a:rPr lang="zh-CN" altLang="en-US" sz="105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（多组织）</a:t>
          </a:r>
          <a:endParaRPr lang="en-US" altLang="zh-CN" sz="1050" b="1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获得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11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ELISA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与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合格抗体；</a:t>
          </a:r>
          <a:endParaRPr lang="en-US" altLang="zh-CN" sz="800" dirty="0">
            <a:solidFill>
              <a:schemeClr val="dk1"/>
            </a:solidFill>
            <a:latin typeface="Poppins" panose="02000000000000000000" pitchFamily="2" charset="0"/>
            <a:ea typeface="思源黑体 CN Normal" panose="020B0400000000000000" pitchFamily="34" charset="-122"/>
            <a:cs typeface="Poppins" panose="02000000000000000000" pitchFamily="2" charset="0"/>
          </a:endParaRPr>
        </a:p>
        <a:p>
          <a:pPr lvl="0" algn="l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挑选最优的</a:t>
          </a:r>
          <a:r>
            <a:rPr lang="en-US" altLang="zh-CN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6</a:t>
          </a:r>
          <a:r>
            <a:rPr lang="zh-CN" altLang="en-US" sz="8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株克隆放大生产及抗体纯化。</a:t>
          </a:r>
          <a:endParaRPr lang="zh-CN" altLang="en-US" sz="800" b="1" dirty="0">
            <a:solidFill>
              <a:schemeClr val="tx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sp:txBody>
      <dsp:txXfrm>
        <a:off x="1546842" y="2525909"/>
        <a:ext cx="3186689" cy="715950"/>
      </dsp:txXfrm>
    </dsp:sp>
    <dsp:sp modelId="{B655D4B5-1A7F-4BA2-A8B5-6C9250435EFA}">
      <dsp:nvSpPr>
        <dsp:cNvPr id="13" name="任意多边形 12"/>
        <dsp:cNvSpPr/>
      </dsp:nvSpPr>
      <dsp:spPr bwMode="white">
        <a:xfrm>
          <a:off x="1449405" y="349234"/>
          <a:ext cx="97437" cy="3316087"/>
        </a:xfrm>
        <a:custGeom>
          <a:avLst/>
          <a:gdLst/>
          <a:ahLst/>
          <a:cxnLst/>
          <a:pathLst>
            <a:path w="153" h="5222">
              <a:moveTo>
                <a:pt x="0" y="0"/>
              </a:moveTo>
              <a:lnTo>
                <a:pt x="0" y="5222"/>
              </a:lnTo>
              <a:lnTo>
                <a:pt x="153" y="5222"/>
              </a:lnTo>
            </a:path>
          </a:pathLst>
        </a:custGeom>
        <a:ln>
          <a:solidFill>
            <a:srgbClr val="007E66"/>
          </a:solidFill>
        </a:ln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449405" y="349234"/>
        <a:ext cx="97437" cy="3316087"/>
      </dsp:txXfrm>
    </dsp:sp>
    <dsp:sp modelId="{7774FEF8-8AD1-4C54-8850-000C169A761D}">
      <dsp:nvSpPr>
        <dsp:cNvPr id="14" name="圆角矩形 13"/>
        <dsp:cNvSpPr/>
      </dsp:nvSpPr>
      <dsp:spPr bwMode="white">
        <a:xfrm>
          <a:off x="1546842" y="3361781"/>
          <a:ext cx="3197189" cy="607080"/>
        </a:xfrm>
        <a:prstGeom prst="roundRect">
          <a:avLst>
            <a:gd name="adj" fmla="val 10000"/>
          </a:avLst>
        </a:prstGeom>
        <a:ln>
          <a:solidFill>
            <a:srgbClr val="007E66"/>
          </a:solidFill>
        </a:ln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9050" tIns="12700" rIns="1905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L="0" lvl="0" indent="0" algn="l" defTabSz="466725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1050" b="1" kern="1200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rPr>
            <a:t>抗体质控</a:t>
          </a:r>
          <a:endParaRPr lang="en-US" altLang="zh-CN" sz="1050" b="1" kern="1200" dirty="0">
            <a:solidFill>
              <a:srgbClr val="007E66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  <a:p>
          <a:pPr marL="0" lvl="0" algn="l" defTabSz="466725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CN" sz="105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1</a:t>
          </a:r>
          <a:r>
            <a:rPr lang="zh-CN" altLang="en-US" sz="80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株抗体</a:t>
          </a:r>
          <a:r>
            <a:rPr lang="en-US" altLang="zh-CN" sz="80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IHC</a:t>
          </a:r>
          <a:r>
            <a:rPr lang="zh-CN" altLang="en-US" sz="80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多组织验证阳性，可作为诊断原料；</a:t>
          </a:r>
          <a:endParaRPr lang="en-US" altLang="zh-CN" sz="800" kern="1200" dirty="0">
            <a:solidFill>
              <a:schemeClr val="dk1"/>
            </a:solidFill>
            <a:latin typeface="Poppins" panose="02000000000000000000" pitchFamily="2" charset="0"/>
            <a:ea typeface="思源黑体 CN Normal" panose="020B0400000000000000" pitchFamily="34" charset="-122"/>
            <a:cs typeface="Poppins" panose="02000000000000000000" pitchFamily="2" charset="0"/>
          </a:endParaRPr>
        </a:p>
        <a:p>
          <a:pPr marL="0" lvl="0" algn="l" defTabSz="466725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CN" sz="80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3</a:t>
          </a:r>
          <a:r>
            <a:rPr lang="zh-CN" altLang="en-US" sz="800" kern="1200" dirty="0">
              <a:solidFill>
                <a:schemeClr val="dk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rPr>
            <a:t>株抗体满足科研试剂要求。</a:t>
          </a:r>
          <a:endParaRPr lang="zh-CN" altLang="en-US" sz="1050" kern="1200" dirty="0">
            <a:solidFill>
              <a:schemeClr val="dk1"/>
            </a:solidFill>
            <a:latin typeface="Poppins" panose="02000000000000000000" pitchFamily="2" charset="0"/>
            <a:ea typeface="思源黑体 CN Regular" panose="020B0500000000000000" pitchFamily="34" charset="-122"/>
            <a:cs typeface="Poppins" panose="02000000000000000000" pitchFamily="2" charset="0"/>
          </a:endParaRPr>
        </a:p>
      </dsp:txBody>
      <dsp:txXfrm>
        <a:off x="1546842" y="3361781"/>
        <a:ext cx="3197189" cy="607080"/>
      </dsp:txXfrm>
    </dsp:sp>
    <dsp:sp modelId="{7183D1C8-6F39-4E66-ADE7-5B74B6C49377}">
      <dsp:nvSpPr>
        <dsp:cNvPr id="4" name="圆角矩形 3" hidden="1"/>
        <dsp:cNvSpPr/>
      </dsp:nvSpPr>
      <dsp:spPr>
        <a:xfrm>
          <a:off x="1351968" y="0"/>
          <a:ext cx="194874" cy="349234"/>
        </a:xfrm>
        <a:prstGeom prst="roundRect">
          <a:avLst>
            <a:gd name="adj" fmla="val 10000"/>
          </a:avLst>
        </a:prstGeom>
      </dsp:spPr>
      <dsp:txXfrm>
        <a:off x="1351968" y="0"/>
        <a:ext cx="194874" cy="349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571768" cy="3708000"/>
        <a:chOff x="0" y="0"/>
        <a:chExt cx="2571768" cy="3708000"/>
      </a:xfrm>
    </dsp:grpSpPr>
    <dsp:sp modelId="{323B5A89-F1B1-4F4E-A00F-3491E5290289}">
      <dsp:nvSpPr>
        <dsp:cNvPr id="3" name="圆角矩形 2"/>
        <dsp:cNvSpPr/>
      </dsp:nvSpPr>
      <dsp:spPr bwMode="white">
        <a:xfrm>
          <a:off x="491851" y="0"/>
          <a:ext cx="1589522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杂交瘤融合</a:t>
          </a:r>
        </a:p>
      </dsp:txBody>
      <dsp:txXfrm>
        <a:off x="491851" y="0"/>
        <a:ext cx="1589522" cy="370800"/>
      </dsp:txXfrm>
    </dsp:sp>
    <dsp:sp modelId="{FCE44C96-B828-48F8-82B2-5EB1CD4F0BE8}">
      <dsp:nvSpPr>
        <dsp:cNvPr id="4" name="右箭头 3"/>
        <dsp:cNvSpPr/>
      </dsp:nvSpPr>
      <dsp:spPr bwMode="white">
        <a:xfrm rot="5404496">
          <a:off x="1216723" y="3800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0"/>
            <a:satOff val="0"/>
            <a:lumOff val="0"/>
            <a:alpha val="100000"/>
          </a:schemeClr>
        </a:lnRef>
        <a:fillRef idx="3">
          <a:schemeClr val="accent1">
            <a:shade val="90000"/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404496">
        <a:off x="1216723" y="380070"/>
        <a:ext cx="139050" cy="166860"/>
      </dsp:txXfrm>
    </dsp:sp>
    <dsp:sp modelId="{A2815D9D-297D-4193-995E-C61FE6238A4D}">
      <dsp:nvSpPr>
        <dsp:cNvPr id="5" name="圆角矩形 4"/>
        <dsp:cNvSpPr/>
      </dsp:nvSpPr>
      <dsp:spPr bwMode="white">
        <a:xfrm>
          <a:off x="491123" y="556200"/>
          <a:ext cx="1589522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40000"/>
            <a:satOff val="-653"/>
            <a:lumOff val="4314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sp:txBody>
      <dsp:txXfrm>
        <a:off x="491123" y="556200"/>
        <a:ext cx="1589522" cy="370800"/>
      </dsp:txXfrm>
    </dsp:sp>
    <dsp:sp modelId="{223F5172-71EB-488C-B1BE-DC1F6351467A}">
      <dsp:nvSpPr>
        <dsp:cNvPr id="6" name="右箭头 5"/>
        <dsp:cNvSpPr/>
      </dsp:nvSpPr>
      <dsp:spPr bwMode="white">
        <a:xfrm rot="5399999">
          <a:off x="1216359" y="9362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60000"/>
            <a:satOff val="-783"/>
            <a:lumOff val="4627"/>
            <a:alpha val="100000"/>
          </a:schemeClr>
        </a:lnRef>
        <a:fillRef idx="3">
          <a:schemeClr val="accent1">
            <a:shade val="90000"/>
            <a:hueOff val="60000"/>
            <a:satOff val="-783"/>
            <a:lumOff val="462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399999">
        <a:off x="1216359" y="936270"/>
        <a:ext cx="139050" cy="166860"/>
      </dsp:txXfrm>
    </dsp:sp>
    <dsp:sp modelId="{8C30548A-3A89-45FF-A110-A863B228F794}">
      <dsp:nvSpPr>
        <dsp:cNvPr id="7" name="圆角矩形 6"/>
        <dsp:cNvSpPr/>
      </dsp:nvSpPr>
      <dsp:spPr bwMode="white">
        <a:xfrm>
          <a:off x="482296" y="1112400"/>
          <a:ext cx="1607175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80000"/>
            <a:satOff val="-1306"/>
            <a:lumOff val="862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第一次有限稀释</a:t>
          </a:r>
        </a:p>
      </dsp:txBody>
      <dsp:txXfrm>
        <a:off x="482296" y="1112400"/>
        <a:ext cx="1607175" cy="370800"/>
      </dsp:txXfrm>
    </dsp:sp>
    <dsp:sp modelId="{2AD1AA98-7D66-4018-A4EC-82B0DE52D44A}">
      <dsp:nvSpPr>
        <dsp:cNvPr id="8" name="右箭头 7"/>
        <dsp:cNvSpPr/>
      </dsp:nvSpPr>
      <dsp:spPr bwMode="white">
        <a:xfrm rot="5399999">
          <a:off x="1216359" y="14924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120000"/>
            <a:satOff val="-1568"/>
            <a:lumOff val="9255"/>
            <a:alpha val="100000"/>
          </a:schemeClr>
        </a:lnRef>
        <a:fillRef idx="3">
          <a:schemeClr val="accent1">
            <a:shade val="90000"/>
            <a:hueOff val="120000"/>
            <a:satOff val="-1568"/>
            <a:lumOff val="9255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399999">
        <a:off x="1216359" y="1492470"/>
        <a:ext cx="139050" cy="166860"/>
      </dsp:txXfrm>
    </dsp:sp>
    <dsp:sp modelId="{0621FFD4-A5E9-4A4F-BCC8-037566E54BC7}">
      <dsp:nvSpPr>
        <dsp:cNvPr id="9" name="圆角矩形 8"/>
        <dsp:cNvSpPr/>
      </dsp:nvSpPr>
      <dsp:spPr bwMode="white">
        <a:xfrm>
          <a:off x="482296" y="1668600"/>
          <a:ext cx="1607175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120000"/>
            <a:satOff val="-1960"/>
            <a:lumOff val="12941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sp:txBody>
      <dsp:txXfrm>
        <a:off x="482296" y="1668600"/>
        <a:ext cx="1607175" cy="370800"/>
      </dsp:txXfrm>
    </dsp:sp>
    <dsp:sp modelId="{4EC2BDD8-705D-433F-9F0F-6A78BF4DC491}">
      <dsp:nvSpPr>
        <dsp:cNvPr id="10" name="右箭头 9"/>
        <dsp:cNvSpPr/>
      </dsp:nvSpPr>
      <dsp:spPr bwMode="white">
        <a:xfrm rot="5399999">
          <a:off x="1216359" y="20486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180000"/>
            <a:satOff val="-2352"/>
            <a:lumOff val="13882"/>
            <a:alpha val="100000"/>
          </a:schemeClr>
        </a:lnRef>
        <a:fillRef idx="3">
          <a:schemeClr val="accent1">
            <a:shade val="90000"/>
            <a:hueOff val="180000"/>
            <a:satOff val="-2352"/>
            <a:lumOff val="1388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399999">
        <a:off x="1216359" y="2048670"/>
        <a:ext cx="139050" cy="166860"/>
      </dsp:txXfrm>
    </dsp:sp>
    <dsp:sp modelId="{36360487-7531-4550-821E-2A7313711A0D}">
      <dsp:nvSpPr>
        <dsp:cNvPr id="11" name="圆角矩形 10"/>
        <dsp:cNvSpPr/>
      </dsp:nvSpPr>
      <dsp:spPr bwMode="white">
        <a:xfrm>
          <a:off x="482296" y="2224800"/>
          <a:ext cx="1607175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160000"/>
            <a:satOff val="-2613"/>
            <a:lumOff val="17255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第二次有限稀释</a:t>
          </a:r>
        </a:p>
      </dsp:txBody>
      <dsp:txXfrm>
        <a:off x="482296" y="2224800"/>
        <a:ext cx="1607175" cy="370800"/>
      </dsp:txXfrm>
    </dsp:sp>
    <dsp:sp modelId="{4B5F82FA-35A8-4B6F-A623-88F046A280CC}">
      <dsp:nvSpPr>
        <dsp:cNvPr id="12" name="右箭头 11"/>
        <dsp:cNvSpPr/>
      </dsp:nvSpPr>
      <dsp:spPr bwMode="white">
        <a:xfrm rot="5399999">
          <a:off x="1216359" y="26048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240000"/>
            <a:satOff val="-3136"/>
            <a:lumOff val="18510"/>
            <a:alpha val="100000"/>
          </a:schemeClr>
        </a:lnRef>
        <a:fillRef idx="3">
          <a:schemeClr val="accent1">
            <a:shade val="90000"/>
            <a:hueOff val="240000"/>
            <a:satOff val="-3136"/>
            <a:lumOff val="1851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399999">
        <a:off x="1216359" y="2604870"/>
        <a:ext cx="139050" cy="166860"/>
      </dsp:txXfrm>
    </dsp:sp>
    <dsp:sp modelId="{61550988-8C8A-46CF-818F-3ED15B25AE31}">
      <dsp:nvSpPr>
        <dsp:cNvPr id="13" name="圆角矩形 12"/>
        <dsp:cNvSpPr/>
      </dsp:nvSpPr>
      <dsp:spPr bwMode="white">
        <a:xfrm>
          <a:off x="482296" y="2781000"/>
          <a:ext cx="1607175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200000"/>
            <a:satOff val="-3267"/>
            <a:lumOff val="21569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ELISA</a:t>
          </a: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筛选</a:t>
          </a:r>
        </a:p>
      </dsp:txBody>
      <dsp:txXfrm>
        <a:off x="482296" y="2781000"/>
        <a:ext cx="1607175" cy="370800"/>
      </dsp:txXfrm>
    </dsp:sp>
    <dsp:sp modelId="{D3BAA2D0-4B92-471B-B310-2183A2700AD9}">
      <dsp:nvSpPr>
        <dsp:cNvPr id="14" name="右箭头 13"/>
        <dsp:cNvSpPr/>
      </dsp:nvSpPr>
      <dsp:spPr bwMode="white">
        <a:xfrm rot="5399999">
          <a:off x="1216359" y="3161070"/>
          <a:ext cx="139050" cy="166860"/>
        </a:xfrm>
        <a:prstGeom prst="rightArrow">
          <a:avLst>
            <a:gd name="adj1" fmla="val 60000"/>
            <a:gd name="adj2" fmla="val 50000"/>
          </a:avLst>
        </a:prstGeom>
        <a:solidFill>
          <a:srgbClr val="00A27B"/>
        </a:solidFill>
      </dsp:spPr>
      <dsp:style>
        <a:lnRef idx="0">
          <a:schemeClr val="accent1">
            <a:shade val="90000"/>
            <a:hueOff val="300000"/>
            <a:satOff val="-3921"/>
            <a:lumOff val="23137"/>
            <a:alpha val="100000"/>
          </a:schemeClr>
        </a:lnRef>
        <a:fillRef idx="3">
          <a:schemeClr val="accent1">
            <a:shade val="90000"/>
            <a:hueOff val="300000"/>
            <a:satOff val="-3921"/>
            <a:lumOff val="23137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rot="-54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600" baseline="0">
            <a:solidFill>
              <a:schemeClr val="bg1"/>
            </a:solidFill>
            <a:latin typeface="Poppins" panose="02000000000000000000" pitchFamily="2" charset="0"/>
            <a:ea typeface="思源黑体 CN Normal" panose="020B0400000000000000" pitchFamily="34" charset="-122"/>
          </a:endParaRPr>
        </a:p>
      </dsp:txBody>
      <dsp:txXfrm rot="5399999">
        <a:off x="1216359" y="3161070"/>
        <a:ext cx="139050" cy="166860"/>
      </dsp:txXfrm>
    </dsp:sp>
    <dsp:sp modelId="{3DA7298E-B604-4003-92D9-D32430F2732E}">
      <dsp:nvSpPr>
        <dsp:cNvPr id="15" name="圆角矩形 14"/>
        <dsp:cNvSpPr/>
      </dsp:nvSpPr>
      <dsp:spPr bwMode="white">
        <a:xfrm>
          <a:off x="482296" y="3337200"/>
          <a:ext cx="1607175" cy="370800"/>
        </a:xfrm>
        <a:prstGeom prst="roundRect">
          <a:avLst>
            <a:gd name="adj" fmla="val 10000"/>
          </a:avLst>
        </a:prstGeom>
        <a:solidFill>
          <a:srgbClr val="00A27B"/>
        </a:solidFill>
      </dsp:spPr>
      <dsp:style>
        <a:lnRef idx="0">
          <a:schemeClr val="lt1"/>
        </a:lnRef>
        <a:fillRef idx="3">
          <a:schemeClr val="accent1">
            <a:shade val="80000"/>
            <a:hueOff val="240000"/>
            <a:satOff val="-3921"/>
            <a:lumOff val="25882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aseline="0" dirty="0">
              <a:latin typeface="Poppins" panose="02000000000000000000" pitchFamily="2" charset="0"/>
              <a:ea typeface="思源黑体 CN Normal" panose="020B0400000000000000" pitchFamily="34" charset="-122"/>
            </a:rPr>
            <a:t>扩增生产</a:t>
          </a:r>
        </a:p>
      </dsp:txBody>
      <dsp:txXfrm>
        <a:off x="482296" y="3337200"/>
        <a:ext cx="1607175" cy="370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#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26C-B0EF-4263-B590-21E6F0B476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B5EA-5A29-4E3C-8350-B77A4BC00D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4B437-E0B4-4148-B8AC-04B092908B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北京义翘神州科技股份有限公司，总部位于北京亦庄，是国家高新技术企业。目前已在美国、欧洲、日本，以及国内的泰州、苏州建立了子公司，在上海、广州成立分公司。公司目前建立有重组蛋白、抗体、基因产品库，以及ELISA试剂盒、培养基、转染试剂、GMP级核酸酶等产品的研发与生产，现货产品超过7</a:t>
            </a:r>
            <a:r>
              <a:rPr lang="en-US" altLang="zh-CN" dirty="0"/>
              <a:t>.4</a:t>
            </a:r>
            <a:r>
              <a:rPr lang="zh-CN" altLang="en-US" dirty="0"/>
              <a:t>万种。同时，建立有从基因克隆、蛋白表达、抗体开发与生产到质量控制研究在内的一站式CRO技术服务平台，推进客户研发进程。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099"/>
            <a:ext cx="7772400" cy="1102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627784" y="4876859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4"/>
            <a:ext cx="7772400" cy="10217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6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8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1"/>
            <a:ext cx="4038600" cy="33950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1"/>
            <a:ext cx="4038600" cy="33950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1"/>
            <a:ext cx="4040188" cy="2963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536"/>
            <a:ext cx="4041775" cy="4799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441"/>
            <a:ext cx="4041775" cy="29639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23"/>
            <a:ext cx="3008313" cy="8716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6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514"/>
            <a:ext cx="3008313" cy="35189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1"/>
            <a:ext cx="5486400" cy="30866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7"/>
            <a:ext cx="5486400" cy="6037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622408" y="1769327"/>
            <a:ext cx="2512443" cy="1936671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3739" y="1041400"/>
            <a:ext cx="8122450" cy="3867149"/>
          </a:xfrm>
        </p:spPr>
        <p:txBody>
          <a:bodyPr/>
          <a:lstStyle>
            <a:lvl1pPr>
              <a:defRPr>
                <a:latin typeface="楷体" panose="02010609060101010101" charset="-122"/>
                <a:ea typeface="楷体" panose="02010609060101010101" charset="-122"/>
              </a:defRPr>
            </a:lvl1pPr>
            <a:lvl2pPr>
              <a:buFont typeface="楷体" panose="02010609060101010101" charset="-122"/>
              <a:buChar char="-"/>
              <a:defRPr>
                <a:latin typeface="楷体" panose="02010609060101010101" charset="-122"/>
                <a:ea typeface="楷体" panose="02010609060101010101" charset="-122"/>
              </a:defRPr>
            </a:lvl2pPr>
            <a:lvl3pPr>
              <a:defRPr>
                <a:latin typeface="楷体" panose="02010609060101010101" charset="-122"/>
                <a:ea typeface="楷体" panose="02010609060101010101" charset="-122"/>
              </a:defRPr>
            </a:lvl3pPr>
            <a:lvl4pPr>
              <a:defRPr>
                <a:latin typeface="楷体" panose="02010609060101010101" charset="-122"/>
                <a:ea typeface="楷体" panose="02010609060101010101" charset="-122"/>
              </a:defRPr>
            </a:lvl4pPr>
            <a:lvl5pPr>
              <a:defRPr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图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940373" y="1562493"/>
            <a:ext cx="7274719" cy="239744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689482"/>
            <a:ext cx="7885508" cy="45223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buNone/>
              <a:defRPr lang="zh-CN" altLang="en-US" sz="2700" b="1" kern="1200" dirty="0">
                <a:solidFill>
                  <a:srgbClr val="007E66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此处是小标题</a:t>
            </a:r>
            <a:endParaRPr lang="zh-CN" altLang="en-US" dirty="0"/>
          </a:p>
        </p:txBody>
      </p:sp>
      <p:sp>
        <p:nvSpPr>
          <p:cNvPr id="6" name="内容占位符 10"/>
          <p:cNvSpPr>
            <a:spLocks noGrp="1"/>
          </p:cNvSpPr>
          <p:nvPr>
            <p:ph sz="quarter" idx="14" hasCustomPrompt="1"/>
          </p:nvPr>
        </p:nvSpPr>
        <p:spPr>
          <a:xfrm>
            <a:off x="628651" y="4067696"/>
            <a:ext cx="7885509" cy="629666"/>
          </a:xfrm>
          <a:prstGeom prst="rect">
            <a:avLst/>
          </a:prstGeom>
          <a:solidFill>
            <a:srgbClr val="007E66"/>
          </a:solidFill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  <a:lvl2pPr marL="600075" indent="-257175" algn="ctr">
              <a:lnSpc>
                <a:spcPct val="100000"/>
              </a:lnSpc>
              <a:buFont typeface="Arial" panose="020B0604020202020204" pitchFamily="34" charset="0"/>
              <a:buChar char="‒"/>
              <a:defRPr sz="1500">
                <a:solidFill>
                  <a:schemeClr val="bg1"/>
                </a:solidFill>
              </a:defRPr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此处是本页的结论部分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377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28575"/>
            <a:ext cx="8961120" cy="32003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350" b="1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14"/>
            <a:ext cx="8229600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361"/>
            <a:ext cx="8229600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097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097"/>
            <a:ext cx="2895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590800" y="4766590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GIF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1.xml"/><Relationship Id="rId8" Type="http://schemas.openxmlformats.org/officeDocument/2006/relationships/diagramData" Target="../diagrams/data1.xml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.png"/><Relationship Id="rId13" Type="http://schemas.openxmlformats.org/officeDocument/2006/relationships/image" Target="../media/image10.png"/><Relationship Id="rId12" Type="http://schemas.microsoft.com/office/2007/relationships/diagramDrawing" Target="../diagrams/drawing1.xml"/><Relationship Id="rId11" Type="http://schemas.openxmlformats.org/officeDocument/2006/relationships/diagramColors" Target="../diagrams/colors1.xml"/><Relationship Id="rId10" Type="http://schemas.openxmlformats.org/officeDocument/2006/relationships/diagramQuickStyle" Target="../diagrams/quickStyle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.png"/><Relationship Id="rId7" Type="http://schemas.microsoft.com/office/2007/relationships/diagramDrawing" Target="../diagrams/drawin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3" Type="http://schemas.openxmlformats.org/officeDocument/2006/relationships/diagramData" Target="../diagrams/data2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10.png"/><Relationship Id="rId15" Type="http://schemas.openxmlformats.org/officeDocument/2006/relationships/notesSlide" Target="../notesSlides/notesSlide19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.png"/><Relationship Id="rId12" Type="http://schemas.openxmlformats.org/officeDocument/2006/relationships/image" Target="../media/image51.jpeg"/><Relationship Id="rId11" Type="http://schemas.openxmlformats.org/officeDocument/2006/relationships/image" Target="../media/image50.png"/><Relationship Id="rId10" Type="http://schemas.openxmlformats.org/officeDocument/2006/relationships/image" Target="../media/image49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50" y="1"/>
            <a:ext cx="9137650" cy="7715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6350" y="771526"/>
            <a:ext cx="9144000" cy="4371975"/>
          </a:xfrm>
          <a:prstGeom prst="rect">
            <a:avLst/>
          </a:prstGeom>
          <a:solidFill>
            <a:srgbClr val="3C8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 sz="2000" dirty="0">
              <a:solidFill>
                <a:srgbClr val="FFFFFF"/>
              </a:solidFill>
              <a:latin typeface="Poppins" panose="02000000000000000000" pitchFamily="2" charset="0"/>
              <a:ea typeface="思源黑体 CN Regular" panose="020B0500000000000000" pitchFamily="34" charset="-122"/>
            </a:endParaRPr>
          </a:p>
        </p:txBody>
      </p:sp>
      <p:sp>
        <p:nvSpPr>
          <p:cNvPr id="3076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611504" y="1348106"/>
            <a:ext cx="6264749" cy="647580"/>
          </a:xfrm>
        </p:spPr>
        <p:txBody>
          <a:bodyPr>
            <a:normAutofit/>
          </a:bodyPr>
          <a:lstStyle/>
          <a:p>
            <a:pPr algn="l" fontAlgn="auto">
              <a:spcBef>
                <a:spcPts val="0"/>
              </a:spcBef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“升级版”杂交瘤筛选平台</a:t>
            </a:r>
            <a:endParaRPr lang="zh-CN" altLang="en-US" sz="3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077" name="副标题 2"/>
          <p:cNvSpPr txBox="1">
            <a:spLocks noChangeArrowheads="1"/>
          </p:cNvSpPr>
          <p:nvPr/>
        </p:nvSpPr>
        <p:spPr bwMode="auto">
          <a:xfrm>
            <a:off x="611505" y="3506435"/>
            <a:ext cx="4032498" cy="93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spcBef>
                <a:spcPct val="15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spcBef>
                <a:spcPct val="15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spcBef>
                <a:spcPct val="15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spcBef>
                <a:spcPct val="15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15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任为</a:t>
            </a:r>
            <a:endParaRPr lang="en-US" altLang="zh-CN" sz="18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抗体开发首席科学家</a:t>
            </a:r>
            <a:endParaRPr lang="zh-CN" altLang="en-US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北京义翘神州科技股份有限公司</a:t>
            </a:r>
            <a:endParaRPr lang="zh-CN" altLang="en-US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078" name="Picture 2" descr="D:\桌面\新logo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6" y="220664"/>
            <a:ext cx="2239963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6350" y="771525"/>
            <a:ext cx="9137650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596188" y="0"/>
            <a:ext cx="0" cy="514350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副标题 2"/>
          <p:cNvSpPr txBox="1">
            <a:spLocks noChangeArrowheads="1"/>
          </p:cNvSpPr>
          <p:nvPr/>
        </p:nvSpPr>
        <p:spPr>
          <a:xfrm>
            <a:off x="895400" y="1952627"/>
            <a:ext cx="5904709" cy="647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943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63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83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103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823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altLang="zh-CN" sz="3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- </a:t>
            </a:r>
            <a:r>
              <a:rPr lang="zh-CN" altLang="en-US" sz="3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如何加速抗体药物发现</a:t>
            </a:r>
            <a:endParaRPr lang="zh-CN" altLang="en-US" sz="3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2" name="图片 11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3" name="图片 12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šḻi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ṧḻíḍé"/>
          <p:cNvSpPr/>
          <p:nvPr/>
        </p:nvSpPr>
        <p:spPr>
          <a:xfrm>
            <a:off x="720090" y="2914015"/>
            <a:ext cx="3851910" cy="572770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 anchorCtr="0">
            <a:noAutofit/>
          </a:bodyPr>
          <a:lstStyle/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en-US" altLang="zh-CN" sz="900" dirty="0">
              <a:solidFill>
                <a:schemeClr val="tx1"/>
              </a:solidFill>
            </a:endParaRPr>
          </a:p>
        </p:txBody>
      </p:sp>
      <p:grpSp>
        <p:nvGrpSpPr>
          <p:cNvPr id="5" name="î$lîďê"/>
          <p:cNvGrpSpPr/>
          <p:nvPr/>
        </p:nvGrpSpPr>
        <p:grpSpPr>
          <a:xfrm>
            <a:off x="720090" y="2122170"/>
            <a:ext cx="3994786" cy="572770"/>
            <a:chOff x="959758" y="2498021"/>
            <a:chExt cx="5135878" cy="923495"/>
          </a:xfrm>
        </p:grpSpPr>
        <p:grpSp>
          <p:nvGrpSpPr>
            <p:cNvPr id="22" name="iśḷîḓè"/>
            <p:cNvGrpSpPr/>
            <p:nvPr/>
          </p:nvGrpSpPr>
          <p:grpSpPr>
            <a:xfrm>
              <a:off x="959758" y="2498021"/>
              <a:ext cx="5135878" cy="923495"/>
              <a:chOff x="889000" y="1931964"/>
              <a:chExt cx="5135878" cy="923495"/>
            </a:xfrm>
          </p:grpSpPr>
          <p:sp>
            <p:nvSpPr>
              <p:cNvPr id="19" name="íšľíďe"/>
              <p:cNvSpPr/>
              <p:nvPr/>
            </p:nvSpPr>
            <p:spPr>
              <a:xfrm>
                <a:off x="889000" y="1931965"/>
                <a:ext cx="4952999" cy="923494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marL="171450" indent="-171450" algn="r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íṣ1ïḍê"/>
              <p:cNvSpPr/>
              <p:nvPr/>
            </p:nvSpPr>
            <p:spPr>
              <a:xfrm>
                <a:off x="889001" y="1931964"/>
                <a:ext cx="819212" cy="923493"/>
              </a:xfrm>
              <a:prstGeom prst="rect">
                <a:avLst/>
              </a:prstGeom>
              <a:solidFill>
                <a:srgbClr val="005F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rgbClr val="FFFFFF"/>
                    </a:solidFill>
                    <a:latin typeface="思源黑体 CN Medium" panose="020B0600000000000000" charset="-122"/>
                  </a:rPr>
                  <a:t>01</a:t>
                </a:r>
                <a:endParaRPr kumimoji="1" lang="en-US" altLang="zh-CN" sz="2800" b="1" dirty="0">
                  <a:solidFill>
                    <a:srgbClr val="FFFFFF"/>
                  </a:solidFill>
                  <a:latin typeface="思源黑体 CN Medium" panose="020B0600000000000000" charset="-122"/>
                </a:endParaRPr>
              </a:p>
            </p:txBody>
          </p:sp>
          <p:sp>
            <p:nvSpPr>
              <p:cNvPr id="21" name="íšliḑe"/>
              <p:cNvSpPr txBox="1"/>
              <p:nvPr/>
            </p:nvSpPr>
            <p:spPr>
              <a:xfrm>
                <a:off x="1645354" y="2071374"/>
                <a:ext cx="4379524" cy="64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杂交瘤技术平台及限制因素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</p:grpSp>
        <p:sp>
          <p:nvSpPr>
            <p:cNvPr id="2" name="íşḻíḓè"/>
            <p:cNvSpPr/>
            <p:nvPr/>
          </p:nvSpPr>
          <p:spPr>
            <a:xfrm>
              <a:off x="5805714" y="2498022"/>
              <a:ext cx="107043" cy="923494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 anchorCtr="0">
              <a:noAutofit/>
            </a:bodyPr>
            <a:lstStyle/>
            <a:p>
              <a:pPr marL="171450" indent="-171450" algn="r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kumimoji="1" lang="en-US" altLang="zh-CN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ïṧlïḍè"/>
          <p:cNvSpPr/>
          <p:nvPr/>
        </p:nvSpPr>
        <p:spPr>
          <a:xfrm>
            <a:off x="622935" y="867410"/>
            <a:ext cx="3714750" cy="622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t" anchorCtr="0">
            <a:spAutoFit/>
          </a:bodyPr>
          <a:lstStyle/>
          <a:p>
            <a:r>
              <a:rPr kumimoji="1" lang="en-US" altLang="zh-CN" sz="3600" b="1" dirty="0">
                <a:solidFill>
                  <a:schemeClr val="tx1"/>
                </a:solidFill>
                <a:latin typeface="Poppins" panose="02000000000000000000" pitchFamily="2" charset="0"/>
              </a:rPr>
              <a:t>CONT</a:t>
            </a:r>
            <a:r>
              <a:rPr kumimoji="1" lang="en-US" altLang="zh-CN" sz="3600" b="1" dirty="0">
                <a:solidFill>
                  <a:srgbClr val="005F4A"/>
                </a:solidFill>
                <a:latin typeface="Poppins" panose="02000000000000000000" pitchFamily="2" charset="0"/>
              </a:rPr>
              <a:t>ENTS</a:t>
            </a:r>
            <a:endParaRPr kumimoji="1" lang="en-US" altLang="zh-CN" sz="3600" b="1" dirty="0">
              <a:solidFill>
                <a:srgbClr val="005F4A"/>
              </a:solidFill>
              <a:latin typeface="Poppins" panose="02000000000000000000" pitchFamily="2" charset="0"/>
            </a:endParaRPr>
          </a:p>
        </p:txBody>
      </p:sp>
      <p:grpSp>
        <p:nvGrpSpPr>
          <p:cNvPr id="87" name="íšḻiḑè"/>
          <p:cNvGrpSpPr/>
          <p:nvPr/>
        </p:nvGrpSpPr>
        <p:grpSpPr>
          <a:xfrm>
            <a:off x="4923506" y="2122170"/>
            <a:ext cx="3934806" cy="572770"/>
            <a:chOff x="959758" y="2498021"/>
            <a:chExt cx="4952999" cy="923495"/>
          </a:xfrm>
        </p:grpSpPr>
        <p:grpSp>
          <p:nvGrpSpPr>
            <p:cNvPr id="88" name="îṥḻïḓê"/>
            <p:cNvGrpSpPr/>
            <p:nvPr/>
          </p:nvGrpSpPr>
          <p:grpSpPr>
            <a:xfrm>
              <a:off x="959758" y="2498021"/>
              <a:ext cx="4952999" cy="923495"/>
              <a:chOff x="889000" y="1931964"/>
              <a:chExt cx="4952999" cy="923495"/>
            </a:xfrm>
          </p:grpSpPr>
          <p:sp>
            <p:nvSpPr>
              <p:cNvPr id="90" name="îŝḻídê"/>
              <p:cNvSpPr/>
              <p:nvPr/>
            </p:nvSpPr>
            <p:spPr>
              <a:xfrm>
                <a:off x="889000" y="1931965"/>
                <a:ext cx="4952999" cy="923494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marL="171450" indent="-171450" algn="r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îšḷîḋê"/>
              <p:cNvSpPr/>
              <p:nvPr/>
            </p:nvSpPr>
            <p:spPr>
              <a:xfrm>
                <a:off x="889001" y="1931964"/>
                <a:ext cx="842147" cy="923493"/>
              </a:xfrm>
              <a:prstGeom prst="rect">
                <a:avLst/>
              </a:prstGeom>
              <a:solidFill>
                <a:srgbClr val="005F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rgbClr val="FFFFFF"/>
                    </a:solidFill>
                    <a:latin typeface="思源黑体 CN Medium" panose="020B0600000000000000" charset="-122"/>
                  </a:rPr>
                  <a:t>02</a:t>
                </a:r>
                <a:endParaRPr kumimoji="1" lang="en-US" altLang="zh-CN" sz="2800" b="1" dirty="0">
                  <a:solidFill>
                    <a:srgbClr val="FFFFFF"/>
                  </a:solidFill>
                  <a:latin typeface="思源黑体 CN Medium" panose="020B0600000000000000" charset="-122"/>
                </a:endParaRPr>
              </a:p>
            </p:txBody>
          </p:sp>
        </p:grpSp>
        <p:sp>
          <p:nvSpPr>
            <p:cNvPr id="89" name="ïṥlîḍè"/>
            <p:cNvSpPr/>
            <p:nvPr/>
          </p:nvSpPr>
          <p:spPr>
            <a:xfrm>
              <a:off x="5805714" y="2498022"/>
              <a:ext cx="107043" cy="923494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 anchorCtr="0">
              <a:noAutofit/>
            </a:bodyPr>
            <a:lstStyle/>
            <a:p>
              <a:pPr marL="171450" indent="-171450" algn="r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kumimoji="1" lang="en-US" altLang="zh-CN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0" name="iṩ1ïḓe"/>
          <p:cNvSpPr txBox="1"/>
          <p:nvPr/>
        </p:nvSpPr>
        <p:spPr>
          <a:xfrm>
            <a:off x="1253657" y="3007271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ea typeface="思源黑体 CN Normal" panose="020B0400000000000000" pitchFamily="34" charset="-122"/>
              </a:rPr>
              <a:t> 主克隆提基因优势和案例</a:t>
            </a:r>
            <a:endParaRPr lang="zh-CN" altLang="en-US" sz="2000" b="1" dirty="0">
              <a:ea typeface="思源黑体 CN Normal" panose="020B0400000000000000" pitchFamily="34" charset="-122"/>
            </a:endParaRPr>
          </a:p>
        </p:txBody>
      </p:sp>
      <p:grpSp>
        <p:nvGrpSpPr>
          <p:cNvPr id="111" name="îŝlïḑé"/>
          <p:cNvGrpSpPr/>
          <p:nvPr/>
        </p:nvGrpSpPr>
        <p:grpSpPr>
          <a:xfrm>
            <a:off x="4923506" y="2912745"/>
            <a:ext cx="3934806" cy="572581"/>
            <a:chOff x="959758" y="2498021"/>
            <a:chExt cx="4952999" cy="923495"/>
          </a:xfrm>
        </p:grpSpPr>
        <p:grpSp>
          <p:nvGrpSpPr>
            <p:cNvPr id="112" name="î$ľiḓê"/>
            <p:cNvGrpSpPr/>
            <p:nvPr/>
          </p:nvGrpSpPr>
          <p:grpSpPr>
            <a:xfrm>
              <a:off x="959758" y="2498021"/>
              <a:ext cx="4952999" cy="923495"/>
              <a:chOff x="889000" y="1931964"/>
              <a:chExt cx="4952999" cy="923495"/>
            </a:xfrm>
          </p:grpSpPr>
          <p:sp>
            <p:nvSpPr>
              <p:cNvPr id="114" name="íŝ1îdé"/>
              <p:cNvSpPr/>
              <p:nvPr/>
            </p:nvSpPr>
            <p:spPr>
              <a:xfrm>
                <a:off x="889000" y="1931965"/>
                <a:ext cx="4952999" cy="923494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marL="171450" indent="-171450" algn="r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ïṧḷïḓe"/>
              <p:cNvSpPr/>
              <p:nvPr/>
            </p:nvSpPr>
            <p:spPr>
              <a:xfrm>
                <a:off x="889000" y="1931964"/>
                <a:ext cx="864877" cy="923493"/>
              </a:xfrm>
              <a:prstGeom prst="rect">
                <a:avLst/>
              </a:prstGeom>
              <a:solidFill>
                <a:srgbClr val="005F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 anchorCtr="0">
                <a:no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rgbClr val="FFFFFF"/>
                    </a:solidFill>
                    <a:latin typeface="思源黑体 CN Medium" panose="020B0600000000000000" charset="-122"/>
                  </a:rPr>
                  <a:t>04</a:t>
                </a:r>
                <a:endParaRPr kumimoji="1" lang="en-US" altLang="zh-CN" sz="2800" b="1" dirty="0">
                  <a:solidFill>
                    <a:srgbClr val="FFFFFF"/>
                  </a:solidFill>
                  <a:latin typeface="思源黑体 CN Medium" panose="020B0600000000000000" charset="-122"/>
                </a:endParaRPr>
              </a:p>
            </p:txBody>
          </p:sp>
          <p:sp>
            <p:nvSpPr>
              <p:cNvPr id="116" name="ïṡḷïḑê"/>
              <p:cNvSpPr txBox="1"/>
              <p:nvPr/>
            </p:nvSpPr>
            <p:spPr>
              <a:xfrm>
                <a:off x="1777258" y="2103918"/>
                <a:ext cx="3591937" cy="64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公司介绍</a:t>
                </a:r>
                <a:endParaRPr lang="zh-CN" altLang="en-US" sz="2000" b="1" dirty="0"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</p:grpSp>
        <p:sp>
          <p:nvSpPr>
            <p:cNvPr id="113" name="ïs1ïḑé"/>
            <p:cNvSpPr/>
            <p:nvPr/>
          </p:nvSpPr>
          <p:spPr>
            <a:xfrm>
              <a:off x="5805714" y="2498022"/>
              <a:ext cx="107043" cy="923494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 anchorCtr="0">
              <a:noAutofit/>
            </a:bodyPr>
            <a:lstStyle/>
            <a:p>
              <a:pPr marL="171450" indent="-171450" algn="r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kumimoji="1" lang="en-US" altLang="zh-CN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1" name="ïṣḻïde"/>
          <p:cNvSpPr/>
          <p:nvPr/>
        </p:nvSpPr>
        <p:spPr>
          <a:xfrm>
            <a:off x="720090" y="2914015"/>
            <a:ext cx="637200" cy="572770"/>
          </a:xfrm>
          <a:prstGeom prst="rect">
            <a:avLst/>
          </a:prstGeom>
          <a:solidFill>
            <a:srgbClr val="005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 anchorCtr="0">
            <a:noAutofit/>
          </a:bodyPr>
          <a:lstStyle/>
          <a:p>
            <a:pPr algn="ctr"/>
            <a:r>
              <a:rPr kumimoji="1" lang="en-US" altLang="zh-CN" sz="2800" b="1" dirty="0">
                <a:solidFill>
                  <a:srgbClr val="FFFFFF"/>
                </a:solidFill>
                <a:latin typeface="思源黑体 CN Medium" panose="020B0600000000000000" charset="-122"/>
              </a:rPr>
              <a:t>03</a:t>
            </a:r>
            <a:endParaRPr kumimoji="1" lang="en-US" altLang="zh-CN" sz="2800" b="1" dirty="0">
              <a:solidFill>
                <a:srgbClr val="FFFFFF"/>
              </a:solidFill>
              <a:latin typeface="思源黑体 CN Medium" panose="020B0600000000000000" charset="-122"/>
            </a:endParaRPr>
          </a:p>
        </p:txBody>
      </p:sp>
      <p:sp>
        <p:nvSpPr>
          <p:cNvPr id="122" name="ïŝļíḍé"/>
          <p:cNvSpPr txBox="1"/>
          <p:nvPr/>
        </p:nvSpPr>
        <p:spPr>
          <a:xfrm>
            <a:off x="5572164" y="2247900"/>
            <a:ext cx="3786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ea typeface="思源黑体 CN Normal" panose="020B0400000000000000" pitchFamily="34" charset="-122"/>
              </a:rPr>
              <a:t>杂交瘤测序问题分析和优化</a:t>
            </a:r>
            <a:endParaRPr lang="zh-CN" altLang="en-US" sz="2000" b="1" dirty="0">
              <a:ea typeface="思源黑体 CN Normal" panose="020B0400000000000000" pitchFamily="34" charset="-122"/>
            </a:endParaRPr>
          </a:p>
        </p:txBody>
      </p:sp>
      <p:sp>
        <p:nvSpPr>
          <p:cNvPr id="119" name="ïṥ1íḍè"/>
          <p:cNvSpPr/>
          <p:nvPr/>
        </p:nvSpPr>
        <p:spPr>
          <a:xfrm>
            <a:off x="4489200" y="2914015"/>
            <a:ext cx="82800" cy="572770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 anchorCtr="0">
            <a:noAutofit/>
          </a:bodyPr>
          <a:lstStyle/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en-US" altLang="zh-CN" sz="790" dirty="0">
              <a:solidFill>
                <a:schemeClr val="tx1"/>
              </a:solidFill>
            </a:endParaRPr>
          </a:p>
        </p:txBody>
      </p:sp>
      <p:pic>
        <p:nvPicPr>
          <p:cNvPr id="25" name="图片 24" descr="logo水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6" name="图片 25" descr="logo水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7" name="图片 26" descr="logo水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00000" flipH="1"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 descr="图片包含 桌子, 小, 手机, 亮&#10;&#10;描述已自动生成"/>
            <p:cNvPicPr>
              <a:picLocks noChangeAspect="1"/>
            </p:cNvPicPr>
            <p:nvPr/>
          </p:nvPicPr>
          <p:blipFill rotWithShape="1">
            <a:blip r:embed="rId1" cstate="email">
              <a:duotone>
                <a:prstClr val="black"/>
                <a:srgbClr val="00A27B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900"/>
                      </a14:imgEffect>
                      <a14:imgEffect>
                        <a14:saturation sat="129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îṥľîḓê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4" name="任意多边形: 形状 13"/>
          <p:cNvSpPr/>
          <p:nvPr/>
        </p:nvSpPr>
        <p:spPr>
          <a:xfrm>
            <a:off x="0" y="-1"/>
            <a:ext cx="2239471" cy="5143501"/>
          </a:xfrm>
          <a:custGeom>
            <a:avLst/>
            <a:gdLst/>
            <a:ahLst/>
            <a:cxnLst/>
            <a:rect l="l" t="t" r="r" b="b"/>
            <a:pathLst>
              <a:path w="2985961" h="6858001">
                <a:moveTo>
                  <a:pt x="1751836" y="2352395"/>
                </a:moveTo>
                <a:cubicBezTo>
                  <a:pt x="1821339" y="2352395"/>
                  <a:pt x="1883964" y="2361444"/>
                  <a:pt x="1939711" y="2379544"/>
                </a:cubicBezTo>
                <a:cubicBezTo>
                  <a:pt x="1995458" y="2397644"/>
                  <a:pt x="2045051" y="2426603"/>
                  <a:pt x="2088490" y="2466422"/>
                </a:cubicBezTo>
                <a:cubicBezTo>
                  <a:pt x="2131930" y="2506242"/>
                  <a:pt x="2169215" y="2556921"/>
                  <a:pt x="2200346" y="2618460"/>
                </a:cubicBezTo>
                <a:cubicBezTo>
                  <a:pt x="2231478" y="2679999"/>
                  <a:pt x="2256817" y="2753483"/>
                  <a:pt x="2276365" y="2838914"/>
                </a:cubicBezTo>
                <a:cubicBezTo>
                  <a:pt x="2295913" y="2924344"/>
                  <a:pt x="2310754" y="3022807"/>
                  <a:pt x="2320890" y="3134300"/>
                </a:cubicBezTo>
                <a:cubicBezTo>
                  <a:pt x="2331026" y="3245794"/>
                  <a:pt x="2336094" y="3371768"/>
                  <a:pt x="2336094" y="3512221"/>
                </a:cubicBezTo>
                <a:cubicBezTo>
                  <a:pt x="2336094" y="3616475"/>
                  <a:pt x="2332836" y="3716748"/>
                  <a:pt x="2326320" y="3813038"/>
                </a:cubicBezTo>
                <a:cubicBezTo>
                  <a:pt x="2319804" y="3909328"/>
                  <a:pt x="2307858" y="3998740"/>
                  <a:pt x="2290483" y="4081275"/>
                </a:cubicBezTo>
                <a:cubicBezTo>
                  <a:pt x="2273107" y="4163809"/>
                  <a:pt x="2249939" y="4239104"/>
                  <a:pt x="2220980" y="4307159"/>
                </a:cubicBezTo>
                <a:cubicBezTo>
                  <a:pt x="2192021" y="4375214"/>
                  <a:pt x="2155459" y="4433495"/>
                  <a:pt x="2111296" y="4482002"/>
                </a:cubicBezTo>
                <a:cubicBezTo>
                  <a:pt x="2067133" y="4530509"/>
                  <a:pt x="2014282" y="4567794"/>
                  <a:pt x="1952743" y="4593858"/>
                </a:cubicBezTo>
                <a:cubicBezTo>
                  <a:pt x="1891204" y="4619921"/>
                  <a:pt x="1819891" y="4632953"/>
                  <a:pt x="1738805" y="4632953"/>
                </a:cubicBezTo>
                <a:cubicBezTo>
                  <a:pt x="1634551" y="4632953"/>
                  <a:pt x="1545862" y="4611957"/>
                  <a:pt x="1472740" y="4569966"/>
                </a:cubicBezTo>
                <a:cubicBezTo>
                  <a:pt x="1399617" y="4527975"/>
                  <a:pt x="1339526" y="4460644"/>
                  <a:pt x="1292467" y="4367974"/>
                </a:cubicBezTo>
                <a:cubicBezTo>
                  <a:pt x="1245408" y="4275303"/>
                  <a:pt x="1211018" y="4155484"/>
                  <a:pt x="1189299" y="4008514"/>
                </a:cubicBezTo>
                <a:cubicBezTo>
                  <a:pt x="1167579" y="3861545"/>
                  <a:pt x="1156719" y="3683082"/>
                  <a:pt x="1156719" y="3473126"/>
                </a:cubicBezTo>
                <a:cubicBezTo>
                  <a:pt x="1156719" y="3316745"/>
                  <a:pt x="1164683" y="3170500"/>
                  <a:pt x="1180611" y="3034390"/>
                </a:cubicBezTo>
                <a:cubicBezTo>
                  <a:pt x="1196539" y="2898281"/>
                  <a:pt x="1226584" y="2779547"/>
                  <a:pt x="1270747" y="2678189"/>
                </a:cubicBezTo>
                <a:cubicBezTo>
                  <a:pt x="1314910" y="2576831"/>
                  <a:pt x="1375363" y="2497192"/>
                  <a:pt x="1452106" y="2439273"/>
                </a:cubicBezTo>
                <a:cubicBezTo>
                  <a:pt x="1528849" y="2381354"/>
                  <a:pt x="1628759" y="2352395"/>
                  <a:pt x="1751836" y="2352395"/>
                </a:cubicBezTo>
                <a:close/>
                <a:moveTo>
                  <a:pt x="1773556" y="2046148"/>
                </a:moveTo>
                <a:cubicBezTo>
                  <a:pt x="1588215" y="2046148"/>
                  <a:pt x="1431834" y="2081261"/>
                  <a:pt x="1304413" y="2151488"/>
                </a:cubicBezTo>
                <a:cubicBezTo>
                  <a:pt x="1176991" y="2221715"/>
                  <a:pt x="1074185" y="2320901"/>
                  <a:pt x="995994" y="2449047"/>
                </a:cubicBezTo>
                <a:cubicBezTo>
                  <a:pt x="917804" y="2577193"/>
                  <a:pt x="861333" y="2730678"/>
                  <a:pt x="826581" y="2909502"/>
                </a:cubicBezTo>
                <a:cubicBezTo>
                  <a:pt x="791830" y="3088327"/>
                  <a:pt x="774454" y="3284889"/>
                  <a:pt x="774454" y="3499189"/>
                </a:cubicBezTo>
                <a:cubicBezTo>
                  <a:pt x="774454" y="3730865"/>
                  <a:pt x="790020" y="3936116"/>
                  <a:pt x="821151" y="4114940"/>
                </a:cubicBezTo>
                <a:cubicBezTo>
                  <a:pt x="852283" y="4293765"/>
                  <a:pt x="904772" y="4444354"/>
                  <a:pt x="978619" y="4566708"/>
                </a:cubicBezTo>
                <a:cubicBezTo>
                  <a:pt x="1052465" y="4689062"/>
                  <a:pt x="1149841" y="4781732"/>
                  <a:pt x="1270747" y="4844719"/>
                </a:cubicBezTo>
                <a:cubicBezTo>
                  <a:pt x="1391653" y="4907706"/>
                  <a:pt x="1540432" y="4939199"/>
                  <a:pt x="1717085" y="4939199"/>
                </a:cubicBezTo>
                <a:cubicBezTo>
                  <a:pt x="1903874" y="4939199"/>
                  <a:pt x="2060979" y="4904086"/>
                  <a:pt x="2188401" y="4833859"/>
                </a:cubicBezTo>
                <a:cubicBezTo>
                  <a:pt x="2315822" y="4763633"/>
                  <a:pt x="2418990" y="4664446"/>
                  <a:pt x="2497905" y="4536301"/>
                </a:cubicBezTo>
                <a:cubicBezTo>
                  <a:pt x="2576820" y="4408155"/>
                  <a:pt x="2633290" y="4255032"/>
                  <a:pt x="2667318" y="4076931"/>
                </a:cubicBezTo>
                <a:cubicBezTo>
                  <a:pt x="2701345" y="3898830"/>
                  <a:pt x="2718359" y="3701906"/>
                  <a:pt x="2718359" y="3486158"/>
                </a:cubicBezTo>
                <a:cubicBezTo>
                  <a:pt x="2718359" y="3254482"/>
                  <a:pt x="2702793" y="3049232"/>
                  <a:pt x="2671662" y="2870407"/>
                </a:cubicBezTo>
                <a:cubicBezTo>
                  <a:pt x="2640530" y="2691582"/>
                  <a:pt x="2588041" y="2540993"/>
                  <a:pt x="2514195" y="2418639"/>
                </a:cubicBezTo>
                <a:cubicBezTo>
                  <a:pt x="2440348" y="2296285"/>
                  <a:pt x="2342972" y="2203615"/>
                  <a:pt x="2222066" y="2140628"/>
                </a:cubicBezTo>
                <a:cubicBezTo>
                  <a:pt x="2101160" y="2077642"/>
                  <a:pt x="1951657" y="2046148"/>
                  <a:pt x="1773556" y="2046148"/>
                </a:cubicBezTo>
                <a:close/>
                <a:moveTo>
                  <a:pt x="0" y="0"/>
                </a:moveTo>
                <a:lnTo>
                  <a:pt x="2985961" y="0"/>
                </a:lnTo>
                <a:lnTo>
                  <a:pt x="2985961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3" name="任意多边形: 形状 12"/>
          <p:cNvSpPr/>
          <p:nvPr/>
        </p:nvSpPr>
        <p:spPr>
          <a:xfrm>
            <a:off x="2239471" y="0"/>
            <a:ext cx="6904529" cy="5143501"/>
          </a:xfrm>
          <a:custGeom>
            <a:avLst/>
            <a:gdLst/>
            <a:ahLst/>
            <a:cxnLst/>
            <a:rect l="l" t="t" r="r" b="b"/>
            <a:pathLst>
              <a:path w="9206039" h="6858001">
                <a:moveTo>
                  <a:pt x="1344661" y="2067869"/>
                </a:moveTo>
                <a:cubicBezTo>
                  <a:pt x="1318598" y="2067869"/>
                  <a:pt x="1296878" y="2068231"/>
                  <a:pt x="1279503" y="2068955"/>
                </a:cubicBezTo>
                <a:cubicBezTo>
                  <a:pt x="1262127" y="2069679"/>
                  <a:pt x="1246923" y="2071489"/>
                  <a:pt x="1233891" y="2074385"/>
                </a:cubicBezTo>
                <a:cubicBezTo>
                  <a:pt x="1220860" y="2077281"/>
                  <a:pt x="1210000" y="2080176"/>
                  <a:pt x="1201312" y="2083072"/>
                </a:cubicBezTo>
                <a:cubicBezTo>
                  <a:pt x="1192624" y="2085969"/>
                  <a:pt x="1185384" y="2089588"/>
                  <a:pt x="1179592" y="2093932"/>
                </a:cubicBezTo>
                <a:lnTo>
                  <a:pt x="532348" y="2508777"/>
                </a:lnTo>
                <a:cubicBezTo>
                  <a:pt x="519317" y="2517465"/>
                  <a:pt x="508819" y="2526153"/>
                  <a:pt x="500855" y="2534840"/>
                </a:cubicBezTo>
                <a:cubicBezTo>
                  <a:pt x="492891" y="2543528"/>
                  <a:pt x="486737" y="2553664"/>
                  <a:pt x="482393" y="2565248"/>
                </a:cubicBezTo>
                <a:cubicBezTo>
                  <a:pt x="478049" y="2576832"/>
                  <a:pt x="474791" y="2591311"/>
                  <a:pt x="472619" y="2608687"/>
                </a:cubicBezTo>
                <a:cubicBezTo>
                  <a:pt x="470447" y="2626063"/>
                  <a:pt x="469361" y="2647058"/>
                  <a:pt x="469361" y="2671674"/>
                </a:cubicBezTo>
                <a:cubicBezTo>
                  <a:pt x="469361" y="2704977"/>
                  <a:pt x="471171" y="2732489"/>
                  <a:pt x="474791" y="2754208"/>
                </a:cubicBezTo>
                <a:cubicBezTo>
                  <a:pt x="478411" y="2775928"/>
                  <a:pt x="485289" y="2791494"/>
                  <a:pt x="495425" y="2800905"/>
                </a:cubicBezTo>
                <a:cubicBezTo>
                  <a:pt x="505561" y="2810317"/>
                  <a:pt x="518955" y="2813575"/>
                  <a:pt x="535606" y="2810679"/>
                </a:cubicBezTo>
                <a:cubicBezTo>
                  <a:pt x="552258" y="2807784"/>
                  <a:pt x="574340" y="2799095"/>
                  <a:pt x="601851" y="2784616"/>
                </a:cubicBezTo>
                <a:lnTo>
                  <a:pt x="1144841" y="2460994"/>
                </a:lnTo>
                <a:lnTo>
                  <a:pt x="1144841" y="4598202"/>
                </a:lnTo>
                <a:lnTo>
                  <a:pt x="558412" y="4598202"/>
                </a:lnTo>
                <a:cubicBezTo>
                  <a:pt x="546828" y="4598202"/>
                  <a:pt x="536330" y="4601460"/>
                  <a:pt x="526918" y="4607976"/>
                </a:cubicBezTo>
                <a:cubicBezTo>
                  <a:pt x="517507" y="4614492"/>
                  <a:pt x="509543" y="4623904"/>
                  <a:pt x="503027" y="4636212"/>
                </a:cubicBezTo>
                <a:cubicBezTo>
                  <a:pt x="496511" y="4648520"/>
                  <a:pt x="491081" y="4664085"/>
                  <a:pt x="486737" y="4682909"/>
                </a:cubicBezTo>
                <a:cubicBezTo>
                  <a:pt x="482393" y="4701733"/>
                  <a:pt x="480221" y="4724176"/>
                  <a:pt x="480221" y="4750240"/>
                </a:cubicBezTo>
                <a:cubicBezTo>
                  <a:pt x="480221" y="4777751"/>
                  <a:pt x="482393" y="4800919"/>
                  <a:pt x="486737" y="4819742"/>
                </a:cubicBezTo>
                <a:cubicBezTo>
                  <a:pt x="491081" y="4838566"/>
                  <a:pt x="497235" y="4853770"/>
                  <a:pt x="505199" y="4865354"/>
                </a:cubicBezTo>
                <a:cubicBezTo>
                  <a:pt x="513162" y="4876937"/>
                  <a:pt x="521489" y="4885264"/>
                  <a:pt x="530176" y="4890331"/>
                </a:cubicBezTo>
                <a:cubicBezTo>
                  <a:pt x="538864" y="4895399"/>
                  <a:pt x="548276" y="4897933"/>
                  <a:pt x="558412" y="4897933"/>
                </a:cubicBezTo>
                <a:lnTo>
                  <a:pt x="2026657" y="4897933"/>
                </a:lnTo>
                <a:cubicBezTo>
                  <a:pt x="2036793" y="4897933"/>
                  <a:pt x="2046567" y="4895399"/>
                  <a:pt x="2055978" y="4890331"/>
                </a:cubicBezTo>
                <a:cubicBezTo>
                  <a:pt x="2065390" y="4885264"/>
                  <a:pt x="2073716" y="4876937"/>
                  <a:pt x="2080956" y="4865354"/>
                </a:cubicBezTo>
                <a:cubicBezTo>
                  <a:pt x="2088196" y="4853770"/>
                  <a:pt x="2093988" y="4838566"/>
                  <a:pt x="2098332" y="4819742"/>
                </a:cubicBezTo>
                <a:cubicBezTo>
                  <a:pt x="2102676" y="4800919"/>
                  <a:pt x="2104848" y="4777751"/>
                  <a:pt x="2104848" y="4750240"/>
                </a:cubicBezTo>
                <a:cubicBezTo>
                  <a:pt x="2104848" y="4724176"/>
                  <a:pt x="2103038" y="4701733"/>
                  <a:pt x="2099418" y="4682909"/>
                </a:cubicBezTo>
                <a:cubicBezTo>
                  <a:pt x="2095798" y="4664085"/>
                  <a:pt x="2090730" y="4648520"/>
                  <a:pt x="2084214" y="4636212"/>
                </a:cubicBezTo>
                <a:cubicBezTo>
                  <a:pt x="2077698" y="4623904"/>
                  <a:pt x="2069372" y="4614492"/>
                  <a:pt x="2059236" y="4607976"/>
                </a:cubicBezTo>
                <a:cubicBezTo>
                  <a:pt x="2049101" y="4601460"/>
                  <a:pt x="2038241" y="4598202"/>
                  <a:pt x="2026657" y="4598202"/>
                </a:cubicBezTo>
                <a:lnTo>
                  <a:pt x="1518418" y="4598202"/>
                </a:lnTo>
                <a:lnTo>
                  <a:pt x="1518418" y="2128684"/>
                </a:lnTo>
                <a:cubicBezTo>
                  <a:pt x="1518418" y="2119996"/>
                  <a:pt x="1516246" y="2111670"/>
                  <a:pt x="1511902" y="2103706"/>
                </a:cubicBezTo>
                <a:cubicBezTo>
                  <a:pt x="1507558" y="2095742"/>
                  <a:pt x="1498871" y="2089226"/>
                  <a:pt x="1485839" y="2084158"/>
                </a:cubicBezTo>
                <a:cubicBezTo>
                  <a:pt x="1472807" y="2079090"/>
                  <a:pt x="1454707" y="2075109"/>
                  <a:pt x="1431540" y="2072213"/>
                </a:cubicBezTo>
                <a:cubicBezTo>
                  <a:pt x="1408372" y="2069317"/>
                  <a:pt x="1379413" y="2067869"/>
                  <a:pt x="1344661" y="2067869"/>
                </a:cubicBezTo>
                <a:close/>
                <a:moveTo>
                  <a:pt x="0" y="0"/>
                </a:moveTo>
                <a:lnTo>
                  <a:pt x="9206039" y="0"/>
                </a:lnTo>
                <a:lnTo>
                  <a:pt x="9206039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67000">
                <a:schemeClr val="tx1">
                  <a:alpha val="0"/>
                </a:schemeClr>
              </a:gs>
              <a:gs pos="10000">
                <a:schemeClr val="tx1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7" name="TextBox 7"/>
          <p:cNvSpPr txBox="1"/>
          <p:nvPr/>
        </p:nvSpPr>
        <p:spPr>
          <a:xfrm>
            <a:off x="4541046" y="1904182"/>
            <a:ext cx="21137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endParaRPr lang="zh-CN" altLang="en-US" sz="33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3714776" y="2301786"/>
            <a:ext cx="535781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/>
            <a:r>
              <a:rPr lang="zh-CN" altLang="en-US" sz="33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杂交瘤技术平台及限制因素</a:t>
            </a:r>
            <a:endParaRPr lang="zh-CN" altLang="en-US" sz="33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9" name="图片 8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1" name="图片 10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pic>
        <p:nvPicPr>
          <p:cNvPr id="40" name="Picture 19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334111"/>
            <a:ext cx="603250" cy="587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2" name="组合 11"/>
          <p:cNvGrpSpPr/>
          <p:nvPr/>
        </p:nvGrpSpPr>
        <p:grpSpPr>
          <a:xfrm rot="-2426381" flipH="1">
            <a:off x="882744" y="1356042"/>
            <a:ext cx="46037" cy="260350"/>
            <a:chOff x="2185935" y="1476035"/>
            <a:chExt cx="150776" cy="532919"/>
          </a:xfrm>
        </p:grpSpPr>
        <p:sp>
          <p:nvSpPr>
            <p:cNvPr id="46" name="圆角矩形 45"/>
            <p:cNvSpPr/>
            <p:nvPr/>
          </p:nvSpPr>
          <p:spPr>
            <a:xfrm>
              <a:off x="2190099" y="1568971"/>
              <a:ext cx="140381" cy="30545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pitchFamily="34" charset="-122"/>
                <a:cs typeface="Poppins Light" panose="02000000000000000000" pitchFamily="2" charset="0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 rot="5400000">
              <a:off x="2202079" y="1523073"/>
              <a:ext cx="10073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2196871" y="1455919"/>
              <a:ext cx="987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400000">
              <a:off x="2216219" y="1954497"/>
              <a:ext cx="87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2200568" y="1702353"/>
              <a:ext cx="135180" cy="175473"/>
            </a:xfrm>
            <a:prstGeom prst="rect">
              <a:avLst/>
            </a:prstGeom>
            <a:solidFill>
              <a:srgbClr val="377D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55" name="等腰三角形 54"/>
            <p:cNvSpPr/>
            <p:nvPr/>
          </p:nvSpPr>
          <p:spPr>
            <a:xfrm rot="10800000">
              <a:off x="2175111" y="1868115"/>
              <a:ext cx="145578" cy="74738"/>
            </a:xfrm>
            <a:prstGeom prst="triangle">
              <a:avLst>
                <a:gd name="adj" fmla="val 50000"/>
              </a:avLst>
            </a:prstGeom>
            <a:solidFill>
              <a:srgbClr val="377D6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微软雅黑" panose="020B0503020204020204" pitchFamily="34" charset="-122"/>
                <a:cs typeface="Poppins Light" panose="02000000000000000000" pitchFamily="2" charset="0"/>
              </a:endParaRPr>
            </a:p>
          </p:txBody>
        </p:sp>
      </p:grp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452682"/>
            <a:ext cx="459010" cy="34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7" name="组合 19"/>
          <p:cNvGrpSpPr/>
          <p:nvPr/>
        </p:nvGrpSpPr>
        <p:grpSpPr>
          <a:xfrm>
            <a:off x="1952611" y="2559049"/>
            <a:ext cx="163512" cy="163512"/>
            <a:chOff x="6867444" y="2929631"/>
            <a:chExt cx="493148" cy="499388"/>
          </a:xfrm>
        </p:grpSpPr>
        <p:sp>
          <p:nvSpPr>
            <p:cNvPr id="58" name="等腰三角形 22"/>
            <p:cNvSpPr/>
            <p:nvPr/>
          </p:nvSpPr>
          <p:spPr>
            <a:xfrm>
              <a:off x="7073320" y="2929631"/>
              <a:ext cx="71819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59" name="等腰三角形 23"/>
            <p:cNvSpPr/>
            <p:nvPr/>
          </p:nvSpPr>
          <p:spPr>
            <a:xfrm rot="2162263" flipH="1">
              <a:off x="7216956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1" name="等腰三角形 24"/>
            <p:cNvSpPr/>
            <p:nvPr/>
          </p:nvSpPr>
          <p:spPr>
            <a:xfrm rot="18630465">
              <a:off x="6907593" y="2985903"/>
              <a:ext cx="87272" cy="8139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5" name="等腰三角形 25"/>
            <p:cNvSpPr/>
            <p:nvPr/>
          </p:nvSpPr>
          <p:spPr>
            <a:xfrm rot="11432220" flipH="1">
              <a:off x="7054169" y="3361141"/>
              <a:ext cx="47879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6" name="等腰三角形 26"/>
            <p:cNvSpPr/>
            <p:nvPr/>
          </p:nvSpPr>
          <p:spPr>
            <a:xfrm rot="8733158">
              <a:off x="7240897" y="3312656"/>
              <a:ext cx="43089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7" name="等腰三角形 27"/>
            <p:cNvSpPr/>
            <p:nvPr/>
          </p:nvSpPr>
          <p:spPr>
            <a:xfrm rot="3088190" flipV="1">
              <a:off x="6924626" y="3293536"/>
              <a:ext cx="43638" cy="4308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8" name="等腰三角形 28"/>
            <p:cNvSpPr/>
            <p:nvPr/>
          </p:nvSpPr>
          <p:spPr>
            <a:xfrm rot="5613642">
              <a:off x="7302744" y="3157843"/>
              <a:ext cx="63028" cy="5266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69" name="等腰三角形 29"/>
            <p:cNvSpPr/>
            <p:nvPr/>
          </p:nvSpPr>
          <p:spPr>
            <a:xfrm rot="16200000">
              <a:off x="6874263" y="3145842"/>
              <a:ext cx="58181" cy="71816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4" name="流程图: 联系 73"/>
            <p:cNvSpPr/>
            <p:nvPr/>
          </p:nvSpPr>
          <p:spPr>
            <a:xfrm>
              <a:off x="6929685" y="3002356"/>
              <a:ext cx="359091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77" name="流程图: 联系 21"/>
            <p:cNvSpPr/>
            <p:nvPr/>
          </p:nvSpPr>
          <p:spPr>
            <a:xfrm>
              <a:off x="7035018" y="3113872"/>
              <a:ext cx="143636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78" name="组合 19"/>
          <p:cNvGrpSpPr/>
          <p:nvPr/>
        </p:nvGrpSpPr>
        <p:grpSpPr>
          <a:xfrm>
            <a:off x="2192323" y="2428874"/>
            <a:ext cx="163513" cy="163512"/>
            <a:chOff x="6867444" y="2929631"/>
            <a:chExt cx="493148" cy="499388"/>
          </a:xfrm>
        </p:grpSpPr>
        <p:sp>
          <p:nvSpPr>
            <p:cNvPr id="79" name="等腰三角形 22"/>
            <p:cNvSpPr/>
            <p:nvPr/>
          </p:nvSpPr>
          <p:spPr>
            <a:xfrm>
              <a:off x="7073322" y="2929631"/>
              <a:ext cx="71816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0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1" name="等腰三角形 24"/>
            <p:cNvSpPr/>
            <p:nvPr/>
          </p:nvSpPr>
          <p:spPr>
            <a:xfrm rot="18630465">
              <a:off x="6907596" y="2985903"/>
              <a:ext cx="87272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2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3" name="等腰三角形 26"/>
            <p:cNvSpPr/>
            <p:nvPr/>
          </p:nvSpPr>
          <p:spPr>
            <a:xfrm rot="8733158">
              <a:off x="7240895" y="3312656"/>
              <a:ext cx="43092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4" name="等腰三角形 27"/>
            <p:cNvSpPr/>
            <p:nvPr/>
          </p:nvSpPr>
          <p:spPr>
            <a:xfrm rot="3088190" flipV="1">
              <a:off x="6924625" y="3293535"/>
              <a:ext cx="43638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5" name="等腰三角形 28"/>
            <p:cNvSpPr/>
            <p:nvPr/>
          </p:nvSpPr>
          <p:spPr>
            <a:xfrm rot="5613642">
              <a:off x="7302744" y="3157840"/>
              <a:ext cx="63028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6" name="等腰三角形 29"/>
            <p:cNvSpPr/>
            <p:nvPr/>
          </p:nvSpPr>
          <p:spPr>
            <a:xfrm rot="16200000">
              <a:off x="6874264" y="3145839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7" name="流程图: 联系 86"/>
            <p:cNvSpPr/>
            <p:nvPr/>
          </p:nvSpPr>
          <p:spPr>
            <a:xfrm>
              <a:off x="6929687" y="3002356"/>
              <a:ext cx="359086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88" name="流程图: 联系 21"/>
            <p:cNvSpPr/>
            <p:nvPr/>
          </p:nvSpPr>
          <p:spPr>
            <a:xfrm>
              <a:off x="7035020" y="3113872"/>
              <a:ext cx="143635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89" name="组合 19"/>
          <p:cNvGrpSpPr/>
          <p:nvPr/>
        </p:nvGrpSpPr>
        <p:grpSpPr>
          <a:xfrm>
            <a:off x="2336786" y="2644774"/>
            <a:ext cx="163512" cy="163512"/>
            <a:chOff x="6867444" y="2929631"/>
            <a:chExt cx="493148" cy="499388"/>
          </a:xfrm>
        </p:grpSpPr>
        <p:sp>
          <p:nvSpPr>
            <p:cNvPr id="90" name="等腰三角形 22"/>
            <p:cNvSpPr/>
            <p:nvPr/>
          </p:nvSpPr>
          <p:spPr>
            <a:xfrm>
              <a:off x="7073320" y="2929631"/>
              <a:ext cx="71819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1" name="等腰三角形 23"/>
            <p:cNvSpPr/>
            <p:nvPr/>
          </p:nvSpPr>
          <p:spPr>
            <a:xfrm rot="2162263" flipH="1">
              <a:off x="7216956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2" name="等腰三角形 24"/>
            <p:cNvSpPr/>
            <p:nvPr/>
          </p:nvSpPr>
          <p:spPr>
            <a:xfrm rot="18630465">
              <a:off x="6907593" y="2985903"/>
              <a:ext cx="87272" cy="8139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3" name="等腰三角形 25"/>
            <p:cNvSpPr/>
            <p:nvPr/>
          </p:nvSpPr>
          <p:spPr>
            <a:xfrm rot="11432220" flipH="1">
              <a:off x="7054169" y="3361141"/>
              <a:ext cx="47879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4" name="等腰三角形 26"/>
            <p:cNvSpPr/>
            <p:nvPr/>
          </p:nvSpPr>
          <p:spPr>
            <a:xfrm rot="8733158">
              <a:off x="7240897" y="3312656"/>
              <a:ext cx="43089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5" name="等腰三角形 27"/>
            <p:cNvSpPr/>
            <p:nvPr/>
          </p:nvSpPr>
          <p:spPr>
            <a:xfrm rot="3088190" flipV="1">
              <a:off x="6924626" y="3293536"/>
              <a:ext cx="43638" cy="4308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6" name="等腰三角形 28"/>
            <p:cNvSpPr/>
            <p:nvPr/>
          </p:nvSpPr>
          <p:spPr>
            <a:xfrm rot="5613642">
              <a:off x="7302744" y="3157843"/>
              <a:ext cx="63028" cy="5266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7" name="等腰三角形 29"/>
            <p:cNvSpPr/>
            <p:nvPr/>
          </p:nvSpPr>
          <p:spPr>
            <a:xfrm rot="16200000">
              <a:off x="6874263" y="3145842"/>
              <a:ext cx="58181" cy="71816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8" name="流程图: 联系 97"/>
            <p:cNvSpPr/>
            <p:nvPr/>
          </p:nvSpPr>
          <p:spPr>
            <a:xfrm>
              <a:off x="6929685" y="3002356"/>
              <a:ext cx="359091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99" name="流程图: 联系 21"/>
            <p:cNvSpPr/>
            <p:nvPr/>
          </p:nvSpPr>
          <p:spPr>
            <a:xfrm>
              <a:off x="7035018" y="3113872"/>
              <a:ext cx="143636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00" name="组合 19"/>
          <p:cNvGrpSpPr/>
          <p:nvPr/>
        </p:nvGrpSpPr>
        <p:grpSpPr>
          <a:xfrm>
            <a:off x="2192323" y="2860674"/>
            <a:ext cx="163513" cy="163512"/>
            <a:chOff x="6867444" y="2929631"/>
            <a:chExt cx="493148" cy="499388"/>
          </a:xfrm>
        </p:grpSpPr>
        <p:sp>
          <p:nvSpPr>
            <p:cNvPr id="101" name="等腰三角形 22"/>
            <p:cNvSpPr/>
            <p:nvPr/>
          </p:nvSpPr>
          <p:spPr>
            <a:xfrm>
              <a:off x="7073322" y="2929631"/>
              <a:ext cx="71816" cy="72725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2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3" name="等腰三角形 24"/>
            <p:cNvSpPr/>
            <p:nvPr/>
          </p:nvSpPr>
          <p:spPr>
            <a:xfrm rot="18630465">
              <a:off x="6907596" y="2985903"/>
              <a:ext cx="87272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4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5" name="等腰三角形 26"/>
            <p:cNvSpPr/>
            <p:nvPr/>
          </p:nvSpPr>
          <p:spPr>
            <a:xfrm rot="8733158">
              <a:off x="7240895" y="3312656"/>
              <a:ext cx="43092" cy="63031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6" name="等腰三角形 27"/>
            <p:cNvSpPr/>
            <p:nvPr/>
          </p:nvSpPr>
          <p:spPr>
            <a:xfrm rot="3088190" flipV="1">
              <a:off x="6924625" y="3293535"/>
              <a:ext cx="43638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7" name="等腰三角形 28"/>
            <p:cNvSpPr/>
            <p:nvPr/>
          </p:nvSpPr>
          <p:spPr>
            <a:xfrm rot="5613642">
              <a:off x="7302744" y="3157840"/>
              <a:ext cx="63028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8" name="等腰三角形 29"/>
            <p:cNvSpPr/>
            <p:nvPr/>
          </p:nvSpPr>
          <p:spPr>
            <a:xfrm rot="16200000">
              <a:off x="6874264" y="3145839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09" name="流程图: 联系 108"/>
            <p:cNvSpPr/>
            <p:nvPr/>
          </p:nvSpPr>
          <p:spPr>
            <a:xfrm>
              <a:off x="6929687" y="3002356"/>
              <a:ext cx="359086" cy="358785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0" name="流程图: 联系 21"/>
            <p:cNvSpPr/>
            <p:nvPr/>
          </p:nvSpPr>
          <p:spPr>
            <a:xfrm>
              <a:off x="7035020" y="3113872"/>
              <a:ext cx="143635" cy="14545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11" name="组合 19"/>
          <p:cNvGrpSpPr/>
          <p:nvPr/>
        </p:nvGrpSpPr>
        <p:grpSpPr>
          <a:xfrm>
            <a:off x="1976423" y="2789236"/>
            <a:ext cx="163513" cy="163513"/>
            <a:chOff x="6867444" y="2929631"/>
            <a:chExt cx="493148" cy="499388"/>
          </a:xfrm>
        </p:grpSpPr>
        <p:sp>
          <p:nvSpPr>
            <p:cNvPr id="112" name="等腰三角形 22"/>
            <p:cNvSpPr/>
            <p:nvPr/>
          </p:nvSpPr>
          <p:spPr>
            <a:xfrm>
              <a:off x="7073322" y="2929631"/>
              <a:ext cx="71816" cy="7272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3" name="等腰三角形 23"/>
            <p:cNvSpPr/>
            <p:nvPr/>
          </p:nvSpPr>
          <p:spPr>
            <a:xfrm rot="2162263" flipH="1">
              <a:off x="7216957" y="2978115"/>
              <a:ext cx="67030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4" name="等腰三角形 24"/>
            <p:cNvSpPr/>
            <p:nvPr/>
          </p:nvSpPr>
          <p:spPr>
            <a:xfrm rot="18630465">
              <a:off x="6907597" y="2985905"/>
              <a:ext cx="87271" cy="813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5" name="等腰三角形 25"/>
            <p:cNvSpPr/>
            <p:nvPr/>
          </p:nvSpPr>
          <p:spPr>
            <a:xfrm rot="11432220" flipH="1">
              <a:off x="7054171" y="3361141"/>
              <a:ext cx="47878" cy="6787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6" name="等腰三角形 26"/>
            <p:cNvSpPr/>
            <p:nvPr/>
          </p:nvSpPr>
          <p:spPr>
            <a:xfrm rot="8733158">
              <a:off x="7240895" y="3312657"/>
              <a:ext cx="43092" cy="6302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7" name="等腰三角形 27"/>
            <p:cNvSpPr/>
            <p:nvPr/>
          </p:nvSpPr>
          <p:spPr>
            <a:xfrm rot="3088190" flipV="1">
              <a:off x="6924625" y="3293536"/>
              <a:ext cx="43634" cy="43092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8" name="等腰三角形 28"/>
            <p:cNvSpPr/>
            <p:nvPr/>
          </p:nvSpPr>
          <p:spPr>
            <a:xfrm rot="5613642">
              <a:off x="7302745" y="3157838"/>
              <a:ext cx="63031" cy="52668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19" name="等腰三角形 29"/>
            <p:cNvSpPr/>
            <p:nvPr/>
          </p:nvSpPr>
          <p:spPr>
            <a:xfrm rot="16200000">
              <a:off x="6874265" y="3145837"/>
              <a:ext cx="58181" cy="71819"/>
            </a:xfrm>
            <a:prstGeom prst="triangle">
              <a:avLst/>
            </a:prstGeom>
            <a:solidFill>
              <a:srgbClr val="32947A"/>
            </a:solidFill>
            <a:ln w="22225">
              <a:solidFill>
                <a:srgbClr val="3294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20" name="流程图: 联系 119"/>
            <p:cNvSpPr/>
            <p:nvPr/>
          </p:nvSpPr>
          <p:spPr>
            <a:xfrm>
              <a:off x="6929687" y="3002359"/>
              <a:ext cx="359086" cy="358783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36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21" name="流程图: 联系 21"/>
            <p:cNvSpPr/>
            <p:nvPr/>
          </p:nvSpPr>
          <p:spPr>
            <a:xfrm>
              <a:off x="7035020" y="3113871"/>
              <a:ext cx="143635" cy="145452"/>
            </a:xfrm>
            <a:prstGeom prst="flowChartConnector">
              <a:avLst/>
            </a:prstGeom>
            <a:solidFill>
              <a:srgbClr val="32947A"/>
            </a:solidFill>
            <a:ln w="31750">
              <a:solidFill>
                <a:srgbClr val="C6EC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22" name="组合 107"/>
          <p:cNvGrpSpPr/>
          <p:nvPr/>
        </p:nvGrpSpPr>
        <p:grpSpPr>
          <a:xfrm>
            <a:off x="2143108" y="1278544"/>
            <a:ext cx="284524" cy="248626"/>
            <a:chOff x="2960856" y="2301461"/>
            <a:chExt cx="284524" cy="248626"/>
          </a:xfrm>
        </p:grpSpPr>
        <p:sp>
          <p:nvSpPr>
            <p:cNvPr id="123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24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5" name="组合 108"/>
          <p:cNvGrpSpPr/>
          <p:nvPr/>
        </p:nvGrpSpPr>
        <p:grpSpPr>
          <a:xfrm rot="18282170">
            <a:off x="1898288" y="1556274"/>
            <a:ext cx="284524" cy="248626"/>
            <a:chOff x="2960856" y="2301461"/>
            <a:chExt cx="284524" cy="248626"/>
          </a:xfrm>
        </p:grpSpPr>
        <p:sp>
          <p:nvSpPr>
            <p:cNvPr id="126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27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11"/>
          <p:cNvGrpSpPr/>
          <p:nvPr/>
        </p:nvGrpSpPr>
        <p:grpSpPr>
          <a:xfrm rot="13655526">
            <a:off x="2041901" y="1559554"/>
            <a:ext cx="286057" cy="239008"/>
            <a:chOff x="2943906" y="2318340"/>
            <a:chExt cx="286057" cy="239008"/>
          </a:xfrm>
        </p:grpSpPr>
        <p:sp>
          <p:nvSpPr>
            <p:cNvPr id="129" name="流程图: 联系 5"/>
            <p:cNvSpPr/>
            <p:nvPr/>
          </p:nvSpPr>
          <p:spPr>
            <a:xfrm rot="1973882">
              <a:off x="2943906" y="2393836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30" name="TextBox 321"/>
            <p:cNvSpPr txBox="1"/>
            <p:nvPr/>
          </p:nvSpPr>
          <p:spPr>
            <a:xfrm rot="4864401">
              <a:off x="3020318" y="2312737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14"/>
          <p:cNvGrpSpPr/>
          <p:nvPr/>
        </p:nvGrpSpPr>
        <p:grpSpPr>
          <a:xfrm rot="16668437">
            <a:off x="2286208" y="1526375"/>
            <a:ext cx="284524" cy="248626"/>
            <a:chOff x="2960856" y="2301461"/>
            <a:chExt cx="284524" cy="248626"/>
          </a:xfrm>
        </p:grpSpPr>
        <p:sp>
          <p:nvSpPr>
            <p:cNvPr id="132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33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17"/>
          <p:cNvGrpSpPr/>
          <p:nvPr/>
        </p:nvGrpSpPr>
        <p:grpSpPr>
          <a:xfrm>
            <a:off x="2285984" y="1744298"/>
            <a:ext cx="284524" cy="248626"/>
            <a:chOff x="2960856" y="2301461"/>
            <a:chExt cx="284524" cy="248626"/>
          </a:xfrm>
        </p:grpSpPr>
        <p:sp>
          <p:nvSpPr>
            <p:cNvPr id="135" name="流程图: 联系 5"/>
            <p:cNvSpPr/>
            <p:nvPr/>
          </p:nvSpPr>
          <p:spPr>
            <a:xfrm rot="1973882">
              <a:off x="2960856" y="2386575"/>
              <a:ext cx="155575" cy="163512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36" name="TextBox 321"/>
            <p:cNvSpPr txBox="1"/>
            <p:nvPr/>
          </p:nvSpPr>
          <p:spPr>
            <a:xfrm rot="4864401">
              <a:off x="3035735" y="2295858"/>
              <a:ext cx="204041" cy="2152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74"/>
          <p:cNvGrpSpPr/>
          <p:nvPr/>
        </p:nvGrpSpPr>
        <p:grpSpPr>
          <a:xfrm>
            <a:off x="3634803" y="1917668"/>
            <a:ext cx="388940" cy="392111"/>
            <a:chOff x="2457841" y="2116564"/>
            <a:chExt cx="288536" cy="299836"/>
          </a:xfrm>
        </p:grpSpPr>
        <p:sp>
          <p:nvSpPr>
            <p:cNvPr id="138" name="TextBox 340"/>
            <p:cNvSpPr txBox="1"/>
            <p:nvPr/>
          </p:nvSpPr>
          <p:spPr>
            <a:xfrm rot="7712081">
              <a:off x="2601154" y="2273258"/>
              <a:ext cx="126535" cy="1597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39" name="组合 85"/>
            <p:cNvGrpSpPr/>
            <p:nvPr/>
          </p:nvGrpSpPr>
          <p:grpSpPr>
            <a:xfrm>
              <a:off x="2457841" y="2116564"/>
              <a:ext cx="288536" cy="187128"/>
              <a:chOff x="2457841" y="2116564"/>
              <a:chExt cx="288536" cy="187128"/>
            </a:xfrm>
          </p:grpSpPr>
          <p:sp>
            <p:nvSpPr>
              <p:cNvPr id="140" name="TextBox 342"/>
              <p:cNvSpPr txBox="1"/>
              <p:nvPr/>
            </p:nvSpPr>
            <p:spPr>
              <a:xfrm rot="20789715">
                <a:off x="2457841" y="2116564"/>
                <a:ext cx="216871" cy="1639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TextBox 343"/>
              <p:cNvSpPr txBox="1"/>
              <p:nvPr/>
            </p:nvSpPr>
            <p:spPr>
              <a:xfrm rot="3353047">
                <a:off x="2590785" y="2148100"/>
                <a:ext cx="151434" cy="1597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2" name="组合 82"/>
          <p:cNvGrpSpPr/>
          <p:nvPr/>
        </p:nvGrpSpPr>
        <p:grpSpPr>
          <a:xfrm rot="-3986655">
            <a:off x="3891974" y="2004978"/>
            <a:ext cx="457200" cy="325438"/>
            <a:chOff x="2410273" y="2173090"/>
            <a:chExt cx="348885" cy="241197"/>
          </a:xfrm>
        </p:grpSpPr>
        <p:sp>
          <p:nvSpPr>
            <p:cNvPr id="143" name="TextBox 333"/>
            <p:cNvSpPr txBox="1"/>
            <p:nvPr/>
          </p:nvSpPr>
          <p:spPr>
            <a:xfrm rot="7712081">
              <a:off x="2619215" y="2274344"/>
              <a:ext cx="115890" cy="163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44" name="组合 85"/>
            <p:cNvGrpSpPr/>
            <p:nvPr/>
          </p:nvGrpSpPr>
          <p:grpSpPr>
            <a:xfrm>
              <a:off x="2410273" y="2173090"/>
              <a:ext cx="318994" cy="166272"/>
              <a:chOff x="2410273" y="2173090"/>
              <a:chExt cx="318994" cy="166272"/>
            </a:xfrm>
          </p:grpSpPr>
          <p:sp>
            <p:nvSpPr>
              <p:cNvPr id="145" name="TextBox 335"/>
              <p:cNvSpPr txBox="1"/>
              <p:nvPr/>
            </p:nvSpPr>
            <p:spPr>
              <a:xfrm rot="-3790266">
                <a:off x="2421880" y="2186974"/>
                <a:ext cx="140781" cy="1639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TextBox 336"/>
              <p:cNvSpPr txBox="1"/>
              <p:nvPr/>
            </p:nvSpPr>
            <p:spPr>
              <a:xfrm rot="3353047">
                <a:off x="2571649" y="2166711"/>
                <a:ext cx="151240" cy="163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7" name="组合 90"/>
          <p:cNvGrpSpPr/>
          <p:nvPr/>
        </p:nvGrpSpPr>
        <p:grpSpPr>
          <a:xfrm rot="10800000">
            <a:off x="3609399" y="2214528"/>
            <a:ext cx="400050" cy="411163"/>
            <a:chOff x="2426930" y="2125506"/>
            <a:chExt cx="295759" cy="313025"/>
          </a:xfrm>
        </p:grpSpPr>
        <p:sp>
          <p:nvSpPr>
            <p:cNvPr id="148" name="TextBox 326"/>
            <p:cNvSpPr txBox="1"/>
            <p:nvPr/>
          </p:nvSpPr>
          <p:spPr>
            <a:xfrm rot="7712081">
              <a:off x="2560523" y="2276365"/>
              <a:ext cx="164804" cy="1595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49" name="组合 85"/>
            <p:cNvGrpSpPr/>
            <p:nvPr/>
          </p:nvGrpSpPr>
          <p:grpSpPr>
            <a:xfrm>
              <a:off x="2426930" y="2125506"/>
              <a:ext cx="285267" cy="164310"/>
              <a:chOff x="2426930" y="2125506"/>
              <a:chExt cx="285267" cy="164310"/>
            </a:xfrm>
          </p:grpSpPr>
          <p:sp>
            <p:nvSpPr>
              <p:cNvPr id="150" name="TextBox 328"/>
              <p:cNvSpPr txBox="1"/>
              <p:nvPr/>
            </p:nvSpPr>
            <p:spPr>
              <a:xfrm rot="-2234910">
                <a:off x="2426930" y="2125506"/>
                <a:ext cx="172573" cy="1643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TextBox 329"/>
              <p:cNvSpPr txBox="1"/>
              <p:nvPr/>
            </p:nvSpPr>
            <p:spPr>
              <a:xfrm rot="3353047">
                <a:off x="2568566" y="2142202"/>
                <a:ext cx="127735" cy="1595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2" name="组合 128"/>
          <p:cNvGrpSpPr/>
          <p:nvPr/>
        </p:nvGrpSpPr>
        <p:grpSpPr>
          <a:xfrm rot="5674686">
            <a:off x="3991987" y="2203416"/>
            <a:ext cx="390525" cy="454025"/>
            <a:chOff x="2474280" y="2113023"/>
            <a:chExt cx="298800" cy="336549"/>
          </a:xfrm>
        </p:grpSpPr>
        <p:sp>
          <p:nvSpPr>
            <p:cNvPr id="153" name="TextBox 319"/>
            <p:cNvSpPr txBox="1"/>
            <p:nvPr/>
          </p:nvSpPr>
          <p:spPr>
            <a:xfrm rot="9235723">
              <a:off x="2579821" y="2290018"/>
              <a:ext cx="153163" cy="159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altLang="zh-CN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rPr>
                <a:t>Y</a:t>
              </a:r>
              <a:endParaRPr lang="zh-CN" altLang="en-US" sz="800" b="1" dirty="0">
                <a:solidFill>
                  <a:srgbClr val="00B050"/>
                </a:solidFill>
                <a:latin typeface="Poppins Light" panose="02000000000000000000" pitchFamily="2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54" name="组合 85"/>
            <p:cNvGrpSpPr/>
            <p:nvPr/>
          </p:nvGrpSpPr>
          <p:grpSpPr>
            <a:xfrm>
              <a:off x="2474280" y="2113023"/>
              <a:ext cx="298800" cy="222190"/>
              <a:chOff x="2474280" y="2113023"/>
              <a:chExt cx="298800" cy="222190"/>
            </a:xfrm>
          </p:grpSpPr>
          <p:sp>
            <p:nvSpPr>
              <p:cNvPr id="155" name="TextBox 321"/>
              <p:cNvSpPr txBox="1"/>
              <p:nvPr/>
            </p:nvSpPr>
            <p:spPr>
              <a:xfrm rot="-810285">
                <a:off x="2474280" y="2113023"/>
                <a:ext cx="156117" cy="159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TextBox 322"/>
              <p:cNvSpPr txBox="1"/>
              <p:nvPr/>
            </p:nvSpPr>
            <p:spPr>
              <a:xfrm rot="3353047">
                <a:off x="2606074" y="2168208"/>
                <a:ext cx="169583" cy="1644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en-US" altLang="zh-CN" sz="800" b="1" dirty="0">
                    <a:solidFill>
                      <a:srgbClr val="00B050"/>
                    </a:solidFill>
                    <a:latin typeface="Poppins Light" panose="02000000000000000000" pitchFamily="2" charset="0"/>
                    <a:ea typeface="微软雅黑" panose="020B0503020204020204" pitchFamily="34" charset="-122"/>
                  </a:rPr>
                  <a:t>Y</a:t>
                </a:r>
                <a:endParaRPr lang="zh-CN" altLang="en-US" sz="800" b="1" dirty="0">
                  <a:solidFill>
                    <a:srgbClr val="00B050"/>
                  </a:solidFill>
                  <a:latin typeface="Poppins Light" panose="02000000000000000000" pitchFamily="2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7" name="组合 4"/>
          <p:cNvGrpSpPr/>
          <p:nvPr/>
        </p:nvGrpSpPr>
        <p:grpSpPr>
          <a:xfrm rot="1973882">
            <a:off x="4071362" y="2109753"/>
            <a:ext cx="155575" cy="163513"/>
            <a:chOff x="3429483" y="1852839"/>
            <a:chExt cx="284579" cy="286605"/>
          </a:xfrm>
        </p:grpSpPr>
        <p:sp>
          <p:nvSpPr>
            <p:cNvPr id="158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59" name="流程图: 联系 6"/>
            <p:cNvSpPr/>
            <p:nvPr/>
          </p:nvSpPr>
          <p:spPr>
            <a:xfrm>
              <a:off x="3497179" y="1967357"/>
              <a:ext cx="142290" cy="144693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60" name="组合 4"/>
          <p:cNvGrpSpPr/>
          <p:nvPr/>
        </p:nvGrpSpPr>
        <p:grpSpPr>
          <a:xfrm rot="-6967225">
            <a:off x="4111049" y="2309778"/>
            <a:ext cx="155575" cy="163513"/>
            <a:chOff x="3429483" y="1852839"/>
            <a:chExt cx="284579" cy="286605"/>
          </a:xfrm>
        </p:grpSpPr>
        <p:sp>
          <p:nvSpPr>
            <p:cNvPr id="161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2" name="流程图: 联系 6"/>
            <p:cNvSpPr/>
            <p:nvPr/>
          </p:nvSpPr>
          <p:spPr>
            <a:xfrm>
              <a:off x="3536667" y="1963972"/>
              <a:ext cx="142290" cy="144693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63" name="组合 4"/>
          <p:cNvGrpSpPr/>
          <p:nvPr/>
        </p:nvGrpSpPr>
        <p:grpSpPr>
          <a:xfrm rot="1973882">
            <a:off x="3753862" y="2314541"/>
            <a:ext cx="155575" cy="163512"/>
            <a:chOff x="3429483" y="1852839"/>
            <a:chExt cx="284579" cy="286605"/>
          </a:xfrm>
        </p:grpSpPr>
        <p:sp>
          <p:nvSpPr>
            <p:cNvPr id="164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5" name="流程图: 联系 6"/>
            <p:cNvSpPr/>
            <p:nvPr/>
          </p:nvSpPr>
          <p:spPr>
            <a:xfrm>
              <a:off x="3497180" y="1967357"/>
              <a:ext cx="142290" cy="144694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66" name="组合 4"/>
          <p:cNvGrpSpPr/>
          <p:nvPr/>
        </p:nvGrpSpPr>
        <p:grpSpPr>
          <a:xfrm rot="6241104">
            <a:off x="3731637" y="2070066"/>
            <a:ext cx="155575" cy="163512"/>
            <a:chOff x="3429483" y="1852839"/>
            <a:chExt cx="284579" cy="286605"/>
          </a:xfrm>
        </p:grpSpPr>
        <p:sp>
          <p:nvSpPr>
            <p:cNvPr id="167" name="流程图: 联系 5"/>
            <p:cNvSpPr/>
            <p:nvPr/>
          </p:nvSpPr>
          <p:spPr>
            <a:xfrm>
              <a:off x="3429483" y="1852839"/>
              <a:ext cx="284579" cy="286605"/>
            </a:xfrm>
            <a:prstGeom prst="flowChartConnector">
              <a:avLst/>
            </a:prstGeom>
            <a:solidFill>
              <a:srgbClr val="377D6C"/>
            </a:solidFill>
            <a:ln w="22225">
              <a:solidFill>
                <a:srgbClr val="377D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68" name="流程图: 联系 6"/>
            <p:cNvSpPr/>
            <p:nvPr/>
          </p:nvSpPr>
          <p:spPr>
            <a:xfrm>
              <a:off x="3495333" y="1966648"/>
              <a:ext cx="142289" cy="144694"/>
            </a:xfrm>
            <a:prstGeom prst="flowChartConnector">
              <a:avLst/>
            </a:prstGeom>
            <a:solidFill>
              <a:srgbClr val="A6E8CF"/>
            </a:solidFill>
            <a:ln w="22225">
              <a:solidFill>
                <a:srgbClr val="A6E8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</p:grpSp>
      <p:grpSp>
        <p:nvGrpSpPr>
          <p:cNvPr id="169" name="组合 916"/>
          <p:cNvGrpSpPr/>
          <p:nvPr/>
        </p:nvGrpSpPr>
        <p:grpSpPr>
          <a:xfrm>
            <a:off x="914413" y="3857634"/>
            <a:ext cx="142876" cy="214314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70" name="椭圆 169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75" name="直接连接符 174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椭圆 175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80" name="直接连接符 179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弧形 180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2" name="弧形 181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86" name="直接连接符 185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组合 935"/>
          <p:cNvGrpSpPr/>
          <p:nvPr/>
        </p:nvGrpSpPr>
        <p:grpSpPr>
          <a:xfrm rot="3228931">
            <a:off x="1275050" y="3847397"/>
            <a:ext cx="165242" cy="23316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189" name="椭圆 188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94" name="直接连接符 193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椭圆 194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199" name="直接连接符 198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弧形 199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1" name="弧形 200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3" name="椭圆 202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05" name="直接连接符 204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组合 954"/>
          <p:cNvGrpSpPr/>
          <p:nvPr/>
        </p:nvGrpSpPr>
        <p:grpSpPr>
          <a:xfrm rot="20608680">
            <a:off x="1155073" y="4086286"/>
            <a:ext cx="130481" cy="204223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208" name="椭圆 207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13" name="直接连接符 212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椭圆 213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18" name="直接连接符 217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弧形 218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0" name="弧形 219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2" name="椭圆 221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3" name="椭圆 222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24" name="直接连接符 223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组合 973"/>
          <p:cNvGrpSpPr/>
          <p:nvPr/>
        </p:nvGrpSpPr>
        <p:grpSpPr>
          <a:xfrm rot="15278731">
            <a:off x="1682469" y="3783380"/>
            <a:ext cx="180568" cy="244497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227" name="椭圆 226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8" name="椭圆 227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29" name="椭圆 228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32" name="直接连接符 231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椭圆 232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5" name="椭圆 234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6" name="椭圆 235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37" name="直接连接符 236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弧形 237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39" name="弧形 238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1" name="椭圆 240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2" name="椭圆 241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43" name="直接连接符 242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组合 992"/>
          <p:cNvGrpSpPr/>
          <p:nvPr/>
        </p:nvGrpSpPr>
        <p:grpSpPr>
          <a:xfrm rot="16992815">
            <a:off x="1563681" y="4072852"/>
            <a:ext cx="180568" cy="244498"/>
            <a:chOff x="6558848" y="2254047"/>
            <a:chExt cx="1208694" cy="1637806"/>
          </a:xfrm>
          <a:solidFill>
            <a:srgbClr val="32947A"/>
          </a:solidFill>
        </p:grpSpPr>
        <p:sp>
          <p:nvSpPr>
            <p:cNvPr id="246" name="椭圆 245"/>
            <p:cNvSpPr/>
            <p:nvPr/>
          </p:nvSpPr>
          <p:spPr>
            <a:xfrm>
              <a:off x="7010419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7" name="椭圆 246"/>
            <p:cNvSpPr/>
            <p:nvPr/>
          </p:nvSpPr>
          <p:spPr>
            <a:xfrm rot="20063569">
              <a:off x="6558848" y="2311882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8" name="椭圆 247"/>
            <p:cNvSpPr/>
            <p:nvPr/>
          </p:nvSpPr>
          <p:spPr>
            <a:xfrm rot="20063569">
              <a:off x="6754719" y="2675754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49" name="椭圆 248"/>
            <p:cNvSpPr/>
            <p:nvPr/>
          </p:nvSpPr>
          <p:spPr>
            <a:xfrm rot="20063569">
              <a:off x="6682670" y="2260025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 rot="20063569">
              <a:off x="6878543" y="2581469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51" name="直接连接符 250"/>
            <p:cNvCxnSpPr/>
            <p:nvPr/>
          </p:nvCxnSpPr>
          <p:spPr>
            <a:xfrm rot="600000" flipV="1">
              <a:off x="6919930" y="2955643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椭圆 251"/>
            <p:cNvSpPr/>
            <p:nvPr/>
          </p:nvSpPr>
          <p:spPr>
            <a:xfrm rot="1628293">
              <a:off x="7517641" y="2254047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3" name="椭圆 252"/>
            <p:cNvSpPr/>
            <p:nvPr/>
          </p:nvSpPr>
          <p:spPr>
            <a:xfrm rot="1628293">
              <a:off x="7281256" y="2614938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4" name="椭圆 253"/>
            <p:cNvSpPr/>
            <p:nvPr/>
          </p:nvSpPr>
          <p:spPr>
            <a:xfrm rot="1628293">
              <a:off x="7638018" y="2318060"/>
              <a:ext cx="129524" cy="390911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 rot="1628293">
              <a:off x="7401635" y="2678953"/>
              <a:ext cx="130396" cy="389089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56" name="直接连接符 255"/>
            <p:cNvCxnSpPr/>
            <p:nvPr/>
          </p:nvCxnSpPr>
          <p:spPr>
            <a:xfrm rot="3764724" flipV="1">
              <a:off x="7280186" y="2969828"/>
              <a:ext cx="108000" cy="7143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弧形 256"/>
            <p:cNvSpPr/>
            <p:nvPr/>
          </p:nvSpPr>
          <p:spPr>
            <a:xfrm>
              <a:off x="6972318" y="2969930"/>
              <a:ext cx="109538" cy="247652"/>
            </a:xfrm>
            <a:prstGeom prst="arc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8" name="弧形 257"/>
            <p:cNvSpPr/>
            <p:nvPr/>
          </p:nvSpPr>
          <p:spPr>
            <a:xfrm flipH="1">
              <a:off x="7210994" y="2972404"/>
              <a:ext cx="108000" cy="247652"/>
            </a:xfrm>
            <a:prstGeom prst="arc">
              <a:avLst>
                <a:gd name="adj1" fmla="val 16200000"/>
                <a:gd name="adj2" fmla="val 484390"/>
              </a:avLst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7153293" y="3099400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60" name="椭圆 259"/>
            <p:cNvSpPr/>
            <p:nvPr/>
          </p:nvSpPr>
          <p:spPr>
            <a:xfrm>
              <a:off x="7015181" y="3497579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sp>
          <p:nvSpPr>
            <p:cNvPr id="261" name="椭圆 260"/>
            <p:cNvSpPr/>
            <p:nvPr/>
          </p:nvSpPr>
          <p:spPr>
            <a:xfrm>
              <a:off x="7148530" y="3499453"/>
              <a:ext cx="129600" cy="392400"/>
            </a:xfrm>
            <a:prstGeom prst="ellipse">
              <a:avLst/>
            </a:prstGeom>
            <a:grpFill/>
            <a:ln>
              <a:solidFill>
                <a:srgbClr val="32947A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endParaRPr>
            </a:p>
          </p:txBody>
        </p:sp>
        <p:cxnSp>
          <p:nvCxnSpPr>
            <p:cNvPr id="262" name="直接连接符 261"/>
            <p:cNvCxnSpPr/>
            <p:nvPr/>
          </p:nvCxnSpPr>
          <p:spPr>
            <a:xfrm>
              <a:off x="7072331" y="3003268"/>
              <a:ext cx="1584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连接符 262"/>
            <p:cNvCxnSpPr/>
            <p:nvPr/>
          </p:nvCxnSpPr>
          <p:spPr>
            <a:xfrm>
              <a:off x="7081856" y="3036606"/>
              <a:ext cx="133200" cy="1588"/>
            </a:xfrm>
            <a:prstGeom prst="line">
              <a:avLst/>
            </a:prstGeom>
            <a:grpFill/>
            <a:ln>
              <a:solidFill>
                <a:srgbClr val="32947A">
                  <a:alpha val="0"/>
                </a:srgb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4" name="图片 263" descr="nbt0910-929-F1.gif"/>
          <p:cNvPicPr>
            <a:picLocks noChangeAspect="1"/>
          </p:cNvPicPr>
          <p:nvPr/>
        </p:nvPicPr>
        <p:blipFill>
          <a:blip r:embed="rId4" cstate="print"/>
          <a:srcRect l="59998" t="33598" r="34548" b="58068"/>
          <a:stretch>
            <a:fillRect/>
          </a:stretch>
        </p:blipFill>
        <p:spPr>
          <a:xfrm>
            <a:off x="3643306" y="3522749"/>
            <a:ext cx="288000" cy="288000"/>
          </a:xfrm>
          <a:prstGeom prst="rect">
            <a:avLst/>
          </a:prstGeom>
        </p:spPr>
      </p:pic>
      <p:cxnSp>
        <p:nvCxnSpPr>
          <p:cNvPr id="265" name="曲线连接符 264"/>
          <p:cNvCxnSpPr/>
          <p:nvPr/>
        </p:nvCxnSpPr>
        <p:spPr>
          <a:xfrm rot="16200000" flipH="1">
            <a:off x="3929058" y="3737063"/>
            <a:ext cx="285752" cy="285752"/>
          </a:xfrm>
          <a:prstGeom prst="curvedConnector3">
            <a:avLst>
              <a:gd name="adj1" fmla="val -3333"/>
            </a:avLst>
          </a:prstGeom>
          <a:ln w="12700">
            <a:solidFill>
              <a:srgbClr val="0054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右箭头 265"/>
          <p:cNvSpPr/>
          <p:nvPr/>
        </p:nvSpPr>
        <p:spPr>
          <a:xfrm>
            <a:off x="1428728" y="1627483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右大括号 266"/>
          <p:cNvSpPr/>
          <p:nvPr/>
        </p:nvSpPr>
        <p:spPr>
          <a:xfrm>
            <a:off x="2786050" y="1707172"/>
            <a:ext cx="214314" cy="1285884"/>
          </a:xfrm>
          <a:prstGeom prst="rightBrace">
            <a:avLst>
              <a:gd name="adj1" fmla="val 29666"/>
              <a:gd name="adj2" fmla="val 50000"/>
            </a:avLst>
          </a:prstGeom>
          <a:solidFill>
            <a:schemeClr val="bg1"/>
          </a:solidFill>
          <a:ln w="12700">
            <a:solidFill>
              <a:srgbClr val="0054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022815"/>
            <a:ext cx="1023927" cy="69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9" name="矩形 268"/>
          <p:cNvSpPr/>
          <p:nvPr/>
        </p:nvSpPr>
        <p:spPr>
          <a:xfrm>
            <a:off x="1780527" y="2064362"/>
            <a:ext cx="10182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err="1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Splenocytes</a:t>
            </a:r>
            <a:endParaRPr lang="zh-CN" altLang="en-US" sz="1000" dirty="0">
              <a:latin typeface="Poppins" panose="02000000000000000000" pitchFamily="2" charset="0"/>
              <a:ea typeface="思源黑体 CN Light" panose="020B0300000000000000" charset="-122"/>
              <a:cs typeface="Poppins" panose="02000000000000000000" pitchFamily="2" charset="0"/>
            </a:endParaRPr>
          </a:p>
        </p:txBody>
      </p:sp>
      <p:sp>
        <p:nvSpPr>
          <p:cNvPr id="270" name="矩形 269"/>
          <p:cNvSpPr/>
          <p:nvPr/>
        </p:nvSpPr>
        <p:spPr>
          <a:xfrm>
            <a:off x="1843559" y="3071039"/>
            <a:ext cx="8242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Myeloma</a:t>
            </a:r>
            <a:endParaRPr lang="zh-CN" altLang="en-US" sz="1000" dirty="0">
              <a:latin typeface="Poppins" panose="02000000000000000000" pitchFamily="2" charset="0"/>
              <a:ea typeface="思源黑体 CN Light" panose="020B0300000000000000" charset="-122"/>
              <a:cs typeface="Poppins" panose="02000000000000000000" pitchFamily="2" charset="0"/>
            </a:endParaRPr>
          </a:p>
        </p:txBody>
      </p:sp>
      <p:sp>
        <p:nvSpPr>
          <p:cNvPr id="271" name="矩形 270"/>
          <p:cNvSpPr/>
          <p:nvPr/>
        </p:nvSpPr>
        <p:spPr>
          <a:xfrm>
            <a:off x="3468116" y="2682719"/>
            <a:ext cx="13035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 err="1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Hybridoma</a:t>
            </a:r>
            <a:r>
              <a:rPr lang="en-US" altLang="zh-CN" sz="1000" b="1" dirty="0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 cells</a:t>
            </a:r>
            <a:endParaRPr lang="zh-CN" altLang="en-US" sz="1000" dirty="0">
              <a:latin typeface="Poppins" panose="02000000000000000000" pitchFamily="2" charset="0"/>
              <a:ea typeface="思源黑体 CN Light" panose="020B0300000000000000" charset="-122"/>
              <a:cs typeface="Poppins" panose="02000000000000000000" pitchFamily="2" charset="0"/>
            </a:endParaRPr>
          </a:p>
        </p:txBody>
      </p:sp>
      <p:sp>
        <p:nvSpPr>
          <p:cNvPr id="272" name="矩形 271"/>
          <p:cNvSpPr/>
          <p:nvPr/>
        </p:nvSpPr>
        <p:spPr>
          <a:xfrm>
            <a:off x="3646217" y="4754421"/>
            <a:ext cx="8739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b="1" dirty="0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Screening</a:t>
            </a:r>
            <a:endParaRPr lang="zh-CN" altLang="en-US" sz="1000" b="1" dirty="0">
              <a:latin typeface="Poppins" panose="02000000000000000000" pitchFamily="2" charset="0"/>
              <a:ea typeface="思源黑体 CN Light" panose="020B0300000000000000" charset="-122"/>
              <a:cs typeface="Poppins" panose="02000000000000000000" pitchFamily="2" charset="0"/>
            </a:endParaRPr>
          </a:p>
        </p:txBody>
      </p:sp>
      <p:sp>
        <p:nvSpPr>
          <p:cNvPr id="273" name="矩形 272"/>
          <p:cNvSpPr/>
          <p:nvPr/>
        </p:nvSpPr>
        <p:spPr>
          <a:xfrm>
            <a:off x="351060" y="4371950"/>
            <a:ext cx="20258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Poppins" panose="02000000000000000000" pitchFamily="2" charset="0"/>
                <a:ea typeface="思源黑体 CN Light" panose="020B0300000000000000" charset="-122"/>
                <a:cs typeface="Poppins" panose="02000000000000000000" pitchFamily="2" charset="0"/>
              </a:rPr>
              <a:t>Amplification &amp; purification</a:t>
            </a:r>
            <a:endParaRPr lang="zh-CN" altLang="en-US" sz="1000" b="1" dirty="0">
              <a:latin typeface="Poppins" panose="02000000000000000000" pitchFamily="2" charset="0"/>
              <a:ea typeface="思源黑体 CN Light" panose="020B0300000000000000" charset="-122"/>
              <a:cs typeface="Poppins" panose="02000000000000000000" pitchFamily="2" charset="0"/>
            </a:endParaRPr>
          </a:p>
        </p:txBody>
      </p:sp>
      <p:sp>
        <p:nvSpPr>
          <p:cNvPr id="274" name="右箭头 273"/>
          <p:cNvSpPr/>
          <p:nvPr/>
        </p:nvSpPr>
        <p:spPr>
          <a:xfrm>
            <a:off x="1428728" y="2594434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右箭头 274"/>
          <p:cNvSpPr/>
          <p:nvPr/>
        </p:nvSpPr>
        <p:spPr>
          <a:xfrm>
            <a:off x="3140992" y="2277552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右箭头 275"/>
          <p:cNvSpPr/>
          <p:nvPr/>
        </p:nvSpPr>
        <p:spPr>
          <a:xfrm rot="5400000">
            <a:off x="3924607" y="3124914"/>
            <a:ext cx="271301" cy="165104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矩形 277"/>
          <p:cNvSpPr/>
          <p:nvPr/>
        </p:nvSpPr>
        <p:spPr>
          <a:xfrm>
            <a:off x="2071670" y="714362"/>
            <a:ext cx="492922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100" b="1" dirty="0">
                <a:solidFill>
                  <a:srgbClr val="377D6C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杂交瘤抗体开发技术</a:t>
            </a:r>
            <a:endParaRPr lang="zh-CN" altLang="en-US" sz="2100" b="1" dirty="0">
              <a:solidFill>
                <a:srgbClr val="377D6C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79" name="矩形 278"/>
          <p:cNvSpPr/>
          <p:nvPr/>
        </p:nvSpPr>
        <p:spPr>
          <a:xfrm>
            <a:off x="5034917" y="1408601"/>
            <a:ext cx="4071966" cy="27186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技术路线成熟，成本优势；</a:t>
            </a:r>
            <a:endParaRPr lang="en-US" altLang="zh-CN" sz="16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20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电融合技术大幅提升融合效率；</a:t>
            </a:r>
            <a:endParaRPr lang="en-US" altLang="zh-CN" sz="16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20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上清介入多功能筛选，提高成功率；</a:t>
            </a:r>
            <a:endParaRPr lang="en-US" altLang="zh-CN" sz="16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20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自主开发鼠单抗数量</a:t>
            </a:r>
            <a:r>
              <a:rPr lang="en-US" altLang="zh-CN" sz="2000" b="1" dirty="0">
                <a:solidFill>
                  <a:srgbClr val="187159"/>
                </a:solidFill>
                <a:latin typeface="Poppins" panose="02000000000000000000" pitchFamily="2" charset="0"/>
                <a:ea typeface="华文行楷" panose="02010800040101010101" pitchFamily="2" charset="-122"/>
                <a:cs typeface="Poppins" panose="02000000000000000000" pitchFamily="2" charset="0"/>
              </a:rPr>
              <a:t>&gt;26000 </a:t>
            </a: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种</a:t>
            </a:r>
            <a:endParaRPr lang="en-US" altLang="zh-CN" sz="16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  <a:p>
            <a:pPr>
              <a:lnSpc>
                <a:spcPct val="200000"/>
              </a:lnSpc>
              <a:buClr>
                <a:srgbClr val="00A27B"/>
              </a:buClr>
              <a:buFont typeface="Wingdings" panose="05000000000000000000" pitchFamily="2" charset="2"/>
              <a:buChar char="u"/>
            </a:pPr>
            <a:r>
              <a:rPr lang="en-US" altLang="zh-CN" sz="2000" b="1" dirty="0">
                <a:solidFill>
                  <a:srgbClr val="187159"/>
                </a:solidFill>
                <a:latin typeface="Poppins" panose="02000000000000000000" pitchFamily="2" charset="0"/>
                <a:ea typeface="华文行楷" panose="02010800040101010101" pitchFamily="2" charset="-122"/>
                <a:cs typeface="Poppins" panose="02000000000000000000" pitchFamily="2" charset="0"/>
              </a:rPr>
              <a:t>700+ </a:t>
            </a:r>
            <a:r>
              <a:rPr lang="zh-CN" altLang="en-US" sz="1600" b="1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</a:rPr>
              <a:t>技术服务项目经验</a:t>
            </a:r>
            <a:endParaRPr lang="en-US" altLang="zh-CN" sz="1600" b="1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80" name="右箭头 279"/>
          <p:cNvSpPr/>
          <p:nvPr/>
        </p:nvSpPr>
        <p:spPr>
          <a:xfrm flipH="1" flipV="1">
            <a:off x="2786050" y="4071948"/>
            <a:ext cx="288000" cy="144000"/>
          </a:xfrm>
          <a:prstGeom prst="rightArrow">
            <a:avLst/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图片 276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81" name="图片 280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82" name="图片 281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45" name="TextBox 11"/>
          <p:cNvSpPr txBox="1"/>
          <p:nvPr/>
        </p:nvSpPr>
        <p:spPr>
          <a:xfrm>
            <a:off x="353802" y="667198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杂交瘤案例</a:t>
            </a:r>
            <a:r>
              <a:rPr lang="en-US" altLang="zh-CN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——IHC</a:t>
            </a:r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诊断原料抗体开发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280" name="图片 27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686" y="1479289"/>
            <a:ext cx="1440000" cy="1080000"/>
          </a:xfrm>
          <a:prstGeom prst="rect">
            <a:avLst/>
          </a:prstGeom>
        </p:spPr>
      </p:pic>
      <p:pic>
        <p:nvPicPr>
          <p:cNvPr id="281" name="图片 28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22" y="1479289"/>
            <a:ext cx="1440000" cy="1080000"/>
          </a:xfrm>
          <a:prstGeom prst="rect">
            <a:avLst/>
          </a:prstGeom>
        </p:spPr>
      </p:pic>
      <p:pic>
        <p:nvPicPr>
          <p:cNvPr id="282" name="图片 28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958" y="1479289"/>
            <a:ext cx="1440000" cy="1080000"/>
          </a:xfrm>
          <a:prstGeom prst="rect">
            <a:avLst/>
          </a:prstGeom>
        </p:spPr>
      </p:pic>
      <p:pic>
        <p:nvPicPr>
          <p:cNvPr id="283" name="图片 28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926" y="3153460"/>
            <a:ext cx="1440000" cy="1080000"/>
          </a:xfrm>
          <a:prstGeom prst="rect">
            <a:avLst/>
          </a:prstGeom>
        </p:spPr>
      </p:pic>
      <p:pic>
        <p:nvPicPr>
          <p:cNvPr id="284" name="图片 28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62" y="3153460"/>
            <a:ext cx="1440000" cy="1080000"/>
          </a:xfrm>
          <a:prstGeom prst="rect">
            <a:avLst/>
          </a:prstGeom>
        </p:spPr>
      </p:pic>
      <p:pic>
        <p:nvPicPr>
          <p:cNvPr id="285" name="图片 28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98" y="3153460"/>
            <a:ext cx="1440000" cy="1080000"/>
          </a:xfrm>
          <a:prstGeom prst="rect">
            <a:avLst/>
          </a:prstGeom>
        </p:spPr>
      </p:pic>
      <p:sp>
        <p:nvSpPr>
          <p:cNvPr id="286" name="矩形 285"/>
          <p:cNvSpPr/>
          <p:nvPr/>
        </p:nvSpPr>
        <p:spPr>
          <a:xfrm>
            <a:off x="4448563" y="2550859"/>
            <a:ext cx="98135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小肠（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5920275" y="2558479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十二指肠（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7688923" y="2550859"/>
            <a:ext cx="98135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结肠（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89" name="TextBox 67"/>
          <p:cNvSpPr txBox="1"/>
          <p:nvPr/>
        </p:nvSpPr>
        <p:spPr>
          <a:xfrm>
            <a:off x="5481570" y="1193537"/>
            <a:ext cx="2071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1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阳性组织（部分数据展示）</a:t>
            </a:r>
            <a:endParaRPr lang="zh-CN" altLang="en-US" sz="1050" b="1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90" name="TextBox 68"/>
          <p:cNvSpPr txBox="1"/>
          <p:nvPr/>
        </p:nvSpPr>
        <p:spPr>
          <a:xfrm>
            <a:off x="5564248" y="2907974"/>
            <a:ext cx="2071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1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阴性组织（部分数据展示）</a:t>
            </a:r>
            <a:endParaRPr lang="zh-CN" altLang="en-US" sz="1050" b="1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4392331" y="4233460"/>
            <a:ext cx="110959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平滑肌（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5920275" y="4233460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前列腺癌（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93" name="矩形 292"/>
          <p:cNvSpPr/>
          <p:nvPr/>
        </p:nvSpPr>
        <p:spPr>
          <a:xfrm>
            <a:off x="7446146" y="4233460"/>
            <a:ext cx="1237839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平滑肌瘤（</a:t>
            </a:r>
            <a:r>
              <a:rPr 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20</a:t>
            </a:r>
            <a:r>
              <a:rPr lang="en-US" altLang="zh-CN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×</a:t>
            </a:r>
            <a:r>
              <a:rPr lang="zh-CN" altLang="en-US" sz="10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）</a:t>
            </a:r>
            <a:endParaRPr lang="zh-CN" altLang="en-US" sz="10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94" name="TextBox 72"/>
          <p:cNvSpPr txBox="1"/>
          <p:nvPr/>
        </p:nvSpPr>
        <p:spPr>
          <a:xfrm>
            <a:off x="4849868" y="4590650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抗体经多种组织检测合格</a:t>
            </a:r>
            <a:endParaRPr lang="zh-CN" altLang="en-US" sz="16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295" name="图示 294"/>
          <p:cNvGraphicFramePr/>
          <p:nvPr/>
        </p:nvGraphicFramePr>
        <p:xfrm>
          <a:off x="-1143040" y="1059582"/>
          <a:ext cx="60960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 descr="logo水印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4" name="图片 23" descr="logo水印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5" name="图片 24" descr="logo水印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cxnSp>
        <p:nvCxnSpPr>
          <p:cNvPr id="2056" name="直接连接符 2055"/>
          <p:cNvCxnSpPr/>
          <p:nvPr/>
        </p:nvCxnSpPr>
        <p:spPr>
          <a:xfrm flipH="1">
            <a:off x="4436285" y="1279932"/>
            <a:ext cx="1" cy="3728627"/>
          </a:xfrm>
          <a:prstGeom prst="line">
            <a:avLst/>
          </a:prstGeom>
          <a:ln w="19050">
            <a:solidFill>
              <a:srgbClr val="00A27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507" y="1045154"/>
            <a:ext cx="1709758" cy="1253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8144" y="2605583"/>
            <a:ext cx="1899156" cy="147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997211" y="2292800"/>
            <a:ext cx="9663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活性蛋白免疫</a:t>
            </a:r>
            <a:endParaRPr lang="zh-CN" altLang="en-US" sz="9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1973" y="4899619"/>
            <a:ext cx="15001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抗体亲和力达到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E-10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级别</a:t>
            </a:r>
            <a:endParaRPr lang="zh-CN" altLang="en-US" sz="9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09001" y="4069110"/>
            <a:ext cx="1597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细胞活性等多功能介入筛选</a:t>
            </a:r>
            <a:endParaRPr lang="zh-CN" altLang="en-US" sz="9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631" y="3531467"/>
            <a:ext cx="2021759" cy="133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Box 11"/>
          <p:cNvSpPr txBox="1"/>
          <p:nvPr/>
        </p:nvSpPr>
        <p:spPr>
          <a:xfrm>
            <a:off x="353802" y="667198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杂交瘤案例</a:t>
            </a:r>
            <a:r>
              <a:rPr lang="en-US" altLang="zh-CN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——IL15</a:t>
            </a:r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中和抗体开发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2916082" y="4704431"/>
            <a:ext cx="2184025" cy="335813"/>
          </a:xfrm>
          <a:prstGeom prst="roundRect">
            <a:avLst>
              <a:gd name="adj" fmla="val 50000"/>
            </a:avLst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13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株亚克隆细胞稳定株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3897600" y="3366839"/>
            <a:ext cx="2304256" cy="403253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102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株主克隆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ELISA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竞争抑制阳性</a:t>
            </a:r>
            <a:endParaRPr lang="en-US" altLang="zh-CN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(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抽检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20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株，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6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株细胞活性阳性）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2916083" y="1216595"/>
            <a:ext cx="2952061" cy="341567"/>
          </a:xfrm>
          <a:prstGeom prst="roundRect">
            <a:avLst>
              <a:gd name="adj" fmla="val 50000"/>
            </a:avLst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重组蛋白（细胞生物活性检测 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EC</a:t>
            </a:r>
            <a:r>
              <a:rPr lang="en-US" altLang="zh-CN" sz="1000" baseline="-25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50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 2~8 ng/mL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）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48" name="矩形: 圆角 2047"/>
          <p:cNvSpPr/>
          <p:nvPr/>
        </p:nvSpPr>
        <p:spPr>
          <a:xfrm>
            <a:off x="3897600" y="4278410"/>
            <a:ext cx="2184025" cy="335813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15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株亚克隆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ELISA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竞争阳性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49" name="矩形: 圆角 2048"/>
          <p:cNvSpPr/>
          <p:nvPr/>
        </p:nvSpPr>
        <p:spPr>
          <a:xfrm>
            <a:off x="2916083" y="3856211"/>
            <a:ext cx="2184025" cy="335813"/>
          </a:xfrm>
          <a:prstGeom prst="roundRect">
            <a:avLst>
              <a:gd name="adj" fmla="val 50000"/>
            </a:avLst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40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株细胞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2~3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轮有限稀释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50" name="矩形: 圆角 2049"/>
          <p:cNvSpPr/>
          <p:nvPr/>
        </p:nvSpPr>
        <p:spPr>
          <a:xfrm>
            <a:off x="2916083" y="2940653"/>
            <a:ext cx="2184025" cy="335813"/>
          </a:xfrm>
          <a:prstGeom prst="roundRect">
            <a:avLst>
              <a:gd name="adj" fmla="val 50000"/>
            </a:avLst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835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孔主克隆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ELISA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结合阳性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51" name="矩形: 圆角 2050"/>
          <p:cNvSpPr/>
          <p:nvPr/>
        </p:nvSpPr>
        <p:spPr>
          <a:xfrm>
            <a:off x="3897600" y="2515047"/>
            <a:ext cx="2448271" cy="335813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融合后细胞接种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42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块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96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孔细胞培养板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52" name="矩形: 圆角 2051"/>
          <p:cNvSpPr/>
          <p:nvPr/>
        </p:nvSpPr>
        <p:spPr>
          <a:xfrm>
            <a:off x="2916083" y="2081934"/>
            <a:ext cx="2448271" cy="335813"/>
          </a:xfrm>
          <a:prstGeom prst="roundRect">
            <a:avLst>
              <a:gd name="adj" fmla="val 50000"/>
            </a:avLst>
          </a:prstGeom>
          <a:solidFill>
            <a:srgbClr val="00A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10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只小鼠高效价，挑选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1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只进行融合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53" name="矩形: 圆角 2052"/>
          <p:cNvSpPr/>
          <p:nvPr/>
        </p:nvSpPr>
        <p:spPr>
          <a:xfrm>
            <a:off x="3897600" y="1655042"/>
            <a:ext cx="2448271" cy="335813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000" dirty="0" err="1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Balb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/c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、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C57BL/6 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小鼠各免疫</a:t>
            </a:r>
            <a:r>
              <a:rPr lang="en-US" altLang="zh-CN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5</a:t>
            </a:r>
            <a:r>
              <a:rPr lang="zh-CN" altLang="en-US" sz="10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只</a:t>
            </a:r>
            <a:endParaRPr lang="zh-CN" altLang="en-US" sz="10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cxnSp>
        <p:nvCxnSpPr>
          <p:cNvPr id="2059" name="直接箭头连接符 2058"/>
          <p:cNvCxnSpPr/>
          <p:nvPr/>
        </p:nvCxnSpPr>
        <p:spPr>
          <a:xfrm flipH="1">
            <a:off x="2483768" y="1362919"/>
            <a:ext cx="391314" cy="0"/>
          </a:xfrm>
          <a:prstGeom prst="straightConnector1">
            <a:avLst/>
          </a:prstGeom>
          <a:ln w="28575">
            <a:solidFill>
              <a:srgbClr val="00A2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直接箭头连接符 2060"/>
          <p:cNvCxnSpPr/>
          <p:nvPr/>
        </p:nvCxnSpPr>
        <p:spPr>
          <a:xfrm flipH="1">
            <a:off x="2483768" y="4830493"/>
            <a:ext cx="391314" cy="0"/>
          </a:xfrm>
          <a:prstGeom prst="straightConnector1">
            <a:avLst/>
          </a:prstGeom>
          <a:ln w="28575">
            <a:solidFill>
              <a:srgbClr val="00A2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" name="直接箭头连接符 2061"/>
          <p:cNvCxnSpPr/>
          <p:nvPr/>
        </p:nvCxnSpPr>
        <p:spPr>
          <a:xfrm>
            <a:off x="6264322" y="3545227"/>
            <a:ext cx="417502" cy="0"/>
          </a:xfrm>
          <a:prstGeom prst="straightConnector1">
            <a:avLst/>
          </a:prstGeom>
          <a:ln w="28575">
            <a:solidFill>
              <a:srgbClr val="00A2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 descr="logo水印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8" name="图片 27" descr="logo水印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9" name="图片 28" descr="logo水印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11"/>
          <p:cNvSpPr txBox="1"/>
          <p:nvPr/>
        </p:nvSpPr>
        <p:spPr>
          <a:xfrm>
            <a:off x="353802" y="667198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杂交瘤案例</a:t>
            </a:r>
            <a:r>
              <a:rPr lang="en-US" altLang="zh-CN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——IL15</a:t>
            </a:r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中和抗体开发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49256" y="1285866"/>
            <a:ext cx="35719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732240" y="1419622"/>
            <a:ext cx="2214578" cy="936000"/>
          </a:xfrm>
          <a:prstGeom prst="roundRect">
            <a:avLst/>
          </a:prstGeom>
          <a:noFill/>
          <a:ln w="12700">
            <a:solidFill>
              <a:srgbClr val="00A27B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732240" y="1515512"/>
            <a:ext cx="2263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13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株抗体均可抑制细胞，其中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11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株优于对照抗体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715140" y="3557838"/>
            <a:ext cx="2214578" cy="571504"/>
          </a:xfrm>
          <a:prstGeom prst="roundRect">
            <a:avLst/>
          </a:prstGeom>
          <a:noFill/>
          <a:ln w="12700">
            <a:solidFill>
              <a:srgbClr val="00A27B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8016" y="3629276"/>
            <a:ext cx="2000264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抗体亲和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rPr>
              <a:t>E-10~E-11 M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303" y="1225626"/>
            <a:ext cx="1980000" cy="159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3813" y="1134727"/>
            <a:ext cx="1980000" cy="167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9735" y="4512262"/>
          <a:ext cx="1985401" cy="395771"/>
        </p:xfrm>
        <a:graphic>
          <a:graphicData uri="http://schemas.openxmlformats.org/drawingml/2006/table">
            <a:tbl>
              <a:tblPr/>
              <a:tblGrid>
                <a:gridCol w="661800"/>
                <a:gridCol w="689012"/>
                <a:gridCol w="634589"/>
              </a:tblGrid>
              <a:tr h="196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(M)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on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(1/Ms)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dis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997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8.78E-11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4.15E+05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3.64E-05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390121" y="4512262"/>
          <a:ext cx="1985401" cy="395771"/>
        </p:xfrm>
        <a:graphic>
          <a:graphicData uri="http://schemas.openxmlformats.org/drawingml/2006/table">
            <a:tbl>
              <a:tblPr/>
              <a:tblGrid>
                <a:gridCol w="661800"/>
                <a:gridCol w="689012"/>
                <a:gridCol w="634589"/>
              </a:tblGrid>
              <a:tr h="196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(M)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on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(1/Ms)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dis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997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2.29E-10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3.91E+05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8.94E-05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4599304" y="4512262"/>
          <a:ext cx="1985401" cy="395771"/>
        </p:xfrm>
        <a:graphic>
          <a:graphicData uri="http://schemas.openxmlformats.org/drawingml/2006/table">
            <a:tbl>
              <a:tblPr/>
              <a:tblGrid>
                <a:gridCol w="661800"/>
                <a:gridCol w="689012"/>
                <a:gridCol w="634589"/>
              </a:tblGrid>
              <a:tr h="196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(M)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on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(1/Ms)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k</a:t>
                      </a:r>
                      <a:r>
                        <a:rPr lang="en-US" sz="900" b="1" i="0" u="none" strike="noStrike" baseline="-25000" dirty="0" err="1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dis</a:t>
                      </a:r>
                      <a:r>
                        <a:rPr lang="en-US" sz="900" b="1" i="0" u="none" strike="noStrike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cs typeface="Poppins" panose="02000000000000000000" pitchFamily="2" charset="0"/>
                        </a:rPr>
                        <a:t> (1/s) 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cs typeface="Poppins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66"/>
                    </a:solidFill>
                  </a:tcPr>
                </a:tc>
              </a:tr>
              <a:tr h="1997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2.47E-10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1.97E+05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  <a:cs typeface="Poppins" panose="02000000000000000000" pitchFamily="2" charset="0"/>
                        </a:rPr>
                        <a:t>4.88E-05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  <a:cs typeface="Poppins" panose="0200000000000000000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58987" y="3019941"/>
            <a:ext cx="6584715" cy="1504436"/>
            <a:chOff x="58987" y="3019941"/>
            <a:chExt cx="6584715" cy="1504436"/>
          </a:xfrm>
        </p:grpSpPr>
        <p:sp>
          <p:nvSpPr>
            <p:cNvPr id="2" name="矩形 1"/>
            <p:cNvSpPr/>
            <p:nvPr/>
          </p:nvSpPr>
          <p:spPr>
            <a:xfrm>
              <a:off x="3643306" y="3143254"/>
              <a:ext cx="571504" cy="2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844" y="3100326"/>
              <a:ext cx="2071702" cy="1424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57422" y="3081745"/>
              <a:ext cx="2053693" cy="1380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71999" y="3097216"/>
              <a:ext cx="2071703" cy="1387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矩形 9"/>
            <p:cNvSpPr/>
            <p:nvPr/>
          </p:nvSpPr>
          <p:spPr>
            <a:xfrm>
              <a:off x="2390120" y="3537201"/>
              <a:ext cx="93647" cy="4423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584269" y="3537201"/>
              <a:ext cx="93647" cy="4423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 rot="10800000">
              <a:off x="2293438" y="3451017"/>
              <a:ext cx="261610" cy="5668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500" dirty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Response(nm)</a:t>
              </a:r>
              <a:endParaRPr lang="zh-CN" altLang="en-US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rot="10800000">
              <a:off x="4469264" y="3507202"/>
              <a:ext cx="261610" cy="5668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500" dirty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Response(nm)</a:t>
              </a:r>
              <a:endParaRPr lang="zh-CN" altLang="en-US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85718" y="3019941"/>
              <a:ext cx="6086481" cy="19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rgbClr val="7030A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08373" y="3116576"/>
              <a:ext cx="1036596" cy="1990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MM03H</a:t>
              </a:r>
              <a:endParaRPr lang="zh-CN" altLang="en-US" sz="900" dirty="0">
                <a:solidFill>
                  <a:schemeClr val="tx1"/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029145" y="3155668"/>
              <a:ext cx="1036596" cy="1990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MM11H</a:t>
              </a:r>
              <a:endParaRPr lang="zh-CN" altLang="en-US" sz="900" dirty="0">
                <a:solidFill>
                  <a:schemeClr val="tx1"/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030518" y="3148476"/>
              <a:ext cx="1036596" cy="1990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MM12H</a:t>
              </a:r>
              <a:endParaRPr lang="zh-CN" altLang="en-US" sz="900" dirty="0">
                <a:solidFill>
                  <a:schemeClr val="tx1"/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1301" y="3528026"/>
              <a:ext cx="93647" cy="4423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 rot="10800000">
              <a:off x="58987" y="3482390"/>
              <a:ext cx="261610" cy="5668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500" dirty="0">
                  <a:solidFill>
                    <a:schemeClr val="bg1">
                      <a:lumMod val="50000"/>
                    </a:schemeClr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Response(nm)</a:t>
              </a:r>
              <a:endParaRPr lang="zh-CN" altLang="en-US" sz="500" dirty="0">
                <a:solidFill>
                  <a:schemeClr val="bg1">
                    <a:lumMod val="50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00562" y="1229471"/>
            <a:ext cx="1980000" cy="1581993"/>
            <a:chOff x="4500562" y="1229471"/>
            <a:chExt cx="1980000" cy="1581993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00562" y="1229471"/>
              <a:ext cx="1980000" cy="1581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" name="矩形 32"/>
            <p:cNvSpPr/>
            <p:nvPr/>
          </p:nvSpPr>
          <p:spPr>
            <a:xfrm rot="16200000">
              <a:off x="5168118" y="1236784"/>
              <a:ext cx="93647" cy="4423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 rot="16200000">
              <a:off x="5216584" y="1065978"/>
              <a:ext cx="261610" cy="7707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" panose="02000000000000000000" pitchFamily="2" charset="0"/>
                  <a:cs typeface="Poppins" panose="02000000000000000000" pitchFamily="2" charset="0"/>
                </a:rPr>
                <a:t>Positive control</a:t>
              </a:r>
              <a:endParaRPr lang="zh-CN" altLang="en-US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</p:grpSp>
      <p:pic>
        <p:nvPicPr>
          <p:cNvPr id="41" name="图片 40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42" name="图片 41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43" name="图片 42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11"/>
          <p:cNvSpPr txBox="1"/>
          <p:nvPr/>
        </p:nvSpPr>
        <p:spPr>
          <a:xfrm>
            <a:off x="4857752" y="928676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杂交瘤技术的限制因素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24" name="图示 23"/>
          <p:cNvGraphicFramePr/>
          <p:nvPr/>
        </p:nvGraphicFramePr>
        <p:xfrm>
          <a:off x="428596" y="928676"/>
          <a:ext cx="2571768" cy="370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797048" y="1265463"/>
            <a:ext cx="849313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10-14</a:t>
            </a:r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797048" y="1827862"/>
            <a:ext cx="849312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阳性克隆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797048" y="2381635"/>
            <a:ext cx="849312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7-10 </a:t>
            </a:r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797048" y="2944034"/>
            <a:ext cx="902744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阳性单克隆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797048" y="3489181"/>
            <a:ext cx="850900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7-10 </a:t>
            </a:r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797048" y="4051582"/>
            <a:ext cx="1143000" cy="2539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5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阳性单克隆</a:t>
            </a:r>
            <a:endParaRPr lang="zh-CN" altLang="en-US" sz="105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71868" y="2357436"/>
            <a:ext cx="54292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2-3</a:t>
            </a:r>
            <a:r>
              <a:rPr lang="zh-CN" altLang="en-US" sz="16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轮有限稀释筛选及扩增生产阶段：</a:t>
            </a:r>
            <a:endParaRPr lang="en-US" altLang="zh-CN" sz="160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实验周期长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34~44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天（有限稀释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20-30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天，生产纯化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14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天）</a:t>
            </a:r>
            <a:endParaRPr lang="en-US" altLang="zh-CN" sz="14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克隆丢失风险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——20~30%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（有限稀释转阴率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20%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）</a:t>
            </a:r>
            <a:endParaRPr lang="en-US" altLang="zh-CN" sz="14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通量限制</a:t>
            </a:r>
            <a:r>
              <a:rPr lang="en-US" altLang="zh-CN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——</a:t>
            </a: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人工通量决定工作量大小</a:t>
            </a:r>
            <a:endParaRPr lang="en-US" altLang="zh-CN" sz="14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对于有提基因需求的客户，需要额外进行提基因表达验证</a:t>
            </a:r>
            <a:endParaRPr lang="zh-CN" altLang="en-US" sz="14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3" name="右大括号 32"/>
          <p:cNvSpPr/>
          <p:nvPr/>
        </p:nvSpPr>
        <p:spPr>
          <a:xfrm>
            <a:off x="3214678" y="2214560"/>
            <a:ext cx="214314" cy="2214578"/>
          </a:xfrm>
          <a:prstGeom prst="rightBrace">
            <a:avLst/>
          </a:prstGeom>
          <a:ln w="22225">
            <a:solidFill>
              <a:srgbClr val="00A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logo水印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7" name="图片 16" descr="logo水印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8" name="图片 17" descr="logo水印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00000" flipH="1"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 descr="图片包含 桌子, 小, 手机, 亮&#10;&#10;描述已自动生成"/>
            <p:cNvPicPr>
              <a:picLocks noChangeAspect="1"/>
            </p:cNvPicPr>
            <p:nvPr/>
          </p:nvPicPr>
          <p:blipFill rotWithShape="1">
            <a:blip r:embed="rId1" cstate="email">
              <a:duotone>
                <a:prstClr val="black"/>
                <a:srgbClr val="00A27B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900"/>
                      </a14:imgEffect>
                      <a14:imgEffect>
                        <a14:saturation sat="129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îṥľîḓê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2" name="任意多边形: 形状 11"/>
          <p:cNvSpPr/>
          <p:nvPr/>
        </p:nvSpPr>
        <p:spPr>
          <a:xfrm>
            <a:off x="0" y="-1"/>
            <a:ext cx="2239471" cy="5143501"/>
          </a:xfrm>
          <a:custGeom>
            <a:avLst/>
            <a:gdLst/>
            <a:ahLst/>
            <a:cxnLst/>
            <a:rect l="l" t="t" r="r" b="b"/>
            <a:pathLst>
              <a:path w="2985961" h="6858001">
                <a:moveTo>
                  <a:pt x="1751836" y="2352395"/>
                </a:moveTo>
                <a:cubicBezTo>
                  <a:pt x="1821339" y="2352395"/>
                  <a:pt x="1883964" y="2361444"/>
                  <a:pt x="1939711" y="2379544"/>
                </a:cubicBezTo>
                <a:cubicBezTo>
                  <a:pt x="1995458" y="2397644"/>
                  <a:pt x="2045051" y="2426603"/>
                  <a:pt x="2088490" y="2466422"/>
                </a:cubicBezTo>
                <a:cubicBezTo>
                  <a:pt x="2131930" y="2506242"/>
                  <a:pt x="2169215" y="2556921"/>
                  <a:pt x="2200346" y="2618460"/>
                </a:cubicBezTo>
                <a:cubicBezTo>
                  <a:pt x="2231478" y="2679999"/>
                  <a:pt x="2256817" y="2753483"/>
                  <a:pt x="2276365" y="2838914"/>
                </a:cubicBezTo>
                <a:cubicBezTo>
                  <a:pt x="2295913" y="2924344"/>
                  <a:pt x="2310754" y="3022807"/>
                  <a:pt x="2320890" y="3134300"/>
                </a:cubicBezTo>
                <a:cubicBezTo>
                  <a:pt x="2331026" y="3245794"/>
                  <a:pt x="2336094" y="3371768"/>
                  <a:pt x="2336094" y="3512221"/>
                </a:cubicBezTo>
                <a:cubicBezTo>
                  <a:pt x="2336094" y="3616475"/>
                  <a:pt x="2332836" y="3716748"/>
                  <a:pt x="2326320" y="3813038"/>
                </a:cubicBezTo>
                <a:cubicBezTo>
                  <a:pt x="2319804" y="3909328"/>
                  <a:pt x="2307858" y="3998740"/>
                  <a:pt x="2290483" y="4081275"/>
                </a:cubicBezTo>
                <a:cubicBezTo>
                  <a:pt x="2273107" y="4163809"/>
                  <a:pt x="2249939" y="4239104"/>
                  <a:pt x="2220980" y="4307159"/>
                </a:cubicBezTo>
                <a:cubicBezTo>
                  <a:pt x="2192021" y="4375214"/>
                  <a:pt x="2155459" y="4433495"/>
                  <a:pt x="2111296" y="4482002"/>
                </a:cubicBezTo>
                <a:cubicBezTo>
                  <a:pt x="2067133" y="4530509"/>
                  <a:pt x="2014282" y="4567794"/>
                  <a:pt x="1952743" y="4593858"/>
                </a:cubicBezTo>
                <a:cubicBezTo>
                  <a:pt x="1891204" y="4619921"/>
                  <a:pt x="1819891" y="4632953"/>
                  <a:pt x="1738805" y="4632953"/>
                </a:cubicBezTo>
                <a:cubicBezTo>
                  <a:pt x="1634551" y="4632953"/>
                  <a:pt x="1545862" y="4611957"/>
                  <a:pt x="1472740" y="4569966"/>
                </a:cubicBezTo>
                <a:cubicBezTo>
                  <a:pt x="1399617" y="4527975"/>
                  <a:pt x="1339526" y="4460644"/>
                  <a:pt x="1292467" y="4367974"/>
                </a:cubicBezTo>
                <a:cubicBezTo>
                  <a:pt x="1245408" y="4275303"/>
                  <a:pt x="1211018" y="4155484"/>
                  <a:pt x="1189299" y="4008514"/>
                </a:cubicBezTo>
                <a:cubicBezTo>
                  <a:pt x="1167579" y="3861545"/>
                  <a:pt x="1156719" y="3683082"/>
                  <a:pt x="1156719" y="3473126"/>
                </a:cubicBezTo>
                <a:cubicBezTo>
                  <a:pt x="1156719" y="3316745"/>
                  <a:pt x="1164683" y="3170500"/>
                  <a:pt x="1180611" y="3034390"/>
                </a:cubicBezTo>
                <a:cubicBezTo>
                  <a:pt x="1196539" y="2898281"/>
                  <a:pt x="1226584" y="2779547"/>
                  <a:pt x="1270747" y="2678189"/>
                </a:cubicBezTo>
                <a:cubicBezTo>
                  <a:pt x="1314910" y="2576831"/>
                  <a:pt x="1375363" y="2497192"/>
                  <a:pt x="1452106" y="2439273"/>
                </a:cubicBezTo>
                <a:cubicBezTo>
                  <a:pt x="1528849" y="2381354"/>
                  <a:pt x="1628759" y="2352395"/>
                  <a:pt x="1751836" y="2352395"/>
                </a:cubicBezTo>
                <a:close/>
                <a:moveTo>
                  <a:pt x="1773556" y="2046148"/>
                </a:moveTo>
                <a:cubicBezTo>
                  <a:pt x="1588215" y="2046148"/>
                  <a:pt x="1431834" y="2081261"/>
                  <a:pt x="1304413" y="2151488"/>
                </a:cubicBezTo>
                <a:cubicBezTo>
                  <a:pt x="1176991" y="2221715"/>
                  <a:pt x="1074185" y="2320901"/>
                  <a:pt x="995994" y="2449047"/>
                </a:cubicBezTo>
                <a:cubicBezTo>
                  <a:pt x="917804" y="2577193"/>
                  <a:pt x="861333" y="2730678"/>
                  <a:pt x="826581" y="2909502"/>
                </a:cubicBezTo>
                <a:cubicBezTo>
                  <a:pt x="791830" y="3088327"/>
                  <a:pt x="774454" y="3284889"/>
                  <a:pt x="774454" y="3499189"/>
                </a:cubicBezTo>
                <a:cubicBezTo>
                  <a:pt x="774454" y="3730865"/>
                  <a:pt x="790020" y="3936116"/>
                  <a:pt x="821151" y="4114940"/>
                </a:cubicBezTo>
                <a:cubicBezTo>
                  <a:pt x="852283" y="4293765"/>
                  <a:pt x="904772" y="4444354"/>
                  <a:pt x="978619" y="4566708"/>
                </a:cubicBezTo>
                <a:cubicBezTo>
                  <a:pt x="1052465" y="4689062"/>
                  <a:pt x="1149841" y="4781732"/>
                  <a:pt x="1270747" y="4844719"/>
                </a:cubicBezTo>
                <a:cubicBezTo>
                  <a:pt x="1391653" y="4907706"/>
                  <a:pt x="1540432" y="4939199"/>
                  <a:pt x="1717085" y="4939199"/>
                </a:cubicBezTo>
                <a:cubicBezTo>
                  <a:pt x="1903874" y="4939199"/>
                  <a:pt x="2060979" y="4904086"/>
                  <a:pt x="2188401" y="4833859"/>
                </a:cubicBezTo>
                <a:cubicBezTo>
                  <a:pt x="2315822" y="4763633"/>
                  <a:pt x="2418990" y="4664446"/>
                  <a:pt x="2497905" y="4536301"/>
                </a:cubicBezTo>
                <a:cubicBezTo>
                  <a:pt x="2576820" y="4408155"/>
                  <a:pt x="2633290" y="4255032"/>
                  <a:pt x="2667318" y="4076931"/>
                </a:cubicBezTo>
                <a:cubicBezTo>
                  <a:pt x="2701345" y="3898830"/>
                  <a:pt x="2718359" y="3701906"/>
                  <a:pt x="2718359" y="3486158"/>
                </a:cubicBezTo>
                <a:cubicBezTo>
                  <a:pt x="2718359" y="3254482"/>
                  <a:pt x="2702793" y="3049232"/>
                  <a:pt x="2671662" y="2870407"/>
                </a:cubicBezTo>
                <a:cubicBezTo>
                  <a:pt x="2640530" y="2691582"/>
                  <a:pt x="2588041" y="2540993"/>
                  <a:pt x="2514195" y="2418639"/>
                </a:cubicBezTo>
                <a:cubicBezTo>
                  <a:pt x="2440348" y="2296285"/>
                  <a:pt x="2342972" y="2203615"/>
                  <a:pt x="2222066" y="2140628"/>
                </a:cubicBezTo>
                <a:cubicBezTo>
                  <a:pt x="2101160" y="2077642"/>
                  <a:pt x="1951657" y="2046148"/>
                  <a:pt x="1773556" y="2046148"/>
                </a:cubicBezTo>
                <a:close/>
                <a:moveTo>
                  <a:pt x="0" y="0"/>
                </a:moveTo>
                <a:lnTo>
                  <a:pt x="2985961" y="0"/>
                </a:lnTo>
                <a:lnTo>
                  <a:pt x="2985961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latin typeface="思源黑体 CN Bold" panose="020B0800000000000000" pitchFamily="34" charset="-122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2239471" y="-1"/>
            <a:ext cx="6904529" cy="5143501"/>
          </a:xfrm>
          <a:custGeom>
            <a:avLst/>
            <a:gdLst/>
            <a:ahLst/>
            <a:cxnLst/>
            <a:rect l="l" t="t" r="r" b="b"/>
            <a:pathLst>
              <a:path w="9206039" h="6858001">
                <a:moveTo>
                  <a:pt x="1157873" y="2046149"/>
                </a:moveTo>
                <a:cubicBezTo>
                  <a:pt x="1072442" y="2046149"/>
                  <a:pt x="990994" y="2054837"/>
                  <a:pt x="913527" y="2072213"/>
                </a:cubicBezTo>
                <a:cubicBezTo>
                  <a:pt x="836061" y="2089588"/>
                  <a:pt x="765110" y="2110946"/>
                  <a:pt x="700675" y="2136286"/>
                </a:cubicBezTo>
                <a:cubicBezTo>
                  <a:pt x="636240" y="2161625"/>
                  <a:pt x="582665" y="2187327"/>
                  <a:pt x="539950" y="2213390"/>
                </a:cubicBezTo>
                <a:cubicBezTo>
                  <a:pt x="497235" y="2239454"/>
                  <a:pt x="467190" y="2260087"/>
                  <a:pt x="449814" y="2275291"/>
                </a:cubicBezTo>
                <a:cubicBezTo>
                  <a:pt x="432438" y="2290495"/>
                  <a:pt x="420854" y="2303165"/>
                  <a:pt x="415062" y="2313300"/>
                </a:cubicBezTo>
                <a:cubicBezTo>
                  <a:pt x="409270" y="2323436"/>
                  <a:pt x="404564" y="2334296"/>
                  <a:pt x="400945" y="2345880"/>
                </a:cubicBezTo>
                <a:cubicBezTo>
                  <a:pt x="397325" y="2357464"/>
                  <a:pt x="394791" y="2371219"/>
                  <a:pt x="393343" y="2387147"/>
                </a:cubicBezTo>
                <a:cubicBezTo>
                  <a:pt x="391895" y="2403075"/>
                  <a:pt x="391171" y="2421898"/>
                  <a:pt x="391171" y="2443618"/>
                </a:cubicBezTo>
                <a:cubicBezTo>
                  <a:pt x="391171" y="2474025"/>
                  <a:pt x="392664" y="2500089"/>
                  <a:pt x="395650" y="2521809"/>
                </a:cubicBezTo>
                <a:cubicBezTo>
                  <a:pt x="398637" y="2543528"/>
                  <a:pt x="402743" y="2560904"/>
                  <a:pt x="407969" y="2573936"/>
                </a:cubicBezTo>
                <a:cubicBezTo>
                  <a:pt x="413196" y="2586967"/>
                  <a:pt x="419921" y="2596379"/>
                  <a:pt x="428145" y="2602171"/>
                </a:cubicBezTo>
                <a:cubicBezTo>
                  <a:pt x="436369" y="2607963"/>
                  <a:pt x="445707" y="2610859"/>
                  <a:pt x="456160" y="2610859"/>
                </a:cubicBezTo>
                <a:cubicBezTo>
                  <a:pt x="474101" y="2610859"/>
                  <a:pt x="501369" y="2598551"/>
                  <a:pt x="537965" y="2573936"/>
                </a:cubicBezTo>
                <a:cubicBezTo>
                  <a:pt x="574560" y="2549320"/>
                  <a:pt x="620126" y="2522533"/>
                  <a:pt x="674663" y="2493573"/>
                </a:cubicBezTo>
                <a:cubicBezTo>
                  <a:pt x="729199" y="2464614"/>
                  <a:pt x="792701" y="2437826"/>
                  <a:pt x="865167" y="2413210"/>
                </a:cubicBezTo>
                <a:cubicBezTo>
                  <a:pt x="937634" y="2388595"/>
                  <a:pt x="1019433" y="2376287"/>
                  <a:pt x="1110565" y="2376287"/>
                </a:cubicBezTo>
                <a:cubicBezTo>
                  <a:pt x="1188258" y="2376287"/>
                  <a:pt x="1256986" y="2388595"/>
                  <a:pt x="1316748" y="2413210"/>
                </a:cubicBezTo>
                <a:cubicBezTo>
                  <a:pt x="1376511" y="2437826"/>
                  <a:pt x="1426189" y="2471129"/>
                  <a:pt x="1465782" y="2513121"/>
                </a:cubicBezTo>
                <a:cubicBezTo>
                  <a:pt x="1505375" y="2555112"/>
                  <a:pt x="1535630" y="2603981"/>
                  <a:pt x="1556546" y="2659728"/>
                </a:cubicBezTo>
                <a:cubicBezTo>
                  <a:pt x="1577463" y="2715475"/>
                  <a:pt x="1587921" y="2774480"/>
                  <a:pt x="1587921" y="2836743"/>
                </a:cubicBezTo>
                <a:cubicBezTo>
                  <a:pt x="1587921" y="2899006"/>
                  <a:pt x="1581207" y="2965612"/>
                  <a:pt x="1567779" y="3036563"/>
                </a:cubicBezTo>
                <a:cubicBezTo>
                  <a:pt x="1554352" y="3107514"/>
                  <a:pt x="1526376" y="3186428"/>
                  <a:pt x="1483854" y="3273307"/>
                </a:cubicBezTo>
                <a:cubicBezTo>
                  <a:pt x="1441331" y="3360185"/>
                  <a:pt x="1380900" y="3456475"/>
                  <a:pt x="1302563" y="3562177"/>
                </a:cubicBezTo>
                <a:cubicBezTo>
                  <a:pt x="1224225" y="3667880"/>
                  <a:pt x="1120146" y="3787337"/>
                  <a:pt x="990327" y="3920551"/>
                </a:cubicBezTo>
                <a:lnTo>
                  <a:pt x="428569" y="4498292"/>
                </a:lnTo>
                <a:cubicBezTo>
                  <a:pt x="410673" y="4517116"/>
                  <a:pt x="396126" y="4534854"/>
                  <a:pt x="384927" y="4551505"/>
                </a:cubicBezTo>
                <a:cubicBezTo>
                  <a:pt x="373727" y="4568157"/>
                  <a:pt x="364400" y="4584809"/>
                  <a:pt x="356946" y="4601460"/>
                </a:cubicBezTo>
                <a:cubicBezTo>
                  <a:pt x="349491" y="4618112"/>
                  <a:pt x="344643" y="4637298"/>
                  <a:pt x="342404" y="4659017"/>
                </a:cubicBezTo>
                <a:cubicBezTo>
                  <a:pt x="340164" y="4680737"/>
                  <a:pt x="339044" y="4706077"/>
                  <a:pt x="339044" y="4735036"/>
                </a:cubicBezTo>
                <a:cubicBezTo>
                  <a:pt x="339044" y="4766892"/>
                  <a:pt x="341578" y="4793679"/>
                  <a:pt x="346646" y="4815399"/>
                </a:cubicBezTo>
                <a:cubicBezTo>
                  <a:pt x="351714" y="4837118"/>
                  <a:pt x="359677" y="4853770"/>
                  <a:pt x="370537" y="4865354"/>
                </a:cubicBezTo>
                <a:cubicBezTo>
                  <a:pt x="381397" y="4876937"/>
                  <a:pt x="394429" y="4885264"/>
                  <a:pt x="409632" y="4890331"/>
                </a:cubicBezTo>
                <a:cubicBezTo>
                  <a:pt x="424836" y="4895399"/>
                  <a:pt x="442574" y="4897933"/>
                  <a:pt x="462846" y="4897933"/>
                </a:cubicBezTo>
                <a:lnTo>
                  <a:pt x="2015797" y="4897933"/>
                </a:lnTo>
                <a:cubicBezTo>
                  <a:pt x="2028829" y="4897933"/>
                  <a:pt x="2040775" y="4894675"/>
                  <a:pt x="2051635" y="4888159"/>
                </a:cubicBezTo>
                <a:cubicBezTo>
                  <a:pt x="2062494" y="4881643"/>
                  <a:pt x="2071182" y="4871508"/>
                  <a:pt x="2077698" y="4857752"/>
                </a:cubicBezTo>
                <a:cubicBezTo>
                  <a:pt x="2084214" y="4843996"/>
                  <a:pt x="2089282" y="4826982"/>
                  <a:pt x="2092902" y="4806711"/>
                </a:cubicBezTo>
                <a:cubicBezTo>
                  <a:pt x="2096522" y="4786439"/>
                  <a:pt x="2098332" y="4763271"/>
                  <a:pt x="2098332" y="4737208"/>
                </a:cubicBezTo>
                <a:cubicBezTo>
                  <a:pt x="2098332" y="4711144"/>
                  <a:pt x="2096522" y="4688339"/>
                  <a:pt x="2092902" y="4668791"/>
                </a:cubicBezTo>
                <a:cubicBezTo>
                  <a:pt x="2089282" y="4649244"/>
                  <a:pt x="2083490" y="4632954"/>
                  <a:pt x="2075526" y="4619922"/>
                </a:cubicBezTo>
                <a:cubicBezTo>
                  <a:pt x="2067562" y="4606890"/>
                  <a:pt x="2058150" y="4597116"/>
                  <a:pt x="2047291" y="4590601"/>
                </a:cubicBezTo>
                <a:cubicBezTo>
                  <a:pt x="2036431" y="4584085"/>
                  <a:pt x="2025209" y="4580827"/>
                  <a:pt x="2013625" y="4580827"/>
                </a:cubicBezTo>
                <a:lnTo>
                  <a:pt x="790811" y="4580827"/>
                </a:lnTo>
                <a:lnTo>
                  <a:pt x="1236063" y="4116027"/>
                </a:lnTo>
                <a:cubicBezTo>
                  <a:pt x="1396788" y="3950958"/>
                  <a:pt x="1525658" y="3805075"/>
                  <a:pt x="1622672" y="3678377"/>
                </a:cubicBezTo>
                <a:cubicBezTo>
                  <a:pt x="1719687" y="3551680"/>
                  <a:pt x="1793895" y="3436566"/>
                  <a:pt x="1845298" y="3333036"/>
                </a:cubicBezTo>
                <a:cubicBezTo>
                  <a:pt x="1896701" y="3229506"/>
                  <a:pt x="1930367" y="3133215"/>
                  <a:pt x="1946294" y="3044165"/>
                </a:cubicBezTo>
                <a:cubicBezTo>
                  <a:pt x="1962222" y="2955115"/>
                  <a:pt x="1970186" y="2865702"/>
                  <a:pt x="1970186" y="2775928"/>
                </a:cubicBezTo>
                <a:cubicBezTo>
                  <a:pt x="1970186" y="2676018"/>
                  <a:pt x="1953534" y="2581899"/>
                  <a:pt x="1920231" y="2493573"/>
                </a:cubicBezTo>
                <a:cubicBezTo>
                  <a:pt x="1886928" y="2405247"/>
                  <a:pt x="1836610" y="2327780"/>
                  <a:pt x="1769280" y="2261173"/>
                </a:cubicBezTo>
                <a:cubicBezTo>
                  <a:pt x="1701949" y="2194567"/>
                  <a:pt x="1617242" y="2142077"/>
                  <a:pt x="1515160" y="2103706"/>
                </a:cubicBezTo>
                <a:cubicBezTo>
                  <a:pt x="1413078" y="2065335"/>
                  <a:pt x="1293982" y="2046149"/>
                  <a:pt x="1157873" y="2046149"/>
                </a:cubicBezTo>
                <a:close/>
                <a:moveTo>
                  <a:pt x="0" y="0"/>
                </a:moveTo>
                <a:lnTo>
                  <a:pt x="9206039" y="0"/>
                </a:lnTo>
                <a:lnTo>
                  <a:pt x="9206039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67000">
                <a:schemeClr val="tx1">
                  <a:alpha val="0"/>
                </a:schemeClr>
              </a:gs>
              <a:gs pos="10000">
                <a:schemeClr val="tx1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786182" y="2247558"/>
            <a:ext cx="445822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/>
            <a:r>
              <a:rPr lang="zh-CN" altLang="en-US" sz="33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杂交瘤测序问题分析和优化</a:t>
            </a:r>
            <a:endParaRPr lang="zh-CN" altLang="en-US" sz="33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8" name="图片 7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9" name="图片 8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304"/>
            <a:ext cx="878684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1"/>
          <p:cNvSpPr txBox="1"/>
          <p:nvPr/>
        </p:nvSpPr>
        <p:spPr>
          <a:xfrm>
            <a:off x="2668690" y="688664"/>
            <a:ext cx="380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杂交瘤抗体基因测序服务流程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3274550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交付周期：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5</a:t>
            </a: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天交付抗体序列</a:t>
            </a:r>
            <a:endParaRPr lang="en-US" altLang="zh-CN" sz="120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多种选择：多种属（小鼠、大鼠、兔等）、多亚型（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IgG1、IgG2a、IgG2b、IgM</a:t>
            </a: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等）、可变区或全长抗体测序</a:t>
            </a:r>
            <a:endParaRPr lang="en-US" altLang="zh-CN" sz="120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准确性高：可排除假基因，成功率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100%</a:t>
            </a:r>
            <a:endParaRPr lang="en-US" altLang="zh-CN" sz="120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一站服务：可提供从抗原生产 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— </a:t>
            </a: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抗体制备 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— </a:t>
            </a: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杂交瘤细胞抗体基因测序 </a:t>
            </a:r>
            <a:r>
              <a:rPr lang="en-US" altLang="zh-CN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—</a:t>
            </a:r>
            <a:r>
              <a:rPr lang="zh-CN" altLang="en-US" sz="1200" b="1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抗体表达验证等一站式服务</a:t>
            </a:r>
            <a:endParaRPr lang="en-US" altLang="zh-CN" sz="1200" b="1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1" name="图片 10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4" name="图片 13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矩形 27"/>
          <p:cNvSpPr>
            <a:spLocks noChangeArrowheads="1"/>
          </p:cNvSpPr>
          <p:nvPr/>
        </p:nvSpPr>
        <p:spPr bwMode="auto">
          <a:xfrm>
            <a:off x="3131801" y="4693334"/>
            <a:ext cx="1656223" cy="1846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—</a:t>
            </a:r>
            <a:r>
              <a:rPr lang="en-US" altLang="zh-CN" sz="600" i="1" dirty="0" err="1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mAbs</a:t>
            </a:r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 2018, VOL. 10, NO. 4, 539–546</a:t>
            </a:r>
            <a:endParaRPr lang="zh-CN" altLang="en-US" sz="600" i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196736"/>
            <a:ext cx="4424312" cy="3435349"/>
          </a:xfrm>
          <a:prstGeom prst="rect">
            <a:avLst/>
          </a:prstGeom>
        </p:spPr>
      </p:pic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5562374" y="1322906"/>
            <a:ext cx="3042074" cy="6919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Font typeface="+mj-ea"/>
              <a:buAutoNum type="circleNumDbPlain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没有目的条带；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1600"/>
              </a:lnSpc>
              <a:buFont typeface="+mj-ea"/>
              <a:buAutoNum type="circleNumDbPlain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可变区含有终止密码子；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1600"/>
              </a:lnSpc>
              <a:buFont typeface="+mj-ea"/>
              <a:buAutoNum type="circleNumDbPlain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得到多于一条轻链或重链序列，非特异扩增。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" name="右箭头 14"/>
          <p:cNvSpPr/>
          <p:nvPr/>
        </p:nvSpPr>
        <p:spPr>
          <a:xfrm rot="5400000">
            <a:off x="6766638" y="2325921"/>
            <a:ext cx="554000" cy="241300"/>
          </a:xfrm>
          <a:prstGeom prst="rightArrow">
            <a:avLst/>
          </a:prstGeom>
          <a:solidFill>
            <a:srgbClr val="268277"/>
          </a:solidFill>
          <a:ln>
            <a:solidFill>
              <a:srgbClr val="268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TextBox 22"/>
          <p:cNvSpPr txBox="1">
            <a:spLocks noChangeArrowheads="1"/>
          </p:cNvSpPr>
          <p:nvPr/>
        </p:nvSpPr>
        <p:spPr bwMode="auto">
          <a:xfrm>
            <a:off x="7083411" y="2296686"/>
            <a:ext cx="1000125" cy="254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导致的结果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0"/>
          <p:cNvSpPr txBox="1">
            <a:spLocks noChangeArrowheads="1"/>
          </p:cNvSpPr>
          <p:nvPr/>
        </p:nvSpPr>
        <p:spPr bwMode="auto">
          <a:xfrm>
            <a:off x="5562374" y="2806978"/>
            <a:ext cx="3042074" cy="11023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无表达；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不结合，或产生非特异性结合；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有效结合靶点的抗体数目比预计要少，造成抗体表观结合较差；</a:t>
            </a:r>
            <a:endParaRPr lang="en-US" altLang="zh-CN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16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多种组合尝试，工作量加大。</a:t>
            </a:r>
            <a:endParaRPr lang="zh-CN" altLang="en-US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5420772" y="1215397"/>
            <a:ext cx="3255683" cy="943930"/>
          </a:xfrm>
          <a:prstGeom prst="roundRect">
            <a:avLst/>
          </a:prstGeom>
          <a:noFill/>
          <a:ln w="9525">
            <a:solidFill>
              <a:srgbClr val="007E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5436096" y="2750020"/>
            <a:ext cx="3255683" cy="1261890"/>
          </a:xfrm>
          <a:prstGeom prst="roundRect">
            <a:avLst/>
          </a:prstGeom>
          <a:noFill/>
          <a:ln w="9525">
            <a:solidFill>
              <a:srgbClr val="007E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000364" y="78580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杂交瘤抗体提基因异常结果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5" name="图片 14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6" name="图片 15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7" name="图片 16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1"/>
          <p:cNvSpPr txBox="1"/>
          <p:nvPr/>
        </p:nvSpPr>
        <p:spPr>
          <a:xfrm>
            <a:off x="3000364" y="78580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杂交瘤抗体提基因问题分析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323528" y="3983453"/>
            <a:ext cx="3071834" cy="8401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000"/>
              </a:lnSpc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  <a:ea typeface="思源黑体 CN Normal" panose="020B0400000000000000" pitchFamily="34" charset="-122"/>
              </a:defRPr>
            </a:lvl1pPr>
          </a:lstStyle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en-US" altLang="zh-CN" sz="1200" dirty="0"/>
              <a:t>B</a:t>
            </a:r>
            <a:r>
              <a:rPr lang="zh-CN" altLang="en-US" sz="1200" dirty="0"/>
              <a:t>细胞或骨髓瘤细胞的等位基因重排；</a:t>
            </a:r>
            <a:endParaRPr lang="en-US" altLang="zh-CN" sz="1200" dirty="0"/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zh-CN" altLang="en-US" sz="1200" dirty="0"/>
              <a:t>染色体的丢失复制导致异倍体产生；</a:t>
            </a:r>
            <a:endParaRPr lang="en-US" altLang="zh-CN" sz="1200" dirty="0"/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zh-CN" altLang="en-US" sz="1200" dirty="0"/>
              <a:t>额外</a:t>
            </a:r>
            <a:r>
              <a:rPr lang="en-US" altLang="zh-CN" sz="1200" dirty="0"/>
              <a:t>mRNA</a:t>
            </a:r>
            <a:r>
              <a:rPr lang="zh-CN" altLang="en-US" sz="1200" dirty="0"/>
              <a:t>转录本产生；</a:t>
            </a:r>
            <a:endParaRPr lang="en-US" altLang="zh-CN" sz="1200" dirty="0"/>
          </a:p>
        </p:txBody>
      </p:sp>
      <p:sp>
        <p:nvSpPr>
          <p:cNvPr id="22" name="矩形 27"/>
          <p:cNvSpPr>
            <a:spLocks noChangeArrowheads="1"/>
          </p:cNvSpPr>
          <p:nvPr/>
        </p:nvSpPr>
        <p:spPr bwMode="auto">
          <a:xfrm>
            <a:off x="6480000" y="3827244"/>
            <a:ext cx="1656223" cy="1846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—</a:t>
            </a:r>
            <a:r>
              <a:rPr lang="en-US" altLang="zh-CN" sz="600" i="1" dirty="0" err="1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mAbs</a:t>
            </a:r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 2018, VOL. 10, NO. 4, 539–546</a:t>
            </a:r>
            <a:endParaRPr lang="zh-CN" altLang="en-US" sz="600" i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sp>
        <p:nvSpPr>
          <p:cNvPr id="3" name="TextBox 25"/>
          <p:cNvSpPr txBox="1">
            <a:spLocks noChangeArrowheads="1"/>
          </p:cNvSpPr>
          <p:nvPr/>
        </p:nvSpPr>
        <p:spPr bwMode="auto">
          <a:xfrm>
            <a:off x="5115578" y="3983453"/>
            <a:ext cx="3071834" cy="8401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000"/>
              </a:lnSpc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  <a:ea typeface="思源黑体 CN Normal" panose="020B0400000000000000" pitchFamily="34" charset="-122"/>
              </a:defRPr>
            </a:lvl1pPr>
          </a:lstStyle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zh-CN" altLang="en-US" sz="1200" dirty="0"/>
              <a:t>一个骨髓瘤细胞与多个脾细胞融合；</a:t>
            </a:r>
            <a:endParaRPr lang="en-US" altLang="zh-CN" sz="1200" dirty="0"/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zh-CN" altLang="en-US" sz="1200" dirty="0"/>
              <a:t>污染；</a:t>
            </a:r>
            <a:endParaRPr lang="en-US" altLang="zh-CN" sz="1200" dirty="0"/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p"/>
            </a:pPr>
            <a:r>
              <a:rPr lang="zh-CN" altLang="en-US" sz="1200" dirty="0"/>
              <a:t>融合后重排和突变。</a:t>
            </a:r>
            <a:endParaRPr lang="en-US" altLang="zh-CN" sz="1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93193"/>
            <a:ext cx="7944138" cy="2651799"/>
          </a:xfrm>
          <a:prstGeom prst="rect">
            <a:avLst/>
          </a:prstGeom>
        </p:spPr>
      </p:pic>
      <p:pic>
        <p:nvPicPr>
          <p:cNvPr id="11" name="图片 10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4" name="图片 13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5" name="图片 14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1"/>
          <p:cNvSpPr txBox="1"/>
          <p:nvPr/>
        </p:nvSpPr>
        <p:spPr>
          <a:xfrm>
            <a:off x="3214678" y="78580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杂交瘤轻链双带实验验证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37799" y="1263966"/>
            <a:ext cx="2658707" cy="66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ea typeface="思源黑体 CN Medium" panose="020B0600000000000000" charset="-122"/>
              </a:rPr>
              <a:t>重新有限稀释无改善：</a:t>
            </a:r>
            <a:endParaRPr lang="en-US" altLang="zh-CN" sz="1400" b="1" dirty="0">
              <a:ea typeface="思源黑体 CN Medium" panose="020B06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排除多克隆影响</a:t>
            </a:r>
            <a:endParaRPr lang="zh-CN" altLang="en-US" sz="12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72008" y="2070947"/>
            <a:ext cx="1162061" cy="1192511"/>
            <a:chOff x="3619499" y="4686300"/>
            <a:chExt cx="1600200" cy="1655474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6420" t="11875" r="18802" b="26024"/>
            <a:stretch>
              <a:fillRect/>
            </a:stretch>
          </p:blipFill>
          <p:spPr bwMode="auto">
            <a:xfrm>
              <a:off x="3619499" y="4686300"/>
              <a:ext cx="821987" cy="1655474"/>
            </a:xfrm>
            <a:prstGeom prst="rect">
              <a:avLst/>
            </a:prstGeom>
            <a:noFill/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81814" t="11875" r="4639" b="21294"/>
            <a:stretch>
              <a:fillRect/>
            </a:stretch>
          </p:blipFill>
          <p:spPr bwMode="auto">
            <a:xfrm>
              <a:off x="4524374" y="4695825"/>
              <a:ext cx="695325" cy="1645949"/>
            </a:xfrm>
            <a:prstGeom prst="rect">
              <a:avLst/>
            </a:prstGeom>
            <a:noFill/>
          </p:spPr>
        </p:pic>
      </p:grpSp>
      <p:grpSp>
        <p:nvGrpSpPr>
          <p:cNvPr id="27" name="组合 26"/>
          <p:cNvGrpSpPr/>
          <p:nvPr/>
        </p:nvGrpSpPr>
        <p:grpSpPr>
          <a:xfrm>
            <a:off x="4805154" y="2077385"/>
            <a:ext cx="1143040" cy="1214445"/>
            <a:chOff x="6434248" y="4457700"/>
            <a:chExt cx="1604852" cy="1743075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t="18754" r="78200" b="28518"/>
            <a:stretch>
              <a:fillRect/>
            </a:stretch>
          </p:blipFill>
          <p:spPr bwMode="auto">
            <a:xfrm>
              <a:off x="6434248" y="4457700"/>
              <a:ext cx="795227" cy="1743075"/>
            </a:xfrm>
            <a:prstGeom prst="rect">
              <a:avLst/>
            </a:prstGeom>
            <a:noFill/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3889" t="18754" r="57050" b="16982"/>
            <a:stretch>
              <a:fillRect/>
            </a:stretch>
          </p:blipFill>
          <p:spPr bwMode="auto">
            <a:xfrm>
              <a:off x="7343776" y="4495801"/>
              <a:ext cx="695324" cy="1690690"/>
            </a:xfrm>
            <a:prstGeom prst="rect">
              <a:avLst/>
            </a:prstGeom>
            <a:noFill/>
          </p:spPr>
        </p:pic>
      </p:grpSp>
      <p:sp>
        <p:nvSpPr>
          <p:cNvPr id="30" name="TextBox 29"/>
          <p:cNvSpPr txBox="1"/>
          <p:nvPr/>
        </p:nvSpPr>
        <p:spPr>
          <a:xfrm>
            <a:off x="3215230" y="3291830"/>
            <a:ext cx="1500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杂交瘤</a:t>
            </a:r>
            <a:r>
              <a:rPr lang="en-US" altLang="zh-CN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MM02</a:t>
            </a:r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首轮生产</a:t>
            </a:r>
            <a:endPara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16016" y="3291830"/>
            <a:ext cx="1396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杂交瘤</a:t>
            </a:r>
            <a:r>
              <a:rPr lang="en-US" altLang="zh-CN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MM02</a:t>
            </a:r>
            <a:endParaRPr lang="en-US" altLang="zh-CN" sz="800" dirty="0">
              <a:latin typeface="Poppins" panose="02000000000000000000" pitchFamily="2" charset="0"/>
              <a:ea typeface="思源黑体 CN Regular" panose="020B0500000000000000" pitchFamily="34" charset="-122"/>
            </a:endParaRPr>
          </a:p>
          <a:p>
            <a:pPr algn="ctr"/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再次有限稀释后生产</a:t>
            </a:r>
            <a:endPara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6726" y="1263966"/>
            <a:ext cx="2850977" cy="66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ea typeface="思源黑体 CN Medium" panose="020B0600000000000000" charset="-122"/>
              </a:rPr>
              <a:t>重新生产无改善：</a:t>
            </a:r>
            <a:endParaRPr lang="en-US" altLang="zh-CN" sz="1400" b="1" dirty="0">
              <a:ea typeface="思源黑体 CN Medium" panose="020B06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排除生产及纯化问题</a:t>
            </a:r>
            <a:endParaRPr lang="zh-CN" altLang="en-US" sz="12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596" y="2034017"/>
            <a:ext cx="1487320" cy="1257813"/>
            <a:chOff x="8614376" y="2771775"/>
            <a:chExt cx="2339374" cy="2105025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14609" r="83096" b="26153"/>
            <a:stretch>
              <a:fillRect/>
            </a:stretch>
          </p:blipFill>
          <p:spPr bwMode="auto">
            <a:xfrm>
              <a:off x="8614376" y="2771775"/>
              <a:ext cx="1158273" cy="2105025"/>
            </a:xfrm>
            <a:prstGeom prst="rect">
              <a:avLst/>
            </a:prstGeom>
            <a:noFill/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7182" t="13394" r="66831" b="22191"/>
            <a:stretch>
              <a:fillRect/>
            </a:stretch>
          </p:blipFill>
          <p:spPr bwMode="auto">
            <a:xfrm>
              <a:off x="9858375" y="2800348"/>
              <a:ext cx="1095375" cy="2046373"/>
            </a:xfrm>
            <a:prstGeom prst="rect">
              <a:avLst/>
            </a:prstGeom>
            <a:noFill/>
          </p:spPr>
        </p:pic>
      </p:grpSp>
      <p:sp>
        <p:nvSpPr>
          <p:cNvPr id="40" name="TextBox 39"/>
          <p:cNvSpPr txBox="1"/>
          <p:nvPr/>
        </p:nvSpPr>
        <p:spPr>
          <a:xfrm>
            <a:off x="80034" y="3281878"/>
            <a:ext cx="1356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杂交瘤</a:t>
            </a:r>
            <a:r>
              <a:rPr lang="en-US" altLang="zh-CN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MM01</a:t>
            </a:r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首轮生产</a:t>
            </a:r>
            <a:endPara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75750" y="1263966"/>
            <a:ext cx="2599611" cy="66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ea typeface="思源黑体 CN Medium" panose="020B0600000000000000" charset="-122"/>
              </a:rPr>
              <a:t>文献参考：</a:t>
            </a:r>
            <a:endParaRPr lang="en-US" altLang="zh-CN" sz="1400" b="1" dirty="0">
              <a:ea typeface="思源黑体 CN Medium" panose="020B06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约</a:t>
            </a:r>
            <a:r>
              <a:rPr lang="en-US" altLang="zh-CN" sz="12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28.6%</a:t>
            </a:r>
            <a:r>
              <a:rPr lang="zh-CN" altLang="en-US" sz="12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杂交瘤含多条轻链</a:t>
            </a:r>
            <a:endParaRPr lang="zh-CN" altLang="en-US" sz="12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372200" y="2084562"/>
            <a:ext cx="2578784" cy="1143008"/>
            <a:chOff x="6353175" y="4448174"/>
            <a:chExt cx="5648325" cy="2219325"/>
          </a:xfrm>
        </p:grpSpPr>
        <p:pic>
          <p:nvPicPr>
            <p:cNvPr id="45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3175" y="4448174"/>
              <a:ext cx="5648325" cy="221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6" name="矩形 45"/>
            <p:cNvSpPr/>
            <p:nvPr/>
          </p:nvSpPr>
          <p:spPr>
            <a:xfrm>
              <a:off x="6391275" y="5804296"/>
              <a:ext cx="5543550" cy="2476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矩形 27"/>
          <p:cNvSpPr>
            <a:spLocks noChangeArrowheads="1"/>
          </p:cNvSpPr>
          <p:nvPr/>
        </p:nvSpPr>
        <p:spPr bwMode="auto">
          <a:xfrm>
            <a:off x="7236296" y="3251180"/>
            <a:ext cx="1656223" cy="1846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—</a:t>
            </a:r>
            <a:r>
              <a:rPr lang="en-US" altLang="zh-CN" sz="600" i="1" dirty="0" err="1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mAbs</a:t>
            </a:r>
            <a:r>
              <a:rPr lang="en-US" altLang="zh-CN" sz="600" i="1" dirty="0">
                <a:latin typeface="Poppins" panose="02000000000000000000" pitchFamily="2" charset="0"/>
                <a:ea typeface="微软雅黑" panose="020B0503020204020204" pitchFamily="34" charset="-122"/>
                <a:cs typeface="Poppins" panose="02000000000000000000" pitchFamily="2" charset="0"/>
              </a:rPr>
              <a:t>,  2018, VOL. 10, NO. 4, 539–546</a:t>
            </a:r>
            <a:endParaRPr lang="zh-CN" altLang="en-US" sz="600" i="1" dirty="0">
              <a:latin typeface="Poppins" panose="02000000000000000000" pitchFamily="2" charset="0"/>
              <a:ea typeface="微软雅黑" panose="020B0503020204020204" pitchFamily="34" charset="-122"/>
              <a:cs typeface="Poppins" panose="02000000000000000000" pitchFamily="2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138767" y="1572817"/>
            <a:ext cx="0" cy="1925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156176" y="1602587"/>
            <a:ext cx="0" cy="192551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609332" y="2008260"/>
            <a:ext cx="1354413" cy="1480323"/>
            <a:chOff x="1609332" y="2008260"/>
            <a:chExt cx="1354413" cy="1480323"/>
          </a:xfrm>
        </p:grpSpPr>
        <p:grpSp>
          <p:nvGrpSpPr>
            <p:cNvPr id="37" name="组合 36"/>
            <p:cNvGrpSpPr/>
            <p:nvPr/>
          </p:nvGrpSpPr>
          <p:grpSpPr>
            <a:xfrm>
              <a:off x="1609332" y="2008260"/>
              <a:ext cx="1354413" cy="1283570"/>
              <a:chOff x="9686726" y="2590800"/>
              <a:chExt cx="1772628" cy="1771650"/>
            </a:xfrm>
          </p:grpSpPr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6040" r="58656" b="29534"/>
              <a:stretch>
                <a:fillRect/>
              </a:stretch>
            </p:blipFill>
            <p:spPr bwMode="auto">
              <a:xfrm>
                <a:off x="9686726" y="2619375"/>
                <a:ext cx="866974" cy="1729338"/>
              </a:xfrm>
              <a:prstGeom prst="rect">
                <a:avLst/>
              </a:prstGeom>
              <a:noFill/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44710" t="15288" r="18701" b="15300"/>
              <a:stretch>
                <a:fillRect/>
              </a:stretch>
            </p:blipFill>
            <p:spPr bwMode="auto">
              <a:xfrm>
                <a:off x="10734675" y="2590800"/>
                <a:ext cx="724679" cy="1771650"/>
              </a:xfrm>
              <a:prstGeom prst="rect">
                <a:avLst/>
              </a:prstGeom>
              <a:noFill/>
            </p:spPr>
          </p:pic>
        </p:grpSp>
        <p:sp>
          <p:nvSpPr>
            <p:cNvPr id="9" name="TextBox 40"/>
            <p:cNvSpPr txBox="1"/>
            <p:nvPr/>
          </p:nvSpPr>
          <p:spPr>
            <a:xfrm>
              <a:off x="2685441" y="3273139"/>
              <a:ext cx="27649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574700" y="3292410"/>
            <a:ext cx="1480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杂交瘤</a:t>
            </a:r>
            <a:r>
              <a:rPr lang="en-US" altLang="zh-CN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MM01</a:t>
            </a:r>
            <a:r>
              <a:rPr lang="zh-CN" altLang="en-US" sz="800" dirty="0">
                <a:latin typeface="Poppins" panose="02000000000000000000" pitchFamily="2" charset="0"/>
                <a:ea typeface="思源黑体 CN Regular" panose="020B0500000000000000" pitchFamily="34" charset="-122"/>
              </a:rPr>
              <a:t>二轮生产</a:t>
            </a:r>
            <a:endParaRPr lang="zh-CN" altLang="en-US" sz="800" dirty="0">
              <a:latin typeface="Poppins" panose="02000000000000000000" pitchFamily="2" charset="0"/>
              <a:ea typeface="思源黑体 CN Regular" panose="020B0500000000000000" pitchFamily="34" charset="-122"/>
            </a:endParaRPr>
          </a:p>
        </p:txBody>
      </p:sp>
      <p:pic>
        <p:nvPicPr>
          <p:cNvPr id="42" name="图片 41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48" name="图片 47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49" name="图片 48" descr="logo水印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1"/>
          <p:cNvSpPr txBox="1"/>
          <p:nvPr/>
        </p:nvSpPr>
        <p:spPr>
          <a:xfrm>
            <a:off x="428596" y="845096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杂交瘤提基因实验优化</a:t>
            </a:r>
            <a:endParaRPr lang="zh-CN" altLang="en-US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/>
        </p:nvGraphicFramePr>
        <p:xfrm>
          <a:off x="3275857" y="832550"/>
          <a:ext cx="5017358" cy="4006519"/>
        </p:xfrm>
        <a:graphic>
          <a:graphicData uri="http://schemas.openxmlformats.org/drawingml/2006/table">
            <a:tbl>
              <a:tblPr/>
              <a:tblGrid>
                <a:gridCol w="1062981"/>
                <a:gridCol w="919887"/>
                <a:gridCol w="590544"/>
                <a:gridCol w="590544"/>
                <a:gridCol w="681397"/>
                <a:gridCol w="773801"/>
                <a:gridCol w="398204"/>
              </a:tblGrid>
              <a:tr h="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细胞株</a:t>
                      </a:r>
                      <a:endParaRPr lang="zh-CN" altLang="en-US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方法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1</a:t>
                      </a:r>
                      <a:endParaRPr lang="en-US" altLang="zh-CN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方法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2</a:t>
                      </a:r>
                      <a:endParaRPr lang="en-US" altLang="zh-CN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方法</a:t>
                      </a:r>
                      <a:r>
                        <a:rPr lang="en-US" altLang="zh-CN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3</a:t>
                      </a:r>
                      <a:endParaRPr lang="en-US" altLang="zh-CN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序列数</a:t>
                      </a:r>
                      <a:endParaRPr lang="zh-CN" altLang="en-US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ELISA </a:t>
                      </a:r>
                      <a:endParaRPr lang="en-US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序列数</a:t>
                      </a:r>
                      <a:endParaRPr lang="zh-CN" altLang="en-US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1" i="0" u="none" strike="noStrike" baseline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序列</a:t>
                      </a:r>
                      <a:endParaRPr lang="zh-CN" altLang="en-US" sz="800" b="1" i="0" u="none" strike="noStrike" baseline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baseline="0" dirty="0">
                          <a:solidFill>
                            <a:schemeClr val="bg1"/>
                          </a:solidFill>
                          <a:latin typeface="Poppins" panose="02000000000000000000" pitchFamily="2" charset="0"/>
                          <a:ea typeface="思源黑体 CN Regular" panose="020B0500000000000000" pitchFamily="34" charset="-122"/>
                        </a:rPr>
                        <a:t>ELISA</a:t>
                      </a:r>
                      <a:endParaRPr lang="en-US" sz="800" b="1" i="0" u="none" strike="noStrike" baseline="0" dirty="0">
                        <a:solidFill>
                          <a:schemeClr val="bg1"/>
                        </a:solidFill>
                        <a:latin typeface="Poppins" panose="02000000000000000000" pitchFamily="2" charset="0"/>
                        <a:ea typeface="思源黑体 CN Regular" panose="020B0500000000000000" pitchFamily="34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827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MM01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 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MM02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MM03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MM04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4L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MM05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MM06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5L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MM07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4L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MM08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6L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MM09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MM10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5L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MM11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6L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MM12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MM13</a:t>
                      </a:r>
                      <a:endParaRPr 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3L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MM14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MM15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MM16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提前终止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3L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MM17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MM18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 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   MM19 (</a:t>
                      </a:r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支原体污染</a:t>
                      </a:r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)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3L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   MM20 (</a:t>
                      </a:r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支原体污染</a:t>
                      </a:r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)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2H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   MM21 (</a:t>
                      </a:r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支原体污染</a:t>
                      </a:r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)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4L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MM22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MM23  (</a:t>
                      </a:r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培养不成功</a:t>
                      </a:r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)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不表达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更换信号肽表达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MM24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MM25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MM26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MM27  (</a:t>
                      </a:r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生产困难</a:t>
                      </a:r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)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MM28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2L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不结合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新序列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MM29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提取失败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1L</a:t>
                      </a:r>
                      <a:endParaRPr 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结合</a:t>
                      </a:r>
                      <a:endParaRPr lang="zh-CN" altLang="en-US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1</a:t>
                      </a:r>
                      <a:endParaRPr lang="en-US" altLang="zh-CN" sz="800" b="0" i="0" u="none" strike="noStrike" baseline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同结合序列</a:t>
                      </a:r>
                      <a:endParaRPr lang="zh-CN" altLang="en-US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baseline="0" dirty="0">
                          <a:solidFill>
                            <a:srgbClr val="000000"/>
                          </a:solidFill>
                          <a:latin typeface="Poppins" panose="02000000000000000000" pitchFamily="2" charset="0"/>
                          <a:ea typeface="思源黑体 CN Light" panose="020B0300000000000000" charset="-122"/>
                        </a:rPr>
                        <a:t>——</a:t>
                      </a:r>
                      <a:endParaRPr lang="en-US" altLang="zh-CN" sz="800" b="0" i="0" u="none" strike="noStrike" baseline="0" dirty="0">
                        <a:solidFill>
                          <a:srgbClr val="000000"/>
                        </a:solidFill>
                        <a:latin typeface="Poppins" panose="02000000000000000000" pitchFamily="2" charset="0"/>
                        <a:ea typeface="思源黑体 CN Light" panose="020B0300000000000000" charset="-122"/>
                      </a:endParaRPr>
                    </a:p>
                  </a:txBody>
                  <a:tcPr marL="6139" marR="6139" marT="61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428596" y="1347614"/>
            <a:ext cx="1857388" cy="2353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抗体不表达；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抗体不结合；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序列提前终止；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支原体污染；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产量低；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 培养不成功。</a:t>
            </a:r>
            <a:endParaRPr lang="en-US" altLang="zh-CN" sz="16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pic>
        <p:nvPicPr>
          <p:cNvPr id="9" name="图片 8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1" name="图片 10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00000" flipH="1"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 descr="图片包含 桌子, 小, 手机, 亮&#10;&#10;描述已自动生成"/>
            <p:cNvPicPr>
              <a:picLocks noChangeAspect="1"/>
            </p:cNvPicPr>
            <p:nvPr/>
          </p:nvPicPr>
          <p:blipFill rotWithShape="1">
            <a:blip r:embed="rId1" cstate="email">
              <a:duotone>
                <a:prstClr val="black"/>
                <a:srgbClr val="00A27B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900"/>
                      </a14:imgEffect>
                      <a14:imgEffect>
                        <a14:saturation sat="129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îṥľîḓê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2" name="任意多边形: 形状 11"/>
          <p:cNvSpPr/>
          <p:nvPr/>
        </p:nvSpPr>
        <p:spPr>
          <a:xfrm>
            <a:off x="0" y="-1"/>
            <a:ext cx="2239471" cy="5143501"/>
          </a:xfrm>
          <a:custGeom>
            <a:avLst/>
            <a:gdLst/>
            <a:ahLst/>
            <a:cxnLst/>
            <a:rect l="l" t="t" r="r" b="b"/>
            <a:pathLst>
              <a:path w="2985961" h="6858001">
                <a:moveTo>
                  <a:pt x="1751836" y="2352395"/>
                </a:moveTo>
                <a:cubicBezTo>
                  <a:pt x="1821339" y="2352395"/>
                  <a:pt x="1883964" y="2361444"/>
                  <a:pt x="1939711" y="2379544"/>
                </a:cubicBezTo>
                <a:cubicBezTo>
                  <a:pt x="1995458" y="2397644"/>
                  <a:pt x="2045051" y="2426603"/>
                  <a:pt x="2088490" y="2466422"/>
                </a:cubicBezTo>
                <a:cubicBezTo>
                  <a:pt x="2131930" y="2506242"/>
                  <a:pt x="2169215" y="2556921"/>
                  <a:pt x="2200346" y="2618460"/>
                </a:cubicBezTo>
                <a:cubicBezTo>
                  <a:pt x="2231478" y="2679999"/>
                  <a:pt x="2256817" y="2753483"/>
                  <a:pt x="2276365" y="2838914"/>
                </a:cubicBezTo>
                <a:cubicBezTo>
                  <a:pt x="2295913" y="2924344"/>
                  <a:pt x="2310754" y="3022807"/>
                  <a:pt x="2320890" y="3134300"/>
                </a:cubicBezTo>
                <a:cubicBezTo>
                  <a:pt x="2331026" y="3245794"/>
                  <a:pt x="2336094" y="3371768"/>
                  <a:pt x="2336094" y="3512221"/>
                </a:cubicBezTo>
                <a:cubicBezTo>
                  <a:pt x="2336094" y="3616475"/>
                  <a:pt x="2332836" y="3716748"/>
                  <a:pt x="2326320" y="3813038"/>
                </a:cubicBezTo>
                <a:cubicBezTo>
                  <a:pt x="2319804" y="3909328"/>
                  <a:pt x="2307858" y="3998740"/>
                  <a:pt x="2290483" y="4081275"/>
                </a:cubicBezTo>
                <a:cubicBezTo>
                  <a:pt x="2273107" y="4163809"/>
                  <a:pt x="2249939" y="4239104"/>
                  <a:pt x="2220980" y="4307159"/>
                </a:cubicBezTo>
                <a:cubicBezTo>
                  <a:pt x="2192021" y="4375214"/>
                  <a:pt x="2155459" y="4433495"/>
                  <a:pt x="2111296" y="4482002"/>
                </a:cubicBezTo>
                <a:cubicBezTo>
                  <a:pt x="2067133" y="4530509"/>
                  <a:pt x="2014282" y="4567794"/>
                  <a:pt x="1952743" y="4593858"/>
                </a:cubicBezTo>
                <a:cubicBezTo>
                  <a:pt x="1891204" y="4619921"/>
                  <a:pt x="1819891" y="4632953"/>
                  <a:pt x="1738805" y="4632953"/>
                </a:cubicBezTo>
                <a:cubicBezTo>
                  <a:pt x="1634551" y="4632953"/>
                  <a:pt x="1545862" y="4611957"/>
                  <a:pt x="1472740" y="4569966"/>
                </a:cubicBezTo>
                <a:cubicBezTo>
                  <a:pt x="1399617" y="4527975"/>
                  <a:pt x="1339526" y="4460644"/>
                  <a:pt x="1292467" y="4367974"/>
                </a:cubicBezTo>
                <a:cubicBezTo>
                  <a:pt x="1245408" y="4275303"/>
                  <a:pt x="1211018" y="4155484"/>
                  <a:pt x="1189299" y="4008514"/>
                </a:cubicBezTo>
                <a:cubicBezTo>
                  <a:pt x="1167579" y="3861545"/>
                  <a:pt x="1156719" y="3683082"/>
                  <a:pt x="1156719" y="3473126"/>
                </a:cubicBezTo>
                <a:cubicBezTo>
                  <a:pt x="1156719" y="3316745"/>
                  <a:pt x="1164683" y="3170500"/>
                  <a:pt x="1180611" y="3034390"/>
                </a:cubicBezTo>
                <a:cubicBezTo>
                  <a:pt x="1196539" y="2898281"/>
                  <a:pt x="1226584" y="2779547"/>
                  <a:pt x="1270747" y="2678189"/>
                </a:cubicBezTo>
                <a:cubicBezTo>
                  <a:pt x="1314910" y="2576831"/>
                  <a:pt x="1375363" y="2497192"/>
                  <a:pt x="1452106" y="2439273"/>
                </a:cubicBezTo>
                <a:cubicBezTo>
                  <a:pt x="1528849" y="2381354"/>
                  <a:pt x="1628759" y="2352395"/>
                  <a:pt x="1751836" y="2352395"/>
                </a:cubicBezTo>
                <a:close/>
                <a:moveTo>
                  <a:pt x="1773556" y="2046148"/>
                </a:moveTo>
                <a:cubicBezTo>
                  <a:pt x="1588215" y="2046148"/>
                  <a:pt x="1431834" y="2081261"/>
                  <a:pt x="1304413" y="2151488"/>
                </a:cubicBezTo>
                <a:cubicBezTo>
                  <a:pt x="1176991" y="2221715"/>
                  <a:pt x="1074185" y="2320901"/>
                  <a:pt x="995994" y="2449047"/>
                </a:cubicBezTo>
                <a:cubicBezTo>
                  <a:pt x="917804" y="2577193"/>
                  <a:pt x="861333" y="2730678"/>
                  <a:pt x="826581" y="2909502"/>
                </a:cubicBezTo>
                <a:cubicBezTo>
                  <a:pt x="791830" y="3088327"/>
                  <a:pt x="774454" y="3284889"/>
                  <a:pt x="774454" y="3499189"/>
                </a:cubicBezTo>
                <a:cubicBezTo>
                  <a:pt x="774454" y="3730865"/>
                  <a:pt x="790020" y="3936116"/>
                  <a:pt x="821151" y="4114940"/>
                </a:cubicBezTo>
                <a:cubicBezTo>
                  <a:pt x="852283" y="4293765"/>
                  <a:pt x="904772" y="4444354"/>
                  <a:pt x="978619" y="4566708"/>
                </a:cubicBezTo>
                <a:cubicBezTo>
                  <a:pt x="1052465" y="4689062"/>
                  <a:pt x="1149841" y="4781732"/>
                  <a:pt x="1270747" y="4844719"/>
                </a:cubicBezTo>
                <a:cubicBezTo>
                  <a:pt x="1391653" y="4907706"/>
                  <a:pt x="1540432" y="4939199"/>
                  <a:pt x="1717085" y="4939199"/>
                </a:cubicBezTo>
                <a:cubicBezTo>
                  <a:pt x="1903874" y="4939199"/>
                  <a:pt x="2060979" y="4904086"/>
                  <a:pt x="2188401" y="4833859"/>
                </a:cubicBezTo>
                <a:cubicBezTo>
                  <a:pt x="2315822" y="4763633"/>
                  <a:pt x="2418990" y="4664446"/>
                  <a:pt x="2497905" y="4536301"/>
                </a:cubicBezTo>
                <a:cubicBezTo>
                  <a:pt x="2576820" y="4408155"/>
                  <a:pt x="2633290" y="4255032"/>
                  <a:pt x="2667318" y="4076931"/>
                </a:cubicBezTo>
                <a:cubicBezTo>
                  <a:pt x="2701345" y="3898830"/>
                  <a:pt x="2718359" y="3701906"/>
                  <a:pt x="2718359" y="3486158"/>
                </a:cubicBezTo>
                <a:cubicBezTo>
                  <a:pt x="2718359" y="3254482"/>
                  <a:pt x="2702793" y="3049232"/>
                  <a:pt x="2671662" y="2870407"/>
                </a:cubicBezTo>
                <a:cubicBezTo>
                  <a:pt x="2640530" y="2691582"/>
                  <a:pt x="2588041" y="2540993"/>
                  <a:pt x="2514195" y="2418639"/>
                </a:cubicBezTo>
                <a:cubicBezTo>
                  <a:pt x="2440348" y="2296285"/>
                  <a:pt x="2342972" y="2203615"/>
                  <a:pt x="2222066" y="2140628"/>
                </a:cubicBezTo>
                <a:cubicBezTo>
                  <a:pt x="2101160" y="2077642"/>
                  <a:pt x="1951657" y="2046148"/>
                  <a:pt x="1773556" y="2046148"/>
                </a:cubicBezTo>
                <a:close/>
                <a:moveTo>
                  <a:pt x="0" y="0"/>
                </a:moveTo>
                <a:lnTo>
                  <a:pt x="2985961" y="0"/>
                </a:lnTo>
                <a:lnTo>
                  <a:pt x="2985961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" name="任意多边形: 形状 10"/>
          <p:cNvSpPr/>
          <p:nvPr/>
        </p:nvSpPr>
        <p:spPr>
          <a:xfrm>
            <a:off x="2239471" y="-1"/>
            <a:ext cx="6904529" cy="5143501"/>
          </a:xfrm>
          <a:custGeom>
            <a:avLst/>
            <a:gdLst/>
            <a:ahLst/>
            <a:cxnLst/>
            <a:rect l="l" t="t" r="r" b="b"/>
            <a:pathLst>
              <a:path w="9206039" h="6858001">
                <a:moveTo>
                  <a:pt x="1160045" y="2046149"/>
                </a:moveTo>
                <a:cubicBezTo>
                  <a:pt x="1067375" y="2046149"/>
                  <a:pt x="980858" y="2054837"/>
                  <a:pt x="900496" y="2072213"/>
                </a:cubicBezTo>
                <a:cubicBezTo>
                  <a:pt x="820133" y="2089588"/>
                  <a:pt x="749182" y="2110946"/>
                  <a:pt x="687644" y="2136286"/>
                </a:cubicBezTo>
                <a:cubicBezTo>
                  <a:pt x="626105" y="2161625"/>
                  <a:pt x="574340" y="2187327"/>
                  <a:pt x="532348" y="2213390"/>
                </a:cubicBezTo>
                <a:cubicBezTo>
                  <a:pt x="490357" y="2239454"/>
                  <a:pt x="462484" y="2259363"/>
                  <a:pt x="448728" y="2273119"/>
                </a:cubicBezTo>
                <a:cubicBezTo>
                  <a:pt x="434972" y="2286875"/>
                  <a:pt x="425198" y="2298821"/>
                  <a:pt x="419406" y="2308956"/>
                </a:cubicBezTo>
                <a:cubicBezTo>
                  <a:pt x="413614" y="2319092"/>
                  <a:pt x="408547" y="2330314"/>
                  <a:pt x="404202" y="2342622"/>
                </a:cubicBezTo>
                <a:cubicBezTo>
                  <a:pt x="399859" y="2354930"/>
                  <a:pt x="396963" y="2369409"/>
                  <a:pt x="395515" y="2386061"/>
                </a:cubicBezTo>
                <a:cubicBezTo>
                  <a:pt x="394067" y="2402713"/>
                  <a:pt x="393343" y="2421898"/>
                  <a:pt x="393343" y="2443618"/>
                </a:cubicBezTo>
                <a:cubicBezTo>
                  <a:pt x="393343" y="2475473"/>
                  <a:pt x="394429" y="2501175"/>
                  <a:pt x="396601" y="2520723"/>
                </a:cubicBezTo>
                <a:cubicBezTo>
                  <a:pt x="398773" y="2540270"/>
                  <a:pt x="402393" y="2555474"/>
                  <a:pt x="407461" y="2566334"/>
                </a:cubicBezTo>
                <a:cubicBezTo>
                  <a:pt x="412529" y="2577194"/>
                  <a:pt x="419044" y="2584434"/>
                  <a:pt x="427008" y="2588053"/>
                </a:cubicBezTo>
                <a:cubicBezTo>
                  <a:pt x="434972" y="2591673"/>
                  <a:pt x="444022" y="2593483"/>
                  <a:pt x="454158" y="2593483"/>
                </a:cubicBezTo>
                <a:cubicBezTo>
                  <a:pt x="468637" y="2593483"/>
                  <a:pt x="493977" y="2580813"/>
                  <a:pt x="530176" y="2555474"/>
                </a:cubicBezTo>
                <a:cubicBezTo>
                  <a:pt x="566376" y="2530134"/>
                  <a:pt x="611987" y="2502985"/>
                  <a:pt x="667010" y="2474025"/>
                </a:cubicBezTo>
                <a:cubicBezTo>
                  <a:pt x="722033" y="2445066"/>
                  <a:pt x="784658" y="2417916"/>
                  <a:pt x="854884" y="2392577"/>
                </a:cubicBezTo>
                <a:cubicBezTo>
                  <a:pt x="925111" y="2367237"/>
                  <a:pt x="1002216" y="2354568"/>
                  <a:pt x="1086198" y="2354568"/>
                </a:cubicBezTo>
                <a:cubicBezTo>
                  <a:pt x="1162941" y="2354568"/>
                  <a:pt x="1230634" y="2365789"/>
                  <a:pt x="1289276" y="2388233"/>
                </a:cubicBezTo>
                <a:cubicBezTo>
                  <a:pt x="1347919" y="2410677"/>
                  <a:pt x="1396065" y="2441446"/>
                  <a:pt x="1433712" y="2480541"/>
                </a:cubicBezTo>
                <a:cubicBezTo>
                  <a:pt x="1471359" y="2519637"/>
                  <a:pt x="1499595" y="2565610"/>
                  <a:pt x="1518418" y="2618461"/>
                </a:cubicBezTo>
                <a:cubicBezTo>
                  <a:pt x="1537242" y="2671312"/>
                  <a:pt x="1546654" y="2726697"/>
                  <a:pt x="1546654" y="2784616"/>
                </a:cubicBezTo>
                <a:cubicBezTo>
                  <a:pt x="1546654" y="2864254"/>
                  <a:pt x="1532536" y="2936291"/>
                  <a:pt x="1504301" y="3000726"/>
                </a:cubicBezTo>
                <a:cubicBezTo>
                  <a:pt x="1476065" y="3065161"/>
                  <a:pt x="1435522" y="3120546"/>
                  <a:pt x="1382671" y="3166881"/>
                </a:cubicBezTo>
                <a:cubicBezTo>
                  <a:pt x="1329820" y="3213216"/>
                  <a:pt x="1265385" y="3248691"/>
                  <a:pt x="1189366" y="3273307"/>
                </a:cubicBezTo>
                <a:cubicBezTo>
                  <a:pt x="1113348" y="3297922"/>
                  <a:pt x="1027555" y="3310230"/>
                  <a:pt x="931989" y="3310230"/>
                </a:cubicBezTo>
                <a:lnTo>
                  <a:pt x="686557" y="3310230"/>
                </a:lnTo>
                <a:cubicBezTo>
                  <a:pt x="673526" y="3310230"/>
                  <a:pt x="661942" y="3312764"/>
                  <a:pt x="651806" y="3317832"/>
                </a:cubicBezTo>
                <a:cubicBezTo>
                  <a:pt x="641670" y="3322900"/>
                  <a:pt x="632620" y="3330864"/>
                  <a:pt x="624656" y="3341723"/>
                </a:cubicBezTo>
                <a:cubicBezTo>
                  <a:pt x="616693" y="3352583"/>
                  <a:pt x="610539" y="3367063"/>
                  <a:pt x="606195" y="3385163"/>
                </a:cubicBezTo>
                <a:cubicBezTo>
                  <a:pt x="601851" y="3403262"/>
                  <a:pt x="599679" y="3426068"/>
                  <a:pt x="599679" y="3453579"/>
                </a:cubicBezTo>
                <a:cubicBezTo>
                  <a:pt x="599679" y="3483987"/>
                  <a:pt x="602298" y="3508602"/>
                  <a:pt x="607535" y="3527426"/>
                </a:cubicBezTo>
                <a:cubicBezTo>
                  <a:pt x="612773" y="3546250"/>
                  <a:pt x="619504" y="3561454"/>
                  <a:pt x="627728" y="3573037"/>
                </a:cubicBezTo>
                <a:cubicBezTo>
                  <a:pt x="635952" y="3584621"/>
                  <a:pt x="645669" y="3592947"/>
                  <a:pt x="656880" y="3598015"/>
                </a:cubicBezTo>
                <a:cubicBezTo>
                  <a:pt x="668090" y="3603083"/>
                  <a:pt x="679680" y="3605617"/>
                  <a:pt x="691648" y="3605617"/>
                </a:cubicBezTo>
                <a:lnTo>
                  <a:pt x="967555" y="3605617"/>
                </a:lnTo>
                <a:cubicBezTo>
                  <a:pt x="1082714" y="3605617"/>
                  <a:pt x="1185531" y="3617925"/>
                  <a:pt x="1276007" y="3642540"/>
                </a:cubicBezTo>
                <a:cubicBezTo>
                  <a:pt x="1366483" y="3667156"/>
                  <a:pt x="1442750" y="3702631"/>
                  <a:pt x="1504809" y="3748966"/>
                </a:cubicBezTo>
                <a:cubicBezTo>
                  <a:pt x="1566869" y="3795301"/>
                  <a:pt x="1613973" y="3850324"/>
                  <a:pt x="1646123" y="3914035"/>
                </a:cubicBezTo>
                <a:cubicBezTo>
                  <a:pt x="1678272" y="3977746"/>
                  <a:pt x="1694347" y="4049421"/>
                  <a:pt x="1694347" y="4129059"/>
                </a:cubicBezTo>
                <a:cubicBezTo>
                  <a:pt x="1694347" y="4201458"/>
                  <a:pt x="1681723" y="4268427"/>
                  <a:pt x="1656473" y="4329965"/>
                </a:cubicBezTo>
                <a:cubicBezTo>
                  <a:pt x="1631224" y="4391504"/>
                  <a:pt x="1593345" y="4444717"/>
                  <a:pt x="1542836" y="4489604"/>
                </a:cubicBezTo>
                <a:cubicBezTo>
                  <a:pt x="1492327" y="4534492"/>
                  <a:pt x="1429939" y="4569243"/>
                  <a:pt x="1355674" y="4593859"/>
                </a:cubicBezTo>
                <a:cubicBezTo>
                  <a:pt x="1281409" y="4618474"/>
                  <a:pt x="1195260" y="4630782"/>
                  <a:pt x="1097228" y="4630782"/>
                </a:cubicBezTo>
                <a:cubicBezTo>
                  <a:pt x="996209" y="4630782"/>
                  <a:pt x="904483" y="4619198"/>
                  <a:pt x="822051" y="4596031"/>
                </a:cubicBezTo>
                <a:cubicBezTo>
                  <a:pt x="739618" y="4572863"/>
                  <a:pt x="667576" y="4547885"/>
                  <a:pt x="605923" y="4521098"/>
                </a:cubicBezTo>
                <a:cubicBezTo>
                  <a:pt x="544271" y="4494311"/>
                  <a:pt x="493768" y="4469333"/>
                  <a:pt x="454412" y="4446165"/>
                </a:cubicBezTo>
                <a:cubicBezTo>
                  <a:pt x="415057" y="4422998"/>
                  <a:pt x="388694" y="4411414"/>
                  <a:pt x="375322" y="4411414"/>
                </a:cubicBezTo>
                <a:cubicBezTo>
                  <a:pt x="356001" y="4411414"/>
                  <a:pt x="341142" y="4421550"/>
                  <a:pt x="330746" y="4441821"/>
                </a:cubicBezTo>
                <a:cubicBezTo>
                  <a:pt x="320350" y="4462093"/>
                  <a:pt x="315152" y="4498292"/>
                  <a:pt x="315152" y="4550419"/>
                </a:cubicBezTo>
                <a:cubicBezTo>
                  <a:pt x="315152" y="4580827"/>
                  <a:pt x="316238" y="4606528"/>
                  <a:pt x="318410" y="4627524"/>
                </a:cubicBezTo>
                <a:cubicBezTo>
                  <a:pt x="320582" y="4648520"/>
                  <a:pt x="323840" y="4666257"/>
                  <a:pt x="328184" y="4680737"/>
                </a:cubicBezTo>
                <a:cubicBezTo>
                  <a:pt x="332528" y="4695217"/>
                  <a:pt x="337596" y="4707525"/>
                  <a:pt x="343388" y="4717660"/>
                </a:cubicBezTo>
                <a:cubicBezTo>
                  <a:pt x="349180" y="4727796"/>
                  <a:pt x="357505" y="4737932"/>
                  <a:pt x="368365" y="4748068"/>
                </a:cubicBezTo>
                <a:cubicBezTo>
                  <a:pt x="379225" y="4758204"/>
                  <a:pt x="405651" y="4774493"/>
                  <a:pt x="447642" y="4796937"/>
                </a:cubicBezTo>
                <a:cubicBezTo>
                  <a:pt x="489633" y="4819381"/>
                  <a:pt x="542484" y="4841100"/>
                  <a:pt x="606195" y="4862096"/>
                </a:cubicBezTo>
                <a:cubicBezTo>
                  <a:pt x="669906" y="4883091"/>
                  <a:pt x="742666" y="4901191"/>
                  <a:pt x="824477" y="4916395"/>
                </a:cubicBezTo>
                <a:cubicBezTo>
                  <a:pt x="906288" y="4931599"/>
                  <a:pt x="994252" y="4939200"/>
                  <a:pt x="1088370" y="4939200"/>
                </a:cubicBezTo>
                <a:cubicBezTo>
                  <a:pt x="1243303" y="4939200"/>
                  <a:pt x="1382309" y="4919291"/>
                  <a:pt x="1505386" y="4879471"/>
                </a:cubicBezTo>
                <a:cubicBezTo>
                  <a:pt x="1628464" y="4839652"/>
                  <a:pt x="1731994" y="4782819"/>
                  <a:pt x="1815977" y="4708972"/>
                </a:cubicBezTo>
                <a:cubicBezTo>
                  <a:pt x="1899959" y="4635126"/>
                  <a:pt x="1964394" y="4546438"/>
                  <a:pt x="2009281" y="4442907"/>
                </a:cubicBezTo>
                <a:cubicBezTo>
                  <a:pt x="2054169" y="4339377"/>
                  <a:pt x="2076612" y="4223177"/>
                  <a:pt x="2076612" y="4094308"/>
                </a:cubicBezTo>
                <a:cubicBezTo>
                  <a:pt x="2076612" y="4005981"/>
                  <a:pt x="2060322" y="3923085"/>
                  <a:pt x="2027743" y="3845618"/>
                </a:cubicBezTo>
                <a:cubicBezTo>
                  <a:pt x="1995164" y="3768152"/>
                  <a:pt x="1949914" y="3700459"/>
                  <a:pt x="1891995" y="3642540"/>
                </a:cubicBezTo>
                <a:cubicBezTo>
                  <a:pt x="1834076" y="3584621"/>
                  <a:pt x="1764936" y="3536476"/>
                  <a:pt x="1684573" y="3498104"/>
                </a:cubicBezTo>
                <a:cubicBezTo>
                  <a:pt x="1604211" y="3459733"/>
                  <a:pt x="1515522" y="3435480"/>
                  <a:pt x="1418508" y="3425344"/>
                </a:cubicBezTo>
                <a:lnTo>
                  <a:pt x="1418508" y="3421000"/>
                </a:lnTo>
                <a:cubicBezTo>
                  <a:pt x="1503938" y="3405072"/>
                  <a:pt x="1579233" y="3376475"/>
                  <a:pt x="1644392" y="3335207"/>
                </a:cubicBezTo>
                <a:cubicBezTo>
                  <a:pt x="1709551" y="3293940"/>
                  <a:pt x="1764574" y="3243985"/>
                  <a:pt x="1809461" y="3185342"/>
                </a:cubicBezTo>
                <a:cubicBezTo>
                  <a:pt x="1854348" y="3126699"/>
                  <a:pt x="1888375" y="3059369"/>
                  <a:pt x="1911543" y="2983350"/>
                </a:cubicBezTo>
                <a:cubicBezTo>
                  <a:pt x="1934711" y="2907331"/>
                  <a:pt x="1946294" y="2825159"/>
                  <a:pt x="1946294" y="2736833"/>
                </a:cubicBezTo>
                <a:cubicBezTo>
                  <a:pt x="1946294" y="2634026"/>
                  <a:pt x="1930005" y="2540270"/>
                  <a:pt x="1897425" y="2455564"/>
                </a:cubicBezTo>
                <a:cubicBezTo>
                  <a:pt x="1864846" y="2370857"/>
                  <a:pt x="1815615" y="2298097"/>
                  <a:pt x="1749732" y="2237282"/>
                </a:cubicBezTo>
                <a:cubicBezTo>
                  <a:pt x="1683849" y="2176467"/>
                  <a:pt x="1601677" y="2129408"/>
                  <a:pt x="1503215" y="2096104"/>
                </a:cubicBezTo>
                <a:cubicBezTo>
                  <a:pt x="1404752" y="2062801"/>
                  <a:pt x="1290362" y="2046149"/>
                  <a:pt x="1160045" y="2046149"/>
                </a:cubicBezTo>
                <a:close/>
                <a:moveTo>
                  <a:pt x="0" y="0"/>
                </a:moveTo>
                <a:lnTo>
                  <a:pt x="9206039" y="0"/>
                </a:lnTo>
                <a:lnTo>
                  <a:pt x="9206039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67000">
                <a:schemeClr val="tx1">
                  <a:alpha val="0"/>
                </a:schemeClr>
              </a:gs>
              <a:gs pos="10000">
                <a:schemeClr val="tx1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3" name="TextBox 40"/>
          <p:cNvSpPr txBox="1">
            <a:spLocks noChangeArrowheads="1"/>
          </p:cNvSpPr>
          <p:nvPr/>
        </p:nvSpPr>
        <p:spPr bwMode="auto">
          <a:xfrm>
            <a:off x="4000496" y="2211522"/>
            <a:ext cx="500066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/>
            <a:r>
              <a:rPr lang="zh-CN" altLang="en-US" sz="33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主克隆提基因优势和案例</a:t>
            </a:r>
            <a:endParaRPr lang="zh-CN" altLang="en-US" sz="33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8" name="图片 7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9" name="图片 8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6439" y="3929072"/>
            <a:ext cx="9144000" cy="1214446"/>
          </a:xfrm>
          <a:prstGeom prst="rect">
            <a:avLst/>
          </a:prstGeom>
          <a:noFill/>
        </p:spPr>
      </p:pic>
      <p:sp>
        <p:nvSpPr>
          <p:cNvPr id="5" name="矩形: 圆角 4"/>
          <p:cNvSpPr/>
          <p:nvPr/>
        </p:nvSpPr>
        <p:spPr>
          <a:xfrm>
            <a:off x="1120976" y="1772786"/>
            <a:ext cx="1795665" cy="2308325"/>
          </a:xfrm>
          <a:prstGeom prst="roundRect">
            <a:avLst>
              <a:gd name="adj" fmla="val 259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2808496" y="1492052"/>
            <a:ext cx="2014050" cy="2682311"/>
          </a:xfrm>
          <a:prstGeom prst="roundRect">
            <a:avLst>
              <a:gd name="adj" fmla="val 2590"/>
            </a:avLst>
          </a:prstGeom>
          <a:solidFill>
            <a:srgbClr val="A4D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3851920" y="2762957"/>
            <a:ext cx="552786" cy="2417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3851920" y="3656270"/>
            <a:ext cx="552786" cy="2417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879211" y="577012"/>
            <a:ext cx="40376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杂交瘤融合 </a:t>
            </a:r>
            <a:r>
              <a:rPr lang="en-US" altLang="zh-CN" sz="1600" dirty="0">
                <a:ea typeface="思源黑体 CN Medium" panose="020B0600000000000000" charset="-122"/>
              </a:rPr>
              <a:t>&amp;</a:t>
            </a:r>
            <a:r>
              <a:rPr lang="zh-CN" altLang="en-US" sz="1600" dirty="0">
                <a:ea typeface="思源黑体 CN Medium" panose="020B0600000000000000" charset="-122"/>
              </a:rPr>
              <a:t>主克隆筛选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2979" y="1192029"/>
            <a:ext cx="405264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阳性克隆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3845" y="2134371"/>
            <a:ext cx="15219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有限稀释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52542" y="2285269"/>
            <a:ext cx="106561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提基因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0711" y="4174363"/>
            <a:ext cx="40977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质控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833" y="4701544"/>
            <a:ext cx="412991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交付：细胞株、抗体、序列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38863" y="2783792"/>
            <a:ext cx="15219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亚克隆筛选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44885" y="3160552"/>
            <a:ext cx="106561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表达纯化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31576" y="3412327"/>
            <a:ext cx="15219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ea typeface="思源黑体 CN Medium" panose="020B0600000000000000" charset="-122"/>
              </a:rPr>
              <a:t>生产纯化</a:t>
            </a:r>
            <a:endParaRPr lang="zh-CN" altLang="en-US" sz="1600" dirty="0">
              <a:ea typeface="思源黑体 CN Medium" panose="020B0600000000000000" charset="-122"/>
            </a:endParaRPr>
          </a:p>
        </p:txBody>
      </p:sp>
      <p:sp>
        <p:nvSpPr>
          <p:cNvPr id="47" name="下箭头 46"/>
          <p:cNvSpPr/>
          <p:nvPr/>
        </p:nvSpPr>
        <p:spPr>
          <a:xfrm flipH="1">
            <a:off x="1874691" y="1843883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569499" y="2698966"/>
            <a:ext cx="2986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周期节省</a:t>
            </a:r>
            <a:r>
              <a:rPr lang="en-US" altLang="zh-CN" sz="20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20-30</a:t>
            </a:r>
            <a:r>
              <a:rPr lang="zh-CN" altLang="en-US" sz="20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2000" b="1" dirty="0">
              <a:solidFill>
                <a:srgbClr val="FF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00694" y="642924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技术路线比较</a:t>
            </a:r>
            <a:endParaRPr lang="zh-CN" altLang="en-US" sz="28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07704" y="3136815"/>
            <a:ext cx="798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20-30</a:t>
            </a:r>
            <a:r>
              <a:rPr lang="zh-CN" altLang="en-US" sz="12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1200" b="1" dirty="0">
              <a:solidFill>
                <a:srgbClr val="FF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7704" y="3773318"/>
            <a:ext cx="65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14</a:t>
            </a:r>
            <a:r>
              <a:rPr lang="zh-CN" altLang="en-US" sz="1200" b="1" dirty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1200" b="1" dirty="0">
              <a:solidFill>
                <a:srgbClr val="FF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45753" y="2758908"/>
            <a:ext cx="530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7</a:t>
            </a:r>
            <a:r>
              <a:rPr lang="zh-CN" altLang="en-US" sz="12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12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6810" y="3660702"/>
            <a:ext cx="461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7</a:t>
            </a:r>
            <a:r>
              <a:rPr lang="zh-CN" altLang="en-US" sz="12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12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9" name="下箭头 46"/>
          <p:cNvSpPr/>
          <p:nvPr/>
        </p:nvSpPr>
        <p:spPr>
          <a:xfrm flipH="1">
            <a:off x="1854928" y="2506669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10" name="下箭头 46"/>
          <p:cNvSpPr/>
          <p:nvPr/>
        </p:nvSpPr>
        <p:spPr>
          <a:xfrm flipH="1">
            <a:off x="1854929" y="3157833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14" name="下箭头 46"/>
          <p:cNvSpPr/>
          <p:nvPr/>
        </p:nvSpPr>
        <p:spPr>
          <a:xfrm flipH="1">
            <a:off x="1861856" y="3791450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15" name="下箭头 46"/>
          <p:cNvSpPr/>
          <p:nvPr/>
        </p:nvSpPr>
        <p:spPr>
          <a:xfrm flipH="1">
            <a:off x="2914397" y="4515966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18" name="下箭头 46"/>
          <p:cNvSpPr/>
          <p:nvPr/>
        </p:nvSpPr>
        <p:spPr>
          <a:xfrm flipH="1">
            <a:off x="2914397" y="947268"/>
            <a:ext cx="45719" cy="230125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20" name="下箭头 46"/>
          <p:cNvSpPr/>
          <p:nvPr/>
        </p:nvSpPr>
        <p:spPr>
          <a:xfrm>
            <a:off x="3777692" y="1851670"/>
            <a:ext cx="45720" cy="417214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22" name="下箭头 46"/>
          <p:cNvSpPr/>
          <p:nvPr/>
        </p:nvSpPr>
        <p:spPr>
          <a:xfrm>
            <a:off x="3770766" y="2680009"/>
            <a:ext cx="45720" cy="417214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23" name="下箭头 46"/>
          <p:cNvSpPr/>
          <p:nvPr/>
        </p:nvSpPr>
        <p:spPr>
          <a:xfrm>
            <a:off x="3749983" y="3559774"/>
            <a:ext cx="45720" cy="417214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sp>
        <p:nvSpPr>
          <p:cNvPr id="29" name="下箭头 46"/>
          <p:cNvSpPr/>
          <p:nvPr/>
        </p:nvSpPr>
        <p:spPr>
          <a:xfrm rot="16200000">
            <a:off x="5268416" y="2690898"/>
            <a:ext cx="45720" cy="417214"/>
          </a:xfrm>
          <a:prstGeom prst="downArrow">
            <a:avLst/>
          </a:prstGeom>
          <a:solidFill>
            <a:srgbClr val="007E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ea typeface="思源黑体 CN Medium" panose="020B0600000000000000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29631" y="2427734"/>
            <a:ext cx="346249" cy="764914"/>
            <a:chOff x="201467" y="1708012"/>
            <a:chExt cx="346249" cy="764914"/>
          </a:xfrm>
        </p:grpSpPr>
        <p:sp>
          <p:nvSpPr>
            <p:cNvPr id="3" name="矩形: 圆角 2"/>
            <p:cNvSpPr/>
            <p:nvPr/>
          </p:nvSpPr>
          <p:spPr>
            <a:xfrm>
              <a:off x="225397" y="1708012"/>
              <a:ext cx="288032" cy="764914"/>
            </a:xfrm>
            <a:prstGeom prst="roundRect">
              <a:avLst/>
            </a:prstGeom>
            <a:solidFill>
              <a:srgbClr val="007E66"/>
            </a:solidFill>
            <a:ln>
              <a:solidFill>
                <a:srgbClr val="007E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Poppins Light" panose="02000000000000000000" pitchFamily="2" charset="0"/>
                <a:ea typeface="微软雅黑" panose="020B0503020204020204" pitchFamily="34" charset="-122"/>
                <a:cs typeface="Poppins Light" panose="02000000000000000000" pitchFamily="2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1467" y="1779635"/>
              <a:ext cx="346249" cy="634245"/>
            </a:xfrm>
            <a:prstGeom prst="rect">
              <a:avLst/>
            </a:prstGeom>
            <a:noFill/>
            <a:ln w="12700">
              <a:noFill/>
              <a:prstDash val="dash"/>
            </a:ln>
          </p:spPr>
          <p:txBody>
            <a:bodyPr vert="eaVert" wrap="square" rtlCol="0" anchor="ctr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Poppins" panose="02000000000000000000" pitchFamily="2" charset="0"/>
                  <a:sym typeface="+mn-ea"/>
                </a:rPr>
                <a:t>新路线</a:t>
              </a:r>
              <a:endParaRPr lang="zh-CN" altLang="en-US" sz="1050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endParaRPr>
            </a:p>
          </p:txBody>
        </p:sp>
      </p:grpSp>
      <p:sp>
        <p:nvSpPr>
          <p:cNvPr id="4" name="矩形: 圆角 3"/>
          <p:cNvSpPr/>
          <p:nvPr/>
        </p:nvSpPr>
        <p:spPr>
          <a:xfrm>
            <a:off x="981959" y="2522163"/>
            <a:ext cx="297728" cy="795409"/>
          </a:xfrm>
          <a:prstGeom prst="roundRect">
            <a:avLst/>
          </a:prstGeom>
          <a:solidFill>
            <a:srgbClr val="A2A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51578" y="2491396"/>
            <a:ext cx="346249" cy="795408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05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传统路线</a:t>
            </a:r>
            <a:endParaRPr lang="zh-CN" altLang="en-US" sz="1050" dirty="0"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pic>
        <p:nvPicPr>
          <p:cNvPr id="40" name="图片 39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41" name="图片 40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42" name="图片 41" descr="logo水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/>
          <p:cNvSpPr txBox="1"/>
          <p:nvPr/>
        </p:nvSpPr>
        <p:spPr>
          <a:xfrm>
            <a:off x="3131840" y="728622"/>
            <a:ext cx="3265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两种上清</a:t>
            </a:r>
            <a:r>
              <a:rPr lang="en-US" altLang="zh-CN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ELISA</a:t>
            </a:r>
            <a:r>
              <a:rPr lang="zh-CN" altLang="en-US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检测对比</a:t>
            </a:r>
            <a:endParaRPr lang="zh-CN" altLang="en-US" sz="20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graphicFrame>
        <p:nvGraphicFramePr>
          <p:cNvPr id="34" name="图表 33"/>
          <p:cNvGraphicFramePr/>
          <p:nvPr/>
        </p:nvGraphicFramePr>
        <p:xfrm>
          <a:off x="785786" y="1081812"/>
          <a:ext cx="7572428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5" name="内容占位符 1"/>
          <p:cNvSpPr txBox="1"/>
          <p:nvPr/>
        </p:nvSpPr>
        <p:spPr>
          <a:xfrm>
            <a:off x="642910" y="4071948"/>
            <a:ext cx="8072494" cy="428628"/>
          </a:xfrm>
          <a:prstGeom prst="rect">
            <a:avLst/>
          </a:prstGeom>
          <a:solidFill>
            <a:srgbClr val="2A807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 algn="ctr">
              <a:spcBef>
                <a:spcPct val="20000"/>
              </a:spcBef>
              <a:defRPr/>
            </a:pPr>
            <a:r>
              <a:rPr lang="zh-CN" altLang="en-US" sz="15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主克隆上清和重组表达上清弱阳性和阳性趋势基本完全一致，提出的基因均是正确序列</a:t>
            </a:r>
            <a:endParaRPr lang="en-US" altLang="zh-CN" sz="15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6509" y="1535900"/>
            <a:ext cx="338554" cy="2143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ELISA OD</a:t>
            </a: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（蛋白</a:t>
            </a:r>
            <a:r>
              <a:rPr lang="en-US" altLang="zh-CN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0.1ug/ml</a:t>
            </a: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</a:rPr>
              <a:t>包被）</a:t>
            </a:r>
            <a:endParaRPr lang="zh-CN" altLang="en-US" sz="1000" dirty="0"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40576" y="3777820"/>
            <a:ext cx="3625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ELISA</a:t>
            </a:r>
            <a:r>
              <a:rPr lang="zh-CN" altLang="en-US" sz="1000" dirty="0"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样品编号</a:t>
            </a:r>
            <a:endParaRPr lang="zh-CN" altLang="en-US" sz="1000" dirty="0"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pic>
        <p:nvPicPr>
          <p:cNvPr id="11" name="图片 10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4" name="图片 13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5" name="图片 14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000114"/>
            <a:ext cx="1714512" cy="199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000378"/>
            <a:ext cx="171451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000378"/>
            <a:ext cx="17859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3000379"/>
            <a:ext cx="171451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9118" y="993675"/>
            <a:ext cx="171451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70133" y="947993"/>
            <a:ext cx="1643074" cy="205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428596" y="1071552"/>
            <a:ext cx="185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主克隆流式结果</a:t>
            </a:r>
            <a:endParaRPr lang="zh-CN" altLang="en-US" sz="160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3071816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纯化抗体流式结果</a:t>
            </a:r>
            <a:endParaRPr lang="zh-CN" altLang="en-US" sz="160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55777" y="552169"/>
            <a:ext cx="4614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FACS</a:t>
            </a:r>
            <a:r>
              <a:rPr lang="zh-CN" altLang="en-US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检测结果对比</a:t>
            </a:r>
            <a:endParaRPr lang="zh-CN" altLang="en-US" sz="20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19" name="内容占位符 1"/>
          <p:cNvSpPr txBox="1"/>
          <p:nvPr/>
        </p:nvSpPr>
        <p:spPr>
          <a:xfrm>
            <a:off x="214282" y="3929072"/>
            <a:ext cx="2071702" cy="928694"/>
          </a:xfrm>
          <a:prstGeom prst="rect">
            <a:avLst/>
          </a:prstGeom>
          <a:solidFill>
            <a:srgbClr val="2A8070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lvl="0" indent="-45720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亚克隆流式转阴，主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克隆提基因与主克隆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流式结果一致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pic>
        <p:nvPicPr>
          <p:cNvPr id="20" name="图片 19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1" name="图片 20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2" name="图片 21" descr="logo水印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7"/>
          <p:cNvSpPr txBox="1"/>
          <p:nvPr/>
        </p:nvSpPr>
        <p:spPr>
          <a:xfrm>
            <a:off x="3071802" y="642924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成药靶点主克隆提基因</a:t>
            </a:r>
            <a:endParaRPr lang="zh-CN" altLang="en-US" sz="20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7653" y="1180455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细胞结合</a:t>
            </a:r>
            <a:endParaRPr lang="zh-CN" altLang="en-US" sz="160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8" y="1133465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007E66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竞争检测</a:t>
            </a:r>
            <a:endParaRPr lang="zh-CN" altLang="en-US" sz="1600" b="1" dirty="0">
              <a:solidFill>
                <a:srgbClr val="007E66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11" name="内容占位符 1"/>
          <p:cNvSpPr txBox="1"/>
          <p:nvPr/>
        </p:nvSpPr>
        <p:spPr>
          <a:xfrm>
            <a:off x="1947844" y="4162436"/>
            <a:ext cx="5864516" cy="357190"/>
          </a:xfrm>
          <a:prstGeom prst="rect">
            <a:avLst/>
          </a:prstGeom>
          <a:solidFill>
            <a:srgbClr val="2A8070"/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lvl="0" indent="-457200" algn="ctr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</a:rPr>
              <a:t>纯化抗体细胞结合和竞争检测与主克隆上清检测结果一致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1811" y="1481544"/>
            <a:ext cx="3217963" cy="23938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729" y="1580769"/>
            <a:ext cx="3286255" cy="2287125"/>
          </a:xfrm>
          <a:prstGeom prst="rect">
            <a:avLst/>
          </a:prstGeom>
        </p:spPr>
      </p:pic>
      <p:pic>
        <p:nvPicPr>
          <p:cNvPr id="14" name="图片 13" descr="logo水印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15" name="图片 14" descr="logo水印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6" name="图片 15" descr="logo水印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2073090" y="3559507"/>
            <a:ext cx="1709056" cy="366881"/>
          </a:xfrm>
          <a:prstGeom prst="roundRect">
            <a:avLst>
              <a:gd name="adj" fmla="val 5000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5548293" y="1615759"/>
            <a:ext cx="1709056" cy="366881"/>
          </a:xfrm>
          <a:prstGeom prst="roundRect">
            <a:avLst>
              <a:gd name="adj" fmla="val 5000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5548293" y="3559507"/>
            <a:ext cx="1709056" cy="366881"/>
          </a:xfrm>
          <a:prstGeom prst="roundRect">
            <a:avLst>
              <a:gd name="adj" fmla="val 5000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073090" y="1615759"/>
            <a:ext cx="1709056" cy="366881"/>
          </a:xfrm>
          <a:prstGeom prst="roundRect">
            <a:avLst>
              <a:gd name="adj" fmla="val 5000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7015" y="2141617"/>
            <a:ext cx="1550918" cy="1560685"/>
          </a:xfrm>
          <a:custGeom>
            <a:avLst/>
            <a:gdLst>
              <a:gd name="connsiteX0" fmla="*/ 894278 w 1788556"/>
              <a:gd name="connsiteY0" fmla="*/ 0 h 1788556"/>
              <a:gd name="connsiteX1" fmla="*/ 1788556 w 1788556"/>
              <a:gd name="connsiteY1" fmla="*/ 894278 h 1788556"/>
              <a:gd name="connsiteX2" fmla="*/ 894278 w 1788556"/>
              <a:gd name="connsiteY2" fmla="*/ 1788556 h 1788556"/>
              <a:gd name="connsiteX3" fmla="*/ 0 w 1788556"/>
              <a:gd name="connsiteY3" fmla="*/ 894278 h 1788556"/>
              <a:gd name="connsiteX4" fmla="*/ 894278 w 1788556"/>
              <a:gd name="connsiteY4" fmla="*/ 0 h 178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8556" h="1788556">
                <a:moveTo>
                  <a:pt x="894278" y="0"/>
                </a:moveTo>
                <a:cubicBezTo>
                  <a:pt x="1388174" y="0"/>
                  <a:pt x="1788556" y="400382"/>
                  <a:pt x="1788556" y="894278"/>
                </a:cubicBezTo>
                <a:cubicBezTo>
                  <a:pt x="1788556" y="1388174"/>
                  <a:pt x="1388174" y="1788556"/>
                  <a:pt x="894278" y="1788556"/>
                </a:cubicBezTo>
                <a:cubicBezTo>
                  <a:pt x="400382" y="1788556"/>
                  <a:pt x="0" y="1388174"/>
                  <a:pt x="0" y="894278"/>
                </a:cubicBezTo>
                <a:cubicBezTo>
                  <a:pt x="0" y="400382"/>
                  <a:pt x="400382" y="0"/>
                  <a:pt x="894278" y="0"/>
                </a:cubicBezTo>
                <a:close/>
              </a:path>
            </a:pathLst>
          </a:custGeom>
        </p:spPr>
      </p:pic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32"/>
          <p:cNvSpPr txBox="1"/>
          <p:nvPr/>
        </p:nvSpPr>
        <p:spPr>
          <a:xfrm>
            <a:off x="2450433" y="1698644"/>
            <a:ext cx="1321255" cy="2627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sz="1705" dirty="0">
                <a:latin typeface="Poppins" panose="02000000000000000000" pitchFamily="2" charset="0"/>
                <a:ea typeface="思源黑体 CN Normal" panose="020B0400000000000000" pitchFamily="34" charset="-122"/>
                <a:cs typeface="+mn-ea"/>
                <a:sym typeface="+mn-lt"/>
              </a:rPr>
              <a:t>周期更短</a:t>
            </a:r>
            <a:endParaRPr lang="zh-CN" altLang="zh-CN" sz="1705" dirty="0">
              <a:latin typeface="Poppins" panose="02000000000000000000" pitchFamily="2" charset="0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23" name="TextBox 37"/>
          <p:cNvSpPr txBox="1"/>
          <p:nvPr/>
        </p:nvSpPr>
        <p:spPr>
          <a:xfrm>
            <a:off x="2172969" y="3644395"/>
            <a:ext cx="1598719" cy="2627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sz="1705" dirty="0">
                <a:latin typeface="Poppins" panose="02000000000000000000" pitchFamily="2" charset="0"/>
                <a:ea typeface="思源黑体 CN Normal" panose="020B0400000000000000" pitchFamily="34" charset="-122"/>
                <a:cs typeface="+mn-ea"/>
                <a:sym typeface="+mn-lt"/>
              </a:rPr>
              <a:t>直接交付序列</a:t>
            </a:r>
            <a:endParaRPr lang="zh-CN" altLang="zh-CN" sz="1705" dirty="0">
              <a:latin typeface="Poppins" panose="02000000000000000000" pitchFamily="2" charset="0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30" name="TextBox 67"/>
          <p:cNvSpPr txBox="1"/>
          <p:nvPr/>
        </p:nvSpPr>
        <p:spPr>
          <a:xfrm>
            <a:off x="5696205" y="1698644"/>
            <a:ext cx="1453380" cy="2627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/>
            <a:r>
              <a:rPr lang="zh-CN" altLang="en-US" sz="1705" dirty="0">
                <a:latin typeface="Poppins" panose="02000000000000000000" pitchFamily="2" charset="0"/>
                <a:ea typeface="思源黑体 CN Normal" panose="020B0400000000000000" pitchFamily="34" charset="-122"/>
                <a:cs typeface="+mn-ea"/>
                <a:sym typeface="+mn-lt"/>
              </a:rPr>
              <a:t>通量更高</a:t>
            </a:r>
            <a:endParaRPr lang="zh-CN" altLang="zh-CN" sz="1705" dirty="0">
              <a:latin typeface="Poppins" panose="02000000000000000000" pitchFamily="2" charset="0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34" name="TextBox 72"/>
          <p:cNvSpPr txBox="1"/>
          <p:nvPr/>
        </p:nvSpPr>
        <p:spPr>
          <a:xfrm>
            <a:off x="5696205" y="3644395"/>
            <a:ext cx="1598719" cy="2627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/>
            <a:r>
              <a:rPr lang="zh-CN" altLang="en-US" sz="1705" dirty="0">
                <a:latin typeface="Poppins" panose="02000000000000000000" pitchFamily="2" charset="0"/>
                <a:ea typeface="思源黑体 CN Normal" panose="020B0400000000000000" pitchFamily="34" charset="-122"/>
                <a:cs typeface="+mn-ea"/>
                <a:sym typeface="+mn-lt"/>
              </a:rPr>
              <a:t>成功率更高</a:t>
            </a:r>
            <a:endParaRPr lang="zh-CN" altLang="zh-CN" sz="1705" dirty="0">
              <a:latin typeface="Poppins" panose="02000000000000000000" pitchFamily="2" charset="0"/>
              <a:ea typeface="思源黑体 CN Normal" panose="020B0400000000000000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9852" y="2067063"/>
            <a:ext cx="29418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比原有杂交瘤周期节省</a:t>
            </a:r>
            <a:r>
              <a:rPr lang="en-US" altLang="zh-CN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20-30</a:t>
            </a:r>
            <a:r>
              <a:rPr lang="zh-CN" altLang="en-US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天</a:t>
            </a:r>
            <a:endParaRPr lang="zh-CN" altLang="en-US" sz="15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35979" y="2017752"/>
            <a:ext cx="2692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提基因替代有限稀释，</a:t>
            </a:r>
            <a:endParaRPr lang="en-US" altLang="zh-CN" sz="15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  <a:p>
            <a:r>
              <a:rPr lang="zh-CN" altLang="en-US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一次提取上百个克隆</a:t>
            </a:r>
            <a:endParaRPr lang="zh-CN" altLang="en-US" sz="15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7584" y="3981219"/>
            <a:ext cx="2944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5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省去杂交瘤筛选后再提基因步骤，避免基因传代丢失、污染等风险</a:t>
            </a:r>
            <a:endParaRPr lang="zh-CN" altLang="en-US" sz="15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66177" y="4003199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7E66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挽救亚克隆转阴或与主克隆结果不一致的细胞克隆</a:t>
            </a:r>
            <a:endParaRPr lang="zh-CN" altLang="en-US" sz="1600" b="1" dirty="0">
              <a:solidFill>
                <a:srgbClr val="007E66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94653" y="690035"/>
            <a:ext cx="3884041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0"/>
              </a:spcBef>
              <a:defRPr sz="2100" b="1">
                <a:solidFill>
                  <a:srgbClr val="377D6C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</a:defRPr>
            </a:lvl1pPr>
          </a:lstStyle>
          <a:p>
            <a:r>
              <a:rPr lang="zh-CN" altLang="en-US" dirty="0"/>
              <a:t>杂交瘤主克隆提基因优势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130494" y="2481604"/>
            <a:ext cx="12144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更好面向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工业客户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Poppins" panose="02000000000000000000" pitchFamily="2" charset="0"/>
                <a:ea typeface="思源黑体 CN Normal" panose="020B0400000000000000" pitchFamily="34" charset="-122"/>
                <a:cs typeface="Poppins" panose="02000000000000000000" pitchFamily="2" charset="0"/>
                <a:sym typeface="+mn-ea"/>
              </a:rPr>
              <a:t>药筛客户</a:t>
            </a:r>
            <a:endParaRPr lang="en-US" altLang="zh-CN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  <a:p>
            <a:pPr algn="l"/>
            <a:endParaRPr lang="zh-CN" altLang="en-US" sz="1600" b="1" dirty="0">
              <a:solidFill>
                <a:schemeClr val="bg1"/>
              </a:solidFill>
              <a:latin typeface="Poppins" panose="02000000000000000000" pitchFamily="2" charset="0"/>
              <a:ea typeface="思源黑体 CN Normal" panose="020B0400000000000000" pitchFamily="34" charset="-122"/>
              <a:cs typeface="Poppins" panose="02000000000000000000" pitchFamily="2" charset="0"/>
              <a:sym typeface="+mn-ea"/>
            </a:endParaRPr>
          </a:p>
        </p:txBody>
      </p:sp>
      <p:sp>
        <p:nvSpPr>
          <p:cNvPr id="27" name="空心弧 26"/>
          <p:cNvSpPr/>
          <p:nvPr/>
        </p:nvSpPr>
        <p:spPr>
          <a:xfrm>
            <a:off x="3736793" y="2048710"/>
            <a:ext cx="1769283" cy="1769283"/>
          </a:xfrm>
          <a:prstGeom prst="blockArc">
            <a:avLst>
              <a:gd name="adj1" fmla="val 14390740"/>
              <a:gd name="adj2" fmla="val 21481555"/>
              <a:gd name="adj3" fmla="val 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sp>
        <p:nvSpPr>
          <p:cNvPr id="2048" name="空心弧 2047"/>
          <p:cNvSpPr/>
          <p:nvPr/>
        </p:nvSpPr>
        <p:spPr>
          <a:xfrm rot="10800000">
            <a:off x="3768552" y="2018315"/>
            <a:ext cx="1769283" cy="1769283"/>
          </a:xfrm>
          <a:prstGeom prst="blockArc">
            <a:avLst>
              <a:gd name="adj1" fmla="val 14390740"/>
              <a:gd name="adj2" fmla="val 21481555"/>
              <a:gd name="adj3" fmla="val 0"/>
            </a:avLst>
          </a:prstGeom>
          <a:solidFill>
            <a:srgbClr val="007E66"/>
          </a:solidFill>
          <a:ln>
            <a:solidFill>
              <a:srgbClr val="007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Poppins Light" panose="02000000000000000000" pitchFamily="2" charset="0"/>
              <a:ea typeface="微软雅黑" panose="020B0503020204020204" pitchFamily="34" charset="-122"/>
              <a:cs typeface="Poppins Light" panose="02000000000000000000" pitchFamily="2" charset="0"/>
            </a:endParaRPr>
          </a:p>
        </p:txBody>
      </p:sp>
      <p:pic>
        <p:nvPicPr>
          <p:cNvPr id="24" name="图片 23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25" name="图片 24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26" name="图片 25" descr="logo水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00000" flipH="1"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 descr="图片包含 桌子, 小, 手机, 亮&#10;&#10;描述已自动生成"/>
            <p:cNvPicPr>
              <a:picLocks noChangeAspect="1"/>
            </p:cNvPicPr>
            <p:nvPr/>
          </p:nvPicPr>
          <p:blipFill rotWithShape="1">
            <a:blip r:embed="rId1" cstate="email">
              <a:duotone>
                <a:prstClr val="black"/>
                <a:srgbClr val="00A27B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îṥľîḓê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2" name="任意多边形: 形状 11"/>
          <p:cNvSpPr/>
          <p:nvPr/>
        </p:nvSpPr>
        <p:spPr>
          <a:xfrm>
            <a:off x="0" y="-1"/>
            <a:ext cx="2239471" cy="5143501"/>
          </a:xfrm>
          <a:custGeom>
            <a:avLst/>
            <a:gdLst/>
            <a:ahLst/>
            <a:cxnLst/>
            <a:rect l="l" t="t" r="r" b="b"/>
            <a:pathLst>
              <a:path w="2985961" h="6858001">
                <a:moveTo>
                  <a:pt x="1751836" y="2352395"/>
                </a:moveTo>
                <a:cubicBezTo>
                  <a:pt x="1821339" y="2352395"/>
                  <a:pt x="1883964" y="2361444"/>
                  <a:pt x="1939711" y="2379544"/>
                </a:cubicBezTo>
                <a:cubicBezTo>
                  <a:pt x="1995458" y="2397644"/>
                  <a:pt x="2045051" y="2426603"/>
                  <a:pt x="2088490" y="2466422"/>
                </a:cubicBezTo>
                <a:cubicBezTo>
                  <a:pt x="2131930" y="2506242"/>
                  <a:pt x="2169215" y="2556921"/>
                  <a:pt x="2200346" y="2618460"/>
                </a:cubicBezTo>
                <a:cubicBezTo>
                  <a:pt x="2231478" y="2679999"/>
                  <a:pt x="2256817" y="2753483"/>
                  <a:pt x="2276365" y="2838914"/>
                </a:cubicBezTo>
                <a:cubicBezTo>
                  <a:pt x="2295913" y="2924344"/>
                  <a:pt x="2310754" y="3022807"/>
                  <a:pt x="2320890" y="3134300"/>
                </a:cubicBezTo>
                <a:cubicBezTo>
                  <a:pt x="2331026" y="3245794"/>
                  <a:pt x="2336094" y="3371768"/>
                  <a:pt x="2336094" y="3512221"/>
                </a:cubicBezTo>
                <a:cubicBezTo>
                  <a:pt x="2336094" y="3616475"/>
                  <a:pt x="2332836" y="3716748"/>
                  <a:pt x="2326320" y="3813038"/>
                </a:cubicBezTo>
                <a:cubicBezTo>
                  <a:pt x="2319804" y="3909328"/>
                  <a:pt x="2307858" y="3998740"/>
                  <a:pt x="2290483" y="4081275"/>
                </a:cubicBezTo>
                <a:cubicBezTo>
                  <a:pt x="2273107" y="4163809"/>
                  <a:pt x="2249939" y="4239104"/>
                  <a:pt x="2220980" y="4307159"/>
                </a:cubicBezTo>
                <a:cubicBezTo>
                  <a:pt x="2192021" y="4375214"/>
                  <a:pt x="2155459" y="4433495"/>
                  <a:pt x="2111296" y="4482002"/>
                </a:cubicBezTo>
                <a:cubicBezTo>
                  <a:pt x="2067133" y="4530509"/>
                  <a:pt x="2014282" y="4567794"/>
                  <a:pt x="1952743" y="4593858"/>
                </a:cubicBezTo>
                <a:cubicBezTo>
                  <a:pt x="1891204" y="4619921"/>
                  <a:pt x="1819891" y="4632953"/>
                  <a:pt x="1738805" y="4632953"/>
                </a:cubicBezTo>
                <a:cubicBezTo>
                  <a:pt x="1634551" y="4632953"/>
                  <a:pt x="1545862" y="4611957"/>
                  <a:pt x="1472740" y="4569966"/>
                </a:cubicBezTo>
                <a:cubicBezTo>
                  <a:pt x="1399617" y="4527975"/>
                  <a:pt x="1339526" y="4460644"/>
                  <a:pt x="1292467" y="4367974"/>
                </a:cubicBezTo>
                <a:cubicBezTo>
                  <a:pt x="1245408" y="4275303"/>
                  <a:pt x="1211018" y="4155484"/>
                  <a:pt x="1189299" y="4008514"/>
                </a:cubicBezTo>
                <a:cubicBezTo>
                  <a:pt x="1167579" y="3861545"/>
                  <a:pt x="1156719" y="3683082"/>
                  <a:pt x="1156719" y="3473126"/>
                </a:cubicBezTo>
                <a:cubicBezTo>
                  <a:pt x="1156719" y="3316745"/>
                  <a:pt x="1164683" y="3170500"/>
                  <a:pt x="1180611" y="3034390"/>
                </a:cubicBezTo>
                <a:cubicBezTo>
                  <a:pt x="1196539" y="2898281"/>
                  <a:pt x="1226584" y="2779547"/>
                  <a:pt x="1270747" y="2678189"/>
                </a:cubicBezTo>
                <a:cubicBezTo>
                  <a:pt x="1314910" y="2576831"/>
                  <a:pt x="1375363" y="2497192"/>
                  <a:pt x="1452106" y="2439273"/>
                </a:cubicBezTo>
                <a:cubicBezTo>
                  <a:pt x="1528849" y="2381354"/>
                  <a:pt x="1628759" y="2352395"/>
                  <a:pt x="1751836" y="2352395"/>
                </a:cubicBezTo>
                <a:close/>
                <a:moveTo>
                  <a:pt x="1773556" y="2046148"/>
                </a:moveTo>
                <a:cubicBezTo>
                  <a:pt x="1588215" y="2046148"/>
                  <a:pt x="1431834" y="2081261"/>
                  <a:pt x="1304413" y="2151488"/>
                </a:cubicBezTo>
                <a:cubicBezTo>
                  <a:pt x="1176991" y="2221715"/>
                  <a:pt x="1074185" y="2320901"/>
                  <a:pt x="995994" y="2449047"/>
                </a:cubicBezTo>
                <a:cubicBezTo>
                  <a:pt x="917804" y="2577193"/>
                  <a:pt x="861333" y="2730678"/>
                  <a:pt x="826581" y="2909502"/>
                </a:cubicBezTo>
                <a:cubicBezTo>
                  <a:pt x="791830" y="3088327"/>
                  <a:pt x="774454" y="3284889"/>
                  <a:pt x="774454" y="3499189"/>
                </a:cubicBezTo>
                <a:cubicBezTo>
                  <a:pt x="774454" y="3730865"/>
                  <a:pt x="790020" y="3936116"/>
                  <a:pt x="821151" y="4114940"/>
                </a:cubicBezTo>
                <a:cubicBezTo>
                  <a:pt x="852283" y="4293765"/>
                  <a:pt x="904772" y="4444354"/>
                  <a:pt x="978619" y="4566708"/>
                </a:cubicBezTo>
                <a:cubicBezTo>
                  <a:pt x="1052465" y="4689062"/>
                  <a:pt x="1149841" y="4781732"/>
                  <a:pt x="1270747" y="4844719"/>
                </a:cubicBezTo>
                <a:cubicBezTo>
                  <a:pt x="1391653" y="4907706"/>
                  <a:pt x="1540432" y="4939199"/>
                  <a:pt x="1717085" y="4939199"/>
                </a:cubicBezTo>
                <a:cubicBezTo>
                  <a:pt x="1903874" y="4939199"/>
                  <a:pt x="2060979" y="4904086"/>
                  <a:pt x="2188401" y="4833859"/>
                </a:cubicBezTo>
                <a:cubicBezTo>
                  <a:pt x="2315822" y="4763633"/>
                  <a:pt x="2418990" y="4664446"/>
                  <a:pt x="2497905" y="4536301"/>
                </a:cubicBezTo>
                <a:cubicBezTo>
                  <a:pt x="2576820" y="4408155"/>
                  <a:pt x="2633290" y="4255032"/>
                  <a:pt x="2667318" y="4076931"/>
                </a:cubicBezTo>
                <a:cubicBezTo>
                  <a:pt x="2701345" y="3898830"/>
                  <a:pt x="2718359" y="3701906"/>
                  <a:pt x="2718359" y="3486158"/>
                </a:cubicBezTo>
                <a:cubicBezTo>
                  <a:pt x="2718359" y="3254482"/>
                  <a:pt x="2702793" y="3049232"/>
                  <a:pt x="2671662" y="2870407"/>
                </a:cubicBezTo>
                <a:cubicBezTo>
                  <a:pt x="2640530" y="2691582"/>
                  <a:pt x="2588041" y="2540993"/>
                  <a:pt x="2514195" y="2418639"/>
                </a:cubicBezTo>
                <a:cubicBezTo>
                  <a:pt x="2440348" y="2296285"/>
                  <a:pt x="2342972" y="2203615"/>
                  <a:pt x="2222066" y="2140628"/>
                </a:cubicBezTo>
                <a:cubicBezTo>
                  <a:pt x="2101160" y="2077642"/>
                  <a:pt x="1951657" y="2046148"/>
                  <a:pt x="1773556" y="2046148"/>
                </a:cubicBezTo>
                <a:close/>
                <a:moveTo>
                  <a:pt x="0" y="0"/>
                </a:moveTo>
                <a:lnTo>
                  <a:pt x="2985961" y="0"/>
                </a:lnTo>
                <a:lnTo>
                  <a:pt x="2985961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" name="任意多边形: 形状 10"/>
          <p:cNvSpPr/>
          <p:nvPr/>
        </p:nvSpPr>
        <p:spPr>
          <a:xfrm>
            <a:off x="2239471" y="-1"/>
            <a:ext cx="6904529" cy="5143501"/>
          </a:xfrm>
          <a:custGeom>
            <a:avLst/>
            <a:gdLst/>
            <a:ahLst/>
            <a:cxnLst/>
            <a:rect l="l" t="t" r="r" b="b"/>
            <a:pathLst>
              <a:path w="9206039" h="6858001">
                <a:moveTo>
                  <a:pt x="1440296" y="2402351"/>
                </a:moveTo>
                <a:lnTo>
                  <a:pt x="1444572" y="2402351"/>
                </a:lnTo>
                <a:lnTo>
                  <a:pt x="1444572" y="3944442"/>
                </a:lnTo>
                <a:lnTo>
                  <a:pt x="536692" y="3944442"/>
                </a:lnTo>
                <a:close/>
                <a:moveTo>
                  <a:pt x="1534708" y="2074385"/>
                </a:moveTo>
                <a:cubicBezTo>
                  <a:pt x="1490432" y="2074385"/>
                  <a:pt x="1452055" y="2075471"/>
                  <a:pt x="1419577" y="2077643"/>
                </a:cubicBezTo>
                <a:cubicBezTo>
                  <a:pt x="1387100" y="2079815"/>
                  <a:pt x="1359786" y="2083797"/>
                  <a:pt x="1337637" y="2089588"/>
                </a:cubicBezTo>
                <a:cubicBezTo>
                  <a:pt x="1315487" y="2095380"/>
                  <a:pt x="1297399" y="2102620"/>
                  <a:pt x="1283371" y="2111308"/>
                </a:cubicBezTo>
                <a:cubicBezTo>
                  <a:pt x="1269344" y="2119996"/>
                  <a:pt x="1258643" y="2130132"/>
                  <a:pt x="1251267" y="2141715"/>
                </a:cubicBezTo>
                <a:lnTo>
                  <a:pt x="249450" y="3848876"/>
                </a:lnTo>
                <a:cubicBezTo>
                  <a:pt x="239405" y="3867700"/>
                  <a:pt x="230802" y="3885438"/>
                  <a:pt x="223642" y="3902089"/>
                </a:cubicBezTo>
                <a:cubicBezTo>
                  <a:pt x="216481" y="3918741"/>
                  <a:pt x="210751" y="3936117"/>
                  <a:pt x="206453" y="3954216"/>
                </a:cubicBezTo>
                <a:cubicBezTo>
                  <a:pt x="202154" y="3972316"/>
                  <a:pt x="199286" y="3992226"/>
                  <a:pt x="197849" y="4013945"/>
                </a:cubicBezTo>
                <a:cubicBezTo>
                  <a:pt x="196413" y="4035665"/>
                  <a:pt x="195695" y="4060280"/>
                  <a:pt x="195695" y="4087792"/>
                </a:cubicBezTo>
                <a:cubicBezTo>
                  <a:pt x="195695" y="4122543"/>
                  <a:pt x="197487" y="4150779"/>
                  <a:pt x="201074" y="4172498"/>
                </a:cubicBezTo>
                <a:cubicBezTo>
                  <a:pt x="204659" y="4194218"/>
                  <a:pt x="211119" y="4210870"/>
                  <a:pt x="220451" y="4222453"/>
                </a:cubicBezTo>
                <a:cubicBezTo>
                  <a:pt x="229784" y="4234037"/>
                  <a:pt x="240191" y="4242001"/>
                  <a:pt x="251673" y="4246345"/>
                </a:cubicBezTo>
                <a:cubicBezTo>
                  <a:pt x="263155" y="4250689"/>
                  <a:pt x="277516" y="4252861"/>
                  <a:pt x="294756" y="4252861"/>
                </a:cubicBezTo>
                <a:lnTo>
                  <a:pt x="1444572" y="4252861"/>
                </a:lnTo>
                <a:lnTo>
                  <a:pt x="1444572" y="4843634"/>
                </a:lnTo>
                <a:cubicBezTo>
                  <a:pt x="1444572" y="4855218"/>
                  <a:pt x="1447179" y="4864992"/>
                  <a:pt x="1452394" y="4872955"/>
                </a:cubicBezTo>
                <a:cubicBezTo>
                  <a:pt x="1457609" y="4880920"/>
                  <a:pt x="1467304" y="4887797"/>
                  <a:pt x="1481478" y="4893589"/>
                </a:cubicBezTo>
                <a:cubicBezTo>
                  <a:pt x="1495652" y="4899381"/>
                  <a:pt x="1514668" y="4903725"/>
                  <a:pt x="1538526" y="4906621"/>
                </a:cubicBezTo>
                <a:cubicBezTo>
                  <a:pt x="1562383" y="4909517"/>
                  <a:pt x="1592208" y="4910965"/>
                  <a:pt x="1628001" y="4910965"/>
                </a:cubicBezTo>
                <a:cubicBezTo>
                  <a:pt x="1665286" y="4910965"/>
                  <a:pt x="1695857" y="4909517"/>
                  <a:pt x="1719715" y="4906621"/>
                </a:cubicBezTo>
                <a:cubicBezTo>
                  <a:pt x="1743573" y="4903725"/>
                  <a:pt x="1762962" y="4899381"/>
                  <a:pt x="1777883" y="4893589"/>
                </a:cubicBezTo>
                <a:cubicBezTo>
                  <a:pt x="1792804" y="4887797"/>
                  <a:pt x="1803245" y="4880920"/>
                  <a:pt x="1809206" y="4872955"/>
                </a:cubicBezTo>
                <a:cubicBezTo>
                  <a:pt x="1815168" y="4864992"/>
                  <a:pt x="1818149" y="4855218"/>
                  <a:pt x="1818149" y="4843634"/>
                </a:cubicBezTo>
                <a:lnTo>
                  <a:pt x="1818149" y="4252861"/>
                </a:lnTo>
                <a:lnTo>
                  <a:pt x="2135255" y="4252861"/>
                </a:lnTo>
                <a:cubicBezTo>
                  <a:pt x="2161318" y="4252861"/>
                  <a:pt x="2181590" y="4239105"/>
                  <a:pt x="2196070" y="4211594"/>
                </a:cubicBezTo>
                <a:cubicBezTo>
                  <a:pt x="2210550" y="4184082"/>
                  <a:pt x="2217789" y="4146435"/>
                  <a:pt x="2217789" y="4098652"/>
                </a:cubicBezTo>
                <a:cubicBezTo>
                  <a:pt x="2217789" y="4046525"/>
                  <a:pt x="2210188" y="4007791"/>
                  <a:pt x="2194984" y="3982452"/>
                </a:cubicBezTo>
                <a:cubicBezTo>
                  <a:pt x="2179780" y="3957112"/>
                  <a:pt x="2159870" y="3944442"/>
                  <a:pt x="2135255" y="3944442"/>
                </a:cubicBezTo>
                <a:lnTo>
                  <a:pt x="1818149" y="3944442"/>
                </a:lnTo>
                <a:lnTo>
                  <a:pt x="1818149" y="2150403"/>
                </a:lnTo>
                <a:cubicBezTo>
                  <a:pt x="1818149" y="2137371"/>
                  <a:pt x="1812244" y="2126150"/>
                  <a:pt x="1800434" y="2116738"/>
                </a:cubicBezTo>
                <a:cubicBezTo>
                  <a:pt x="1788624" y="2107326"/>
                  <a:pt x="1771650" y="2099724"/>
                  <a:pt x="1749511" y="2093932"/>
                </a:cubicBezTo>
                <a:cubicBezTo>
                  <a:pt x="1727373" y="2088140"/>
                  <a:pt x="1698216" y="2083434"/>
                  <a:pt x="1662039" y="2079815"/>
                </a:cubicBezTo>
                <a:cubicBezTo>
                  <a:pt x="1625862" y="2076195"/>
                  <a:pt x="1583419" y="2074385"/>
                  <a:pt x="1534708" y="2074385"/>
                </a:cubicBezTo>
                <a:close/>
                <a:moveTo>
                  <a:pt x="0" y="0"/>
                </a:moveTo>
                <a:lnTo>
                  <a:pt x="9206039" y="0"/>
                </a:lnTo>
                <a:lnTo>
                  <a:pt x="9206039" y="6858001"/>
                </a:lnTo>
                <a:lnTo>
                  <a:pt x="0" y="6858001"/>
                </a:lnTo>
                <a:close/>
              </a:path>
            </a:pathLst>
          </a:custGeom>
          <a:gradFill>
            <a:gsLst>
              <a:gs pos="67000">
                <a:schemeClr val="tx1">
                  <a:alpha val="0"/>
                </a:schemeClr>
              </a:gs>
              <a:gs pos="10000">
                <a:schemeClr val="tx1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3" name="TextBox 40"/>
          <p:cNvSpPr txBox="1">
            <a:spLocks noChangeArrowheads="1"/>
          </p:cNvSpPr>
          <p:nvPr/>
        </p:nvSpPr>
        <p:spPr bwMode="auto">
          <a:xfrm>
            <a:off x="4670772" y="2193925"/>
            <a:ext cx="411607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/>
            <a:r>
              <a:rPr lang="zh-CN" altLang="en-US" sz="3300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公司介绍</a:t>
            </a:r>
            <a:endParaRPr lang="zh-CN" altLang="en-US" sz="3300" b="1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</p:txBody>
      </p:sp>
      <p:pic>
        <p:nvPicPr>
          <p:cNvPr id="8" name="图片 7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9" name="图片 8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10" name="图片 9" descr="logo水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E:\义翘工作文件\设计\0725 PPT修改\图片\图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929072"/>
            <a:ext cx="9144000" cy="1214446"/>
          </a:xfrm>
          <a:prstGeom prst="rect">
            <a:avLst/>
          </a:prstGeom>
          <a:noFill/>
        </p:spPr>
      </p:pic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>
          <a:xfrm>
            <a:off x="6480000" y="4878000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</a:fld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2" name="矩形 40"/>
          <p:cNvSpPr/>
          <p:nvPr/>
        </p:nvSpPr>
        <p:spPr>
          <a:xfrm rot="10800000">
            <a:off x="0" y="164465"/>
            <a:ext cx="9139555" cy="359410"/>
          </a:xfrm>
          <a:prstGeom prst="rect">
            <a:avLst/>
          </a:prstGeom>
          <a:gradFill flip="none" rotWithShape="1">
            <a:gsLst>
              <a:gs pos="39000">
                <a:schemeClr val="bg1">
                  <a:lumMod val="85000"/>
                </a:schemeClr>
              </a:gs>
              <a:gs pos="56000">
                <a:srgbClr val="80BFB3"/>
              </a:gs>
              <a:gs pos="76000">
                <a:srgbClr val="3C80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13" name="Picture 2" descr="D:\桌面\新logo-黑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78090" y="175895"/>
            <a:ext cx="141986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9" y="1662113"/>
            <a:ext cx="44450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247650" y="700089"/>
            <a:ext cx="1646584" cy="3116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0" tIns="45715" rIns="91430" bIns="45715">
            <a:spAutoFit/>
          </a:bodyPr>
          <a:lstStyle/>
          <a:p>
            <a:pPr>
              <a:defRPr/>
            </a:pPr>
            <a:r>
              <a:rPr lang="zh-CN" altLang="en-US" sz="14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坚持自主研发生产</a:t>
            </a:r>
            <a:endParaRPr lang="zh-CN" altLang="en-US" sz="1425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0826" y="987425"/>
            <a:ext cx="8137525" cy="276989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打造中国生命科学研究“一站式”试剂与服务支撑平台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307976" y="2682876"/>
            <a:ext cx="1098357" cy="3116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0" tIns="45715" rIns="91430" bIns="45715">
            <a:spAutoFit/>
          </a:bodyPr>
          <a:lstStyle/>
          <a:p>
            <a:pPr>
              <a:defRPr/>
            </a:pPr>
            <a:r>
              <a:rPr lang="zh-CN" altLang="en-US" sz="14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人才与设施</a:t>
            </a:r>
            <a:endParaRPr lang="zh-CN" altLang="en-US" sz="1425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6" name="TextBox 24"/>
          <p:cNvSpPr txBox="1">
            <a:spLocks noChangeArrowheads="1"/>
          </p:cNvSpPr>
          <p:nvPr/>
        </p:nvSpPr>
        <p:spPr bwMode="auto">
          <a:xfrm>
            <a:off x="2881313" y="2711451"/>
            <a:ext cx="915615" cy="3116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0" tIns="45715" rIns="91430" bIns="45715">
            <a:spAutoFit/>
          </a:bodyPr>
          <a:lstStyle/>
          <a:p>
            <a:pPr>
              <a:defRPr/>
            </a:pPr>
            <a:r>
              <a:rPr lang="zh-CN" altLang="en-US" sz="14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荣誉资质</a:t>
            </a:r>
            <a:endParaRPr lang="zh-CN" altLang="en-US" sz="1425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5289" y="3162300"/>
            <a:ext cx="2376487" cy="1558925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设施：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en-US" altLang="zh-CN" sz="1425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---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超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20,000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平米研发中心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  ---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超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5,000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  <a:sym typeface="+mn-ea"/>
              </a:rPr>
              <a:t>平米洁净车间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endParaRPr lang="zh-CN" altLang="en-US" sz="1425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CN" altLang="en-US" sz="1425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团队：近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1000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人</a:t>
            </a:r>
            <a:endParaRPr lang="en-US" altLang="zh-CN" sz="1425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en-US" altLang="zh-CN" sz="1425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  ---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硕士以上学历占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1/3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en-US" altLang="zh-CN" sz="1425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  ---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30+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欧美深造经历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5289" y="3035301"/>
            <a:ext cx="2160587" cy="1763713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" dirty="0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68538" y="1603376"/>
            <a:ext cx="1871662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14,000 +</a:t>
            </a:r>
            <a:r>
              <a:rPr lang="en-US" altLang="zh-CN" sz="1200" dirty="0">
                <a:solidFill>
                  <a:srgbClr val="377D6C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</a:t>
            </a:r>
            <a:endParaRPr lang="en-US" altLang="zh-CN" sz="1200" dirty="0">
              <a:solidFill>
                <a:srgbClr val="377D6C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精品抗体</a:t>
            </a:r>
            <a:endParaRPr lang="zh-CN" altLang="en-US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3851" y="1603376"/>
            <a:ext cx="1873250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377D6C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9,000 +</a:t>
            </a:r>
            <a:r>
              <a:rPr lang="en-US" altLang="zh-CN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</a:t>
            </a:r>
            <a:endParaRPr lang="en-US" altLang="zh-CN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重组蛋白</a:t>
            </a:r>
            <a:endParaRPr lang="zh-CN" altLang="en-US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13226" y="1603376"/>
            <a:ext cx="1871663" cy="942975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>
              <a:defRPr/>
            </a:pPr>
            <a:r>
              <a:rPr lang="en-US" altLang="zh-CN" sz="1200" b="1" dirty="0">
                <a:solidFill>
                  <a:srgbClr val="007E66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50,000+</a:t>
            </a:r>
            <a:endParaRPr lang="en-US" altLang="zh-CN" sz="1200" b="1" dirty="0">
              <a:solidFill>
                <a:srgbClr val="007E66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基因产品</a:t>
            </a:r>
            <a:endParaRPr lang="zh-CN" altLang="en-US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23" name="Picture 3" descr="C:\Users\s\Documents\Tencent Files\2585936105\FileRecv\2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1" y="1735138"/>
            <a:ext cx="639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 descr="C:\Users\s\Documents\Tencent Files\2585936105\FileRecv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9" y="1735138"/>
            <a:ext cx="74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 descr="C:\Users\s\Documents\Tencent Files\2585936105\FileRecv\1(3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90080">
            <a:off x="5407025" y="1722439"/>
            <a:ext cx="4572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25"/>
          <p:cNvSpPr/>
          <p:nvPr/>
        </p:nvSpPr>
        <p:spPr>
          <a:xfrm>
            <a:off x="6300788" y="1590676"/>
            <a:ext cx="2592387" cy="944563"/>
          </a:xfrm>
          <a:prstGeom prst="rect">
            <a:avLst/>
          </a:prstGeom>
          <a:noFill/>
          <a:ln w="9525">
            <a:solidFill>
              <a:srgbClr val="285A4E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>
              <a:defRPr/>
            </a:pPr>
            <a:r>
              <a:rPr lang="en-US" altLang="zh-CN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ELISA </a:t>
            </a:r>
            <a:r>
              <a:rPr lang="zh-CN" altLang="en-US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试剂盒、培养基、</a:t>
            </a:r>
            <a:endParaRPr lang="en-US" altLang="zh-CN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en-US" altLang="zh-CN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GMP</a:t>
            </a:r>
            <a:r>
              <a:rPr lang="zh-CN" altLang="en-US" sz="1200" dirty="0">
                <a:solidFill>
                  <a:schemeClr val="tx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级核酸酶等特色产品</a:t>
            </a:r>
            <a:endParaRPr lang="zh-CN" altLang="en-US" sz="1200" dirty="0">
              <a:solidFill>
                <a:schemeClr val="tx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7" name="TextBox 24"/>
          <p:cNvSpPr txBox="1">
            <a:spLocks noChangeArrowheads="1"/>
          </p:cNvSpPr>
          <p:nvPr/>
        </p:nvSpPr>
        <p:spPr bwMode="auto">
          <a:xfrm>
            <a:off x="307975" y="1276351"/>
            <a:ext cx="915615" cy="3116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0" tIns="45715" rIns="91430" bIns="45715">
            <a:spAutoFit/>
          </a:bodyPr>
          <a:lstStyle/>
          <a:p>
            <a:pPr>
              <a:defRPr/>
            </a:pPr>
            <a:r>
              <a:rPr lang="zh-CN" altLang="en-US" sz="14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现货供应</a:t>
            </a:r>
            <a:endParaRPr lang="zh-CN" altLang="en-US" sz="1425" b="1" dirty="0">
              <a:solidFill>
                <a:schemeClr val="tx1">
                  <a:lumMod val="65000"/>
                  <a:lumOff val="35000"/>
                </a:schemeClr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74671" y="3030379"/>
            <a:ext cx="5818346" cy="1819275"/>
          </a:xfrm>
          <a:prstGeom prst="rect">
            <a:avLst/>
          </a:prstGeom>
          <a:noFill/>
          <a:ln w="9525">
            <a:solidFill>
              <a:srgbClr val="225248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anchor="ctr"/>
          <a:lstStyle/>
          <a:p>
            <a:pPr algn="ctr">
              <a:defRPr/>
            </a:pPr>
            <a:endParaRPr lang="zh-CN" altLang="en-US" sz="1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81655" y="3035300"/>
            <a:ext cx="128968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03833" y="3081735"/>
            <a:ext cx="1032510" cy="167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 descr="\\192.168.3.235\SE campaigns\@公司证件类\ISO9001-2024-2027-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44039" y="3081735"/>
            <a:ext cx="1085850" cy="1671161"/>
          </a:xfrm>
          <a:prstGeom prst="rect">
            <a:avLst/>
          </a:prstGeom>
          <a:noFill/>
        </p:spPr>
      </p:pic>
      <p:pic>
        <p:nvPicPr>
          <p:cNvPr id="33" name="Picture 3" descr="\\192.168.3.235\SE campaigns\@公司证件类\13485-中文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29889" y="3081735"/>
            <a:ext cx="1073944" cy="1671161"/>
          </a:xfrm>
          <a:prstGeom prst="rect">
            <a:avLst/>
          </a:prstGeom>
          <a:noFill/>
        </p:spPr>
      </p:pic>
      <p:pic>
        <p:nvPicPr>
          <p:cNvPr id="34" name="图片 33" descr="专精特新中小企业-义翘神州"/>
          <p:cNvPicPr>
            <a:picLocks noChangeAspect="1"/>
          </p:cNvPicPr>
          <p:nvPr/>
        </p:nvPicPr>
        <p:blipFill>
          <a:blip r:embed="rId11" cstate="print"/>
          <a:srcRect l="7664" t="2371" r="1833" b="2782"/>
          <a:stretch>
            <a:fillRect/>
          </a:stretch>
        </p:blipFill>
        <p:spPr>
          <a:xfrm>
            <a:off x="3081655" y="3940175"/>
            <a:ext cx="1323340" cy="897255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97375" y="3081655"/>
            <a:ext cx="1221105" cy="1671320"/>
          </a:xfrm>
          <a:prstGeom prst="rect">
            <a:avLst/>
          </a:prstGeom>
        </p:spPr>
      </p:pic>
      <p:pic>
        <p:nvPicPr>
          <p:cNvPr id="35" name="图片 34" descr="logo水印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-175895" y="96202"/>
            <a:ext cx="5042535" cy="2769235"/>
          </a:xfrm>
          <a:prstGeom prst="rect">
            <a:avLst/>
          </a:prstGeom>
        </p:spPr>
      </p:pic>
      <p:pic>
        <p:nvPicPr>
          <p:cNvPr id="36" name="图片 35" descr="logo水印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11905" y="2022157"/>
            <a:ext cx="5507990" cy="3025140"/>
          </a:xfrm>
          <a:prstGeom prst="rect">
            <a:avLst/>
          </a:prstGeom>
        </p:spPr>
      </p:pic>
      <p:pic>
        <p:nvPicPr>
          <p:cNvPr id="37" name="图片 36" descr="logo水印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012950" y="942022"/>
            <a:ext cx="5042535" cy="276923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450"/>
            <a:ext cx="9144000" cy="5143500"/>
          </a:xfrm>
          <a:prstGeom prst="rect">
            <a:avLst/>
          </a:prstGeom>
          <a:solidFill>
            <a:srgbClr val="007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539552" y="1059582"/>
            <a:ext cx="7920880" cy="115212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THANK YOU</a:t>
            </a:r>
            <a:endParaRPr lang="en-US" altLang="zh-CN" sz="4400" b="1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3501995"/>
            <a:ext cx="4608512" cy="1229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北京义翘神州科技股份有限公司</a:t>
            </a:r>
            <a:endParaRPr lang="en-US" altLang="zh-CN" sz="1400" b="1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endParaRPr lang="en-US" altLang="zh-CN" sz="1200" b="1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地址：北京市经济技术开发区科创十街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18</a:t>
            </a: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号院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9</a:t>
            </a: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号楼</a:t>
            </a:r>
            <a:endParaRPr lang="zh-CN" altLang="en-US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电话：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400-890-9989</a:t>
            </a: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   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010-50911666</a:t>
            </a:r>
            <a:endParaRPr lang="en-US" altLang="zh-CN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邮箱：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cro-service@sinobiological.com</a:t>
            </a:r>
            <a:endParaRPr lang="en-US" altLang="zh-CN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网址：</a:t>
            </a:r>
            <a:r>
              <a:rPr lang="en-US" altLang="zh-CN" sz="1200" dirty="0">
                <a:solidFill>
                  <a:schemeClr val="bg1"/>
                </a:solidFill>
                <a:latin typeface="Poppins" panose="02000000000000000000" pitchFamily="2" charset="0"/>
                <a:ea typeface="思源黑体 CN Regular" panose="020B0500000000000000" pitchFamily="34" charset="-122"/>
                <a:cs typeface="Poppins" panose="02000000000000000000" pitchFamily="2" charset="0"/>
              </a:rPr>
              <a:t>cn.sinobiological.com</a:t>
            </a:r>
            <a:endParaRPr lang="en-US" altLang="zh-CN" sz="1200" dirty="0">
              <a:solidFill>
                <a:schemeClr val="bg1"/>
              </a:solidFill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pic>
        <p:nvPicPr>
          <p:cNvPr id="10" name="Picture 2" descr="D:\桌面\新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0304" y="195936"/>
            <a:ext cx="1494000" cy="319716"/>
          </a:xfrm>
          <a:prstGeom prst="rect">
            <a:avLst/>
          </a:prstGeom>
          <a:noFill/>
        </p:spPr>
      </p:pic>
      <p:sp>
        <p:nvSpPr>
          <p:cNvPr id="12" name="椭圆 11"/>
          <p:cNvSpPr>
            <a:spLocks noChangeAspect="1"/>
          </p:cNvSpPr>
          <p:nvPr/>
        </p:nvSpPr>
        <p:spPr>
          <a:xfrm>
            <a:off x="4979520" y="-2756392"/>
            <a:ext cx="6073200" cy="60732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48000">
                <a:srgbClr val="007E6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Poppins" panose="02000000000000000000" pitchFamily="2" charset="0"/>
              <a:ea typeface="思源黑体 CN Regular" panose="020B0500000000000000" pitchFamily="34" charset="-122"/>
              <a:cs typeface="Poppins" panose="02000000000000000000" pitchFamily="2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480000" y="4876859"/>
            <a:ext cx="2133600" cy="273892"/>
          </a:xfrm>
        </p:spPr>
        <p:txBody>
          <a:bodyPr/>
          <a:lstStyle/>
          <a:p>
            <a:fld id="{18D3C9A0-7E5B-436D-B564-71670677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DIAGRAM" val="#901336;"/>
</p:tagLst>
</file>

<file path=ppt/tags/tag2.xml><?xml version="1.0" encoding="utf-8"?>
<p:tagLst xmlns:p="http://schemas.openxmlformats.org/presentationml/2006/main">
  <p:tag name="COMMONDATA" val="eyJoZGlkIjoiMmVkN2Q2OWZmNTNhZDY0NDQzM2QzOTdlNjkzMGQ3NzQifQ=="/>
  <p:tag name="commondata" val="eyJoZGlkIjoiZDdiYWQ0OTVjNTNiNjNlM2I3OTNkYTQ1MmZkZTdkOT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E66"/>
        </a:solidFill>
        <a:ln>
          <a:solidFill>
            <a:srgbClr val="007E66"/>
          </a:solidFill>
        </a:ln>
      </a:spPr>
      <a:bodyPr anchor="ctr"/>
      <a:lstStyle>
        <a:defPPr algn="ctr">
          <a:defRPr>
            <a:latin typeface="Poppins Light" panose="02000000000000000000" pitchFamily="2" charset="0"/>
            <a:ea typeface="微软雅黑" panose="020B0503020204020204" pitchFamily="34" charset="-122"/>
            <a:cs typeface="Poppins Light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>
        <a:spAutoFit/>
      </a:bodyPr>
      <a:lstStyle>
        <a:defPPr algn="l">
          <a:defRPr sz="1600" dirty="0" smtClean="0">
            <a:solidFill>
              <a:srgbClr val="007E66"/>
            </a:solidFill>
            <a:latin typeface="思源黑体 CN Normal" panose="020B0400000000000000" pitchFamily="34" charset="-122"/>
            <a:ea typeface="思源黑体 CN Normal" panose="020B0400000000000000" pitchFamily="34" charset="-122"/>
            <a:cs typeface="Poppins" panose="02000000000000000000" pitchFamily="2" charset="0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3113</Words>
  <Application>WPS 演示</Application>
  <PresentationFormat>全屏显示(16:9)</PresentationFormat>
  <Paragraphs>865</Paragraphs>
  <Slides>23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Arial</vt:lpstr>
      <vt:lpstr>宋体</vt:lpstr>
      <vt:lpstr>Wingdings</vt:lpstr>
      <vt:lpstr>Poppins Light</vt:lpstr>
      <vt:lpstr>Wide Latin</vt:lpstr>
      <vt:lpstr>微软雅黑</vt:lpstr>
      <vt:lpstr>思源黑体 CN Normal</vt:lpstr>
      <vt:lpstr>楷体</vt:lpstr>
      <vt:lpstr>Poppins</vt:lpstr>
      <vt:lpstr>思源黑体 CN Regular</vt:lpstr>
      <vt:lpstr>思源黑体 CN Medium</vt:lpstr>
      <vt:lpstr>黑体</vt:lpstr>
      <vt:lpstr>思源黑体 CN Light</vt:lpstr>
      <vt:lpstr>华文行楷</vt:lpstr>
      <vt:lpstr>思源黑体 CN Bold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sinobio</dc:creator>
  <cp:lastModifiedBy>忘了天空的颜色</cp:lastModifiedBy>
  <cp:revision>1836</cp:revision>
  <dcterms:created xsi:type="dcterms:W3CDTF">2023-02-01T03:14:00Z</dcterms:created>
  <dcterms:modified xsi:type="dcterms:W3CDTF">2025-02-12T01:20:31Z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82390D441845416583CDD697E0FD456A</vt:lpwstr>
  </property>
</Properties>
</file>