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12" r:id="rId3"/>
    <p:sldId id="480" r:id="rId5"/>
    <p:sldId id="479" r:id="rId6"/>
    <p:sldId id="256" r:id="rId7"/>
    <p:sldId id="289" r:id="rId8"/>
    <p:sldId id="265" r:id="rId9"/>
    <p:sldId id="483" r:id="rId10"/>
    <p:sldId id="484" r:id="rId11"/>
    <p:sldId id="485" r:id="rId12"/>
    <p:sldId id="486" r:id="rId13"/>
    <p:sldId id="377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87" r:id="rId22"/>
    <p:sldId id="495" r:id="rId23"/>
    <p:sldId id="497" r:id="rId24"/>
    <p:sldId id="498" r:id="rId25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ngli" initials="wli" lastIdx="1" clrIdx="0"/>
  <p:cmAuthor id="1" name="user" initials="u" lastIdx="0" clrIdx="0"/>
  <p:cmAuthor id="2" name="Administrator" initials="A" lastIdx="1" clrIdx="1"/>
  <p:cmAuthor id="3" name="Windows 用户" initials="W用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A86F"/>
    <a:srgbClr val="FFFFFF"/>
    <a:srgbClr val="444F55"/>
    <a:srgbClr val="0000FF"/>
    <a:srgbClr val="FF00FF"/>
    <a:srgbClr val="CC00FF"/>
    <a:srgbClr val="008000"/>
    <a:srgbClr val="00FF00"/>
    <a:srgbClr val="99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6370"/>
  </p:normalViewPr>
  <p:slideViewPr>
    <p:cSldViewPr snapToGrid="0" showGuides="1">
      <p:cViewPr varScale="1">
        <p:scale>
          <a:sx n="149" d="100"/>
          <a:sy n="149" d="100"/>
        </p:scale>
        <p:origin x="12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64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8E40AC5-9A7F-47C5-880B-49532694514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2242BE-0614-43A0-9B1C-DDA826C61C1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684F259-62A3-4557-92FC-80E6EE3B23E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929E9F-6B3A-48CD-834D-FA5C83A2D6B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00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4101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9460" name="页眉占位符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19461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tags" Target="../tags/tag62.xml"/><Relationship Id="rId26" Type="http://schemas.openxmlformats.org/officeDocument/2006/relationships/tags" Target="../tags/tag61.xml"/><Relationship Id="rId25" Type="http://schemas.openxmlformats.org/officeDocument/2006/relationships/tags" Target="../tags/tag60.xml"/><Relationship Id="rId24" Type="http://schemas.openxmlformats.org/officeDocument/2006/relationships/tags" Target="../tags/tag59.xml"/><Relationship Id="rId23" Type="http://schemas.openxmlformats.org/officeDocument/2006/relationships/tags" Target="../tags/tag58.xml"/><Relationship Id="rId22" Type="http://schemas.openxmlformats.org/officeDocument/2006/relationships/tags" Target="../tags/tag57.xml"/><Relationship Id="rId21" Type="http://schemas.openxmlformats.org/officeDocument/2006/relationships/image" Target="../media/image1.jpeg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tags" Target="../tags/tag6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5225" y="3349967"/>
            <a:ext cx="60690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十年窗下无人问，一举成名天下知。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5225" y="1361111"/>
            <a:ext cx="45323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万般皆下品，惟有读书高。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5225" y="2024063"/>
            <a:ext cx="45323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一士登甲科，九族光彩新。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5225" y="2687015"/>
            <a:ext cx="4611688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朝为田舍郎，暮登天子堂。</a:t>
            </a:r>
            <a:endParaRPr lang="zh-CN" altLang="en-US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8370" name="Picture 2" descr="c:\documents and settings\administrator\application data\360se6\User Data\temp\U10663P1488DT20140707102839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33" y="1200877"/>
            <a:ext cx="2469152" cy="2882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3353283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新课导入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文本框 2"/>
          <p:cNvSpPr txBox="1"/>
          <p:nvPr/>
        </p:nvSpPr>
        <p:spPr>
          <a:xfrm>
            <a:off x="3018790" y="1090989"/>
            <a:ext cx="5639435" cy="31393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宋体" panose="02010600030101010101" pitchFamily="2" charset="-122"/>
              </a:rPr>
              <a:t>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《儒林外史》是一部杰出的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现实主义章回体长篇讽刺小说。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全书用白话写成，语言准确、生动、幽默、洗练，在艺术上取得了极大成就。成功的展示了一幅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以封建儒生的生活和精神状态为中心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的十八世纪中国社会的风俗画。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242" name="图片 27652"/>
          <p:cNvPicPr>
            <a:picLocks noChangeAspect="1"/>
          </p:cNvPicPr>
          <p:nvPr/>
        </p:nvPicPr>
        <p:blipFill>
          <a:blip r:embed="rId1" cstate="print"/>
          <a:srcRect l="14023" r="14726"/>
          <a:stretch>
            <a:fillRect/>
          </a:stretch>
        </p:blipFill>
        <p:spPr>
          <a:xfrm>
            <a:off x="606266" y="1252855"/>
            <a:ext cx="2002156" cy="2815590"/>
          </a:xfrm>
          <a:prstGeom prst="rect">
            <a:avLst/>
          </a:prstGeom>
          <a:noFill/>
          <a:ln w="9525">
            <a:noFill/>
          </a:ln>
          <a:scene3d>
            <a:camera prst="orthographicFront">
              <a:rot lat="600000" lon="1500000" rev="0"/>
            </a:camera>
            <a:lightRig rig="threePt" dir="t"/>
          </a:scene3d>
          <a:sp3d extrusionH="381000"/>
        </p:spPr>
      </p:pic>
      <p:sp>
        <p:nvSpPr>
          <p:cNvPr id="22" name="文本框 21"/>
          <p:cNvSpPr txBox="1"/>
          <p:nvPr/>
        </p:nvSpPr>
        <p:spPr>
          <a:xfrm>
            <a:off x="3137309" y="-73882"/>
            <a:ext cx="300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儒林外史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文本框 3"/>
          <p:cNvSpPr txBox="1"/>
          <p:nvPr/>
        </p:nvSpPr>
        <p:spPr>
          <a:xfrm>
            <a:off x="2921080" y="956548"/>
            <a:ext cx="5926931" cy="3311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25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吴敬梓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（1701—1754年），字敏轩，号粒民，晚年自称“文木老人”，清朝最伟大的小说家之一。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其代表作</a:t>
            </a:r>
            <a:r>
              <a:rPr lang="en-US" altLang="zh-CN" sz="225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25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儒林外史</a:t>
            </a:r>
            <a:r>
              <a:rPr lang="en-US" altLang="zh-CN" sz="225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是我国清代的一部长篇讽刺小说。此外，他一生创作了大量的诗歌、散文和史学研究著作，今存</a:t>
            </a:r>
            <a:r>
              <a:rPr lang="en-US" altLang="zh-CN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文木山房诗文集</a:t>
            </a:r>
            <a:r>
              <a:rPr lang="en-US" altLang="zh-CN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四卷。</a:t>
            </a:r>
            <a:endParaRPr lang="zh-CN" altLang="zh-CN" sz="225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200" y="1442561"/>
            <a:ext cx="1831181" cy="2441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文本框 21"/>
          <p:cNvSpPr txBox="1"/>
          <p:nvPr/>
        </p:nvSpPr>
        <p:spPr>
          <a:xfrm>
            <a:off x="3353283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走近作者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3683318" y="2869248"/>
            <a:ext cx="3871912" cy="736600"/>
          </a:xfrm>
          <a:prstGeom prst="rect">
            <a:avLst/>
          </a:prstGeom>
          <a:noFill/>
          <a:ln w="12700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lang="en-US" altLang="zh-CN" sz="4400">
                <a:latin typeface="楷体" panose="02010609060101010101" pitchFamily="49" charset="-122"/>
                <a:ea typeface="楷体" panose="02010609060101010101" pitchFamily="49" charset="-122"/>
              </a:rPr>
              <a:t>23</a:t>
            </a:r>
            <a:r>
              <a:rPr lang="zh-CN" altLang="en-US" sz="44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范进中举</a:t>
            </a:r>
            <a:endParaRPr lang="zh-CN" altLang="en-US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34330" y="3654425"/>
            <a:ext cx="12604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第一课时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750" y="60456"/>
            <a:ext cx="2769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九年级语文上册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4"/>
          <p:cNvSpPr txBox="1"/>
          <p:nvPr/>
        </p:nvSpPr>
        <p:spPr>
          <a:xfrm>
            <a:off x="1019950" y="773765"/>
            <a:ext cx="7585547" cy="3939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2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了解吴敬梓和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儒林外史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的相关知识，把握小说故事情节，感知范进这一人物形象。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 eaLnBrk="1" hangingPunct="1">
              <a:lnSpc>
                <a:spcPct val="2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学习运用对比、夸张刻画人物形象的方法。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 eaLnBrk="1" hangingPunct="1">
              <a:lnSpc>
                <a:spcPct val="2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了解封建科举制度对读书人的毒害，体会作者对封建社会丑恶现象的深刻揭露。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96133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学习目标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2968" y="647065"/>
            <a:ext cx="7638415" cy="40134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范进当时已是54岁了，从20岁到54岁，他整整考了35年。当花白着胡子的范进坐在考场里，引起了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广东学道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周进的怜悯，因为范进与自己的遭遇非常相似。</a:t>
            </a:r>
            <a:endParaRPr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周进最初考了许多年连秀才也没有考上，最后他做生意的一个朋友替他捐钱买了一个秀才资格，他才得以考上举人，最终考上进士。正因为如此，他才对范进格外关照，结果范进在童试中考上第一名秀才，紧接着在乡试中考了第七名。</a:t>
            </a:r>
            <a:endParaRPr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24708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背景链接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文本框 3"/>
          <p:cNvSpPr txBox="1"/>
          <p:nvPr/>
        </p:nvSpPr>
        <p:spPr>
          <a:xfrm>
            <a:off x="395288" y="1276350"/>
            <a:ext cx="8497887" cy="297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星宿（   ） 斋公（   ） 醉醺醺（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啐（   ）   报贴（   ） 攥（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簇拥（   ） 侥幸（   ） 作揖（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带挈（   ） 相公（    ）行事（ 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35063" y="1924050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659563" y="1924050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419475" y="1924050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4213" y="2665413"/>
            <a:ext cx="95250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156325" y="2665413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851275" y="2665413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84213" y="3409950"/>
            <a:ext cx="95250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59563" y="3459163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19475" y="3409950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135063" y="4152900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156325" y="4152900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19475" y="4144963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30388" y="1262063"/>
            <a:ext cx="865187" cy="642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xiù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54525" y="1262063"/>
            <a:ext cx="1008063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zhāi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86688" y="1276350"/>
            <a:ext cx="838200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xūn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3588" y="19716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tiě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84288" y="1971675"/>
            <a:ext cx="8636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cuì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51639" y="1989931"/>
            <a:ext cx="1098550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zuàn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85950" y="2681288"/>
            <a:ext cx="669925" cy="731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cù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57700" y="2690813"/>
            <a:ext cx="1150938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jiǎo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50138" y="2690813"/>
            <a:ext cx="755650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yī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39913" y="3392488"/>
            <a:ext cx="847725" cy="731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qiè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83100" y="3403600"/>
            <a:ext cx="1306513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xiànɡ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66000" y="3403600"/>
            <a:ext cx="1031875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hánɡ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324708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字词学习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539750" y="1347788"/>
            <a:ext cx="8135938" cy="2973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腆着（   ） 嗑（   ）   亚元（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解元（   ） 轩敞（   ） 锭子（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绾（   ）   拙病（   ） 商酌（   ）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桑梓（   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808038" y="1998663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376988" y="2016125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14738" y="2020888"/>
            <a:ext cx="95250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08038" y="2757488"/>
            <a:ext cx="96838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343650" y="2736850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00450" y="2754313"/>
            <a:ext cx="95250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8038" y="3467100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73863" y="3454400"/>
            <a:ext cx="95250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08388" y="3468688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258888" y="4156075"/>
            <a:ext cx="96838" cy="968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60563" y="2039938"/>
            <a:ext cx="8477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jiè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5150" y="1346200"/>
            <a:ext cx="1081088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tiǎn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06863" y="1346200"/>
            <a:ext cx="10795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kē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39013" y="1346200"/>
            <a:ext cx="10795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yà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14863" y="2036763"/>
            <a:ext cx="1074738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xuān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62826" y="2036763"/>
            <a:ext cx="1076325" cy="642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dìnɡ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92313" y="3467100"/>
            <a:ext cx="760412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zǐ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84700" y="2770981"/>
            <a:ext cx="1038225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zhuō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39013" y="2771775"/>
            <a:ext cx="10382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zhuó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20825" y="2752725"/>
            <a:ext cx="863600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wǎn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324708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字词学习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98305"/>
          <p:cNvSpPr/>
          <p:nvPr/>
        </p:nvSpPr>
        <p:spPr>
          <a:xfrm>
            <a:off x="984250" y="661670"/>
            <a:ext cx="5610225" cy="3857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你怎敢在我们跟前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装大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宗师说我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火候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已到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叫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浑家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把肠子煮了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凡事要立起个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体统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明年在我们行事里替你寻一个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把与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你去丢在水里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56" name="Rectangle 8"/>
          <p:cNvSpPr/>
          <p:nvPr/>
        </p:nvSpPr>
        <p:spPr>
          <a:xfrm>
            <a:off x="5027851" y="881142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（摆架子）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57" name="Rectangle 9"/>
          <p:cNvSpPr/>
          <p:nvPr/>
        </p:nvSpPr>
        <p:spPr>
          <a:xfrm>
            <a:off x="4577954" y="1479233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（指写文章的功夫）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58" name="Rectangle 10"/>
          <p:cNvSpPr/>
          <p:nvPr/>
        </p:nvSpPr>
        <p:spPr>
          <a:xfrm>
            <a:off x="4441031" y="2118122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（妻子）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59" name="Rectangle 11"/>
          <p:cNvSpPr/>
          <p:nvPr/>
        </p:nvSpPr>
        <p:spPr>
          <a:xfrm>
            <a:off x="4577715" y="2752725"/>
            <a:ext cx="168084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（规矩）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0" name="Rectangle 12"/>
          <p:cNvSpPr/>
          <p:nvPr/>
        </p:nvSpPr>
        <p:spPr>
          <a:xfrm>
            <a:off x="6026309" y="3349705"/>
            <a:ext cx="265970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（指教书的处所）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1" name="Rectangle 13"/>
          <p:cNvSpPr/>
          <p:nvPr/>
        </p:nvSpPr>
        <p:spPr>
          <a:xfrm>
            <a:off x="4630420" y="3970655"/>
            <a:ext cx="26600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（拿给，送给）</a:t>
            </a:r>
            <a:endParaRPr lang="zh-CN" altLang="en-US" sz="225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24708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字词学习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6" grpId="0"/>
      <p:bldP spid="155657" grpId="0"/>
      <p:bldP spid="155658" grpId="0"/>
      <p:bldP spid="155659" grpId="0"/>
      <p:bldP spid="155660" grpId="0"/>
      <p:bldP spid="1556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99329"/>
          <p:cNvSpPr/>
          <p:nvPr/>
        </p:nvSpPr>
        <p:spPr>
          <a:xfrm>
            <a:off x="1642507" y="969814"/>
            <a:ext cx="5297090" cy="291425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屠户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把方才这些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小心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收起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8.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些须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几个钱，不够你赏人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世先生同在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桑梓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，一向有失亲近  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10.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你而今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相与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了这个张老爷 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2" name="Rectangle 14"/>
          <p:cNvSpPr/>
          <p:nvPr/>
        </p:nvSpPr>
        <p:spPr>
          <a:xfrm>
            <a:off x="6450965" y="1264136"/>
            <a:ext cx="16383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（顾虑</a:t>
            </a:r>
            <a:r>
              <a:rPr lang="zh-CN" altLang="en-US" sz="225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25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3" name="Rectangle 15"/>
          <p:cNvSpPr/>
          <p:nvPr/>
        </p:nvSpPr>
        <p:spPr>
          <a:xfrm>
            <a:off x="5937012" y="1978115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（很少）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4" name="Rectangle 16"/>
          <p:cNvSpPr/>
          <p:nvPr/>
        </p:nvSpPr>
        <p:spPr>
          <a:xfrm>
            <a:off x="6851889" y="2718604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（家乡）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5665" name="Rectangle 17"/>
          <p:cNvSpPr/>
          <p:nvPr/>
        </p:nvSpPr>
        <p:spPr>
          <a:xfrm>
            <a:off x="5955983" y="3490843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ClrTx/>
              <a:buSzTx/>
              <a:buFontTx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（结交）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5261" y="213869"/>
            <a:ext cx="845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字词学习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2" grpId="0"/>
      <p:bldP spid="155663" grpId="0"/>
      <p:bldP spid="155664" grpId="0"/>
      <p:bldP spid="1556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1"/>
          <p:cNvSpPr txBox="1"/>
          <p:nvPr/>
        </p:nvSpPr>
        <p:spPr>
          <a:xfrm>
            <a:off x="892175" y="827088"/>
            <a:ext cx="42211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自由朗读课文，并思考：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194" name="文本框 1"/>
          <p:cNvSpPr txBox="1"/>
          <p:nvPr/>
        </p:nvSpPr>
        <p:spPr>
          <a:xfrm>
            <a:off x="1369377" y="1676074"/>
            <a:ext cx="7185025" cy="5730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小说中有哪些人物？主要人物是谁？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89150" y="2522193"/>
            <a:ext cx="6048375" cy="57304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范进、胡屠户、众相邻、张乡绅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2447924" y="3682775"/>
            <a:ext cx="2665413" cy="720725"/>
          </a:xfrm>
          <a:prstGeom prst="wedgeEllipseCallout">
            <a:avLst>
              <a:gd name="adj1" fmla="val -29160"/>
              <a:gd name="adj2" fmla="val -11282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主要人物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13337" y="960275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5261" y="213869"/>
            <a:ext cx="845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整体感知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/>
          <p:nvPr/>
        </p:nvSpPr>
        <p:spPr>
          <a:xfrm>
            <a:off x="769938" y="484614"/>
            <a:ext cx="7593012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请同学们按照事件的先后顺序，概括文章写了范进中举前后的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哪些事件。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31988" y="1697254"/>
            <a:ext cx="6840537" cy="5043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中秀才，胡屠户贺喜训诫（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背景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30400" y="2259229"/>
            <a:ext cx="6840538" cy="5043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借盘缠，范进乡试（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31988" y="2883116"/>
            <a:ext cx="6840537" cy="5043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断炊烟，范进卖鸡（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发展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30400" y="3473666"/>
            <a:ext cx="8064500" cy="5043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见喜报，范进发疯，胡屠户治病（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高潮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30400" y="4097554"/>
            <a:ext cx="6840538" cy="5043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中进士，张乡绅造访（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98198" y="1167379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文本框 6"/>
          <p:cNvSpPr txBox="1"/>
          <p:nvPr/>
        </p:nvSpPr>
        <p:spPr>
          <a:xfrm>
            <a:off x="2951163" y="811212"/>
            <a:ext cx="3529012" cy="64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范进中举前后对比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011082" y="1570164"/>
          <a:ext cx="7285038" cy="28686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2001"/>
                <a:gridCol w="3460416"/>
                <a:gridCol w="3292621"/>
              </a:tblGrid>
              <a:tr h="518228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中举前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中举后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</a:tr>
              <a:tr h="14827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吃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33" marR="91433" marT="45726" marB="45726" anchor="ctr"/>
                </a:tc>
              </a:tr>
              <a:tr h="8676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住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33" marR="91433" marT="45726" marB="4572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33" marR="91433" marT="45726" marB="45726" anchor="ctr"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1649586" y="2085145"/>
            <a:ext cx="3617912" cy="14051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每日小菜饭、猪油两三回、  饿了两三天、没有早饭米、 饿得看不见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2720" y="2312158"/>
            <a:ext cx="2952750" cy="9435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众乡邻拿蛋、送酒、背米、捉鸡、胡屠户送肉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40353" y="3785457"/>
            <a:ext cx="1262063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茅草棚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22720" y="3785457"/>
            <a:ext cx="3792538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张乡绅送范进三间房屋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11588" y="571500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24708" y="-73882"/>
            <a:ext cx="2657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课文解读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39800" y="801688"/>
          <a:ext cx="7321550" cy="36004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6376"/>
                <a:gridCol w="3660775"/>
                <a:gridCol w="3164399"/>
              </a:tblGrid>
              <a:tr h="51816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中举前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中举后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</a:tr>
              <a:tr h="15700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用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50" marR="91450" marT="45721" marB="45721" anchor="ctr"/>
                </a:tc>
              </a:tr>
              <a:tr h="15121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地位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50" marR="91450" marT="45721" marB="45721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2800" b="1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50" marR="91450" marT="45721" marB="45721"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127250" y="1492250"/>
            <a:ext cx="29051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无盘费去应考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无钱打发报录人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57800" y="1215251"/>
            <a:ext cx="3457575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众乡邻搬桌椅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屠户送四五千钱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张乡绅送纹银五十两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58900" y="2743608"/>
            <a:ext cx="3822700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被胡屠户骂得狗血淋头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无人理会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无人帮助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57800" y="2743608"/>
            <a:ext cx="3567113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胡屠户奉承恭维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众乡邻帮办各种事情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张乡绅拜访拉拢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"/>
          <p:cNvSpPr txBox="1"/>
          <p:nvPr/>
        </p:nvSpPr>
        <p:spPr>
          <a:xfrm>
            <a:off x="1028700" y="522288"/>
            <a:ext cx="7705725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范进在中举后，对胡屠户的称呼由“岳父”转为“老爹”，这说明了他的什么性格？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2285" y="1884539"/>
            <a:ext cx="4293235" cy="5730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猥琐懦弱、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虚伪、世故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6564" name="Picture 4" descr="c:\documents and settings\administrator\application data\360se6\User Data\temp\005Miv9Ogy6NOnokwDdff&amp;69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799" y="2588803"/>
            <a:ext cx="3057525" cy="198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/>
          <p:nvPr/>
        </p:nvSpPr>
        <p:spPr>
          <a:xfrm>
            <a:off x="1054894" y="1052165"/>
            <a:ext cx="7104062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朗读范进喜极而疯的细节，并概括他发疯的全过程。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489869" y="2954338"/>
            <a:ext cx="1050131" cy="627062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昏厥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297952" y="2954338"/>
            <a:ext cx="1007269" cy="627062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疯跑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177788" y="2954338"/>
            <a:ext cx="1032748" cy="627062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跌倒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087393" y="2954338"/>
            <a:ext cx="989807" cy="627062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疯走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2686764" y="3171825"/>
            <a:ext cx="503238" cy="215900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4506912" y="3171825"/>
            <a:ext cx="504825" cy="215900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6452114" y="3171825"/>
            <a:ext cx="503238" cy="215900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35730" y="683865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/>
          <p:nvPr/>
        </p:nvSpPr>
        <p:spPr>
          <a:xfrm>
            <a:off x="1223963" y="695325"/>
            <a:ext cx="7920037" cy="57304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本段有哪些文句反复出现？有何作用？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39" name="文本框 1"/>
          <p:cNvSpPr txBox="1"/>
          <p:nvPr/>
        </p:nvSpPr>
        <p:spPr>
          <a:xfrm>
            <a:off x="1399064" y="1546225"/>
            <a:ext cx="2976562" cy="17727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拍手的动作、笑的表情、“我中了”反复出现。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34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50" y="1673098"/>
            <a:ext cx="2817818" cy="2541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下箭头 1"/>
          <p:cNvSpPr/>
          <p:nvPr/>
        </p:nvSpPr>
        <p:spPr>
          <a:xfrm>
            <a:off x="2777490" y="3319018"/>
            <a:ext cx="176530" cy="473710"/>
          </a:xfrm>
          <a:prstGeom prst="downArrow">
            <a:avLst/>
          </a:prstGeom>
          <a:solidFill>
            <a:srgbClr val="FFC000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34527" y="3792728"/>
            <a:ext cx="20389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强烈讽刺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27780" y="398417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2" grpId="0" animBg="1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/>
          <p:nvPr/>
        </p:nvSpPr>
        <p:spPr>
          <a:xfrm>
            <a:off x="979487" y="430213"/>
            <a:ext cx="7185025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范进历尽千辛才考上了举人，为什么在得知自己中举后却疯掉了呢？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6565" name="Picture 5" descr="C:\Documents and Settings\Administrator\桌面\临时图片\范进中举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630" y="1990725"/>
            <a:ext cx="4326890" cy="252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Q截图202006040111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02909" y="498764"/>
            <a:ext cx="5538182" cy="4258973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/>
          <p:nvPr/>
        </p:nvSpPr>
        <p:spPr>
          <a:xfrm>
            <a:off x="990600" y="719088"/>
            <a:ext cx="7319962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请同学们从个人、社会角度分别探讨范进中举发疯的原因。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3285" y="2104083"/>
            <a:ext cx="8025765" cy="11988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社会原因：①科举制度对知识分子的戕害。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②社会环境的压力。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0600" y="3337560"/>
            <a:ext cx="8153400" cy="1198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个人原因：几十年的痴情追求，一旦功名到手，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便惊喜得发了疯，这是有其必然性的。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54755" y="522566"/>
            <a:ext cx="206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请按下暂停键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/>
          <p:nvPr/>
        </p:nvSpPr>
        <p:spPr>
          <a:xfrm>
            <a:off x="1152525" y="674489"/>
            <a:ext cx="7704138" cy="57304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范进中举，喜极而疯，是喜剧还是悲剧？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89655" y="1431975"/>
            <a:ext cx="6505575" cy="26776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是喜剧的理由：①写范进发疯、打嘴巴用的是夸张手法；②揭露当时人们热衷功名的丑恶灵魂和趋炎附势的丑恶嘴脸；③范进终于清醒，结局圆满。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5261" y="213869"/>
            <a:ext cx="845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拓展迁移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/>
          <p:nvPr/>
        </p:nvSpPr>
        <p:spPr>
          <a:xfrm>
            <a:off x="1483502" y="901065"/>
            <a:ext cx="6810042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是悲剧的理由：①范进把一生耗费在科举考场中，是个人命运的悲剧；②科举制度把知识分子束缚在其框架中，扼杀他们独立的人格和自由的灵魂，是国家民族的悲剧。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7980,&quot;width&quot;:12180}"/>
</p:tagLst>
</file>

<file path=ppt/tags/tag64.xml><?xml version="1.0" encoding="utf-8"?>
<p:tagLst xmlns:p="http://schemas.openxmlformats.org/presentationml/2006/main">
  <p:tag name="KSO_WPP_MARK_KEY" val="35136358-8e8b-46b9-901f-e4c1ca3e22a8"/>
  <p:tag name="COMMONDATA" val="eyJoZGlkIjoiZDFiZjIzZWNjOGM3ZTFkODM0MjI0ZWNlMmVjMDFjMTkifQ=="/>
</p:tagLst>
</file>

<file path=ppt/theme/theme1.xml><?xml version="1.0" encoding="utf-8"?>
<a:theme xmlns:a="http://schemas.openxmlformats.org/drawingml/2006/main" name="2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1838</Words>
  <Application>WPS 演示</Application>
  <PresentationFormat>全屏显示(16:9)</PresentationFormat>
  <Paragraphs>245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黑体</vt:lpstr>
      <vt:lpstr>Calibri</vt:lpstr>
      <vt:lpstr>楷体</vt:lpstr>
      <vt:lpstr>微软雅黑</vt:lpstr>
      <vt:lpstr>Arial Unicode MS</vt:lpstr>
      <vt:lpstr>Wingdings</vt:lpstr>
      <vt:lpstr>2_自定义设计方案</vt:lpstr>
      <vt:lpstr>PowerPoint 演示文稿</vt:lpstr>
      <vt:lpstr>PowerPoint 演示文稿</vt:lpstr>
      <vt:lpstr>PowerPoint 演示文稿</vt:lpstr>
      <vt:lpstr>23 范进中举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声  明
 本文件仅用于个人学习、研究或欣赏，以及其他非商业性或非盈利性用途，但同时应遵守著作权法及其他相关法律的规定，不得侵犯本司及相关权利人的合法权利。
 除此以外，将本文件任何内容用于其他用途时，应获得授权，如发现未经授权用于商业或盈利用途将追加侵权者的法律责任。
武汉天成贵龙文化传播有限公司
湖北山河律师事务所</dc:description>
  <dc:subject>状元成才路</dc:subject>
  <cp:lastModifiedBy>A高学教育段老师18633003448</cp:lastModifiedBy>
  <cp:revision>871</cp:revision>
  <dcterms:created xsi:type="dcterms:W3CDTF">2016-01-14T05:53:00Z</dcterms:created>
  <dcterms:modified xsi:type="dcterms:W3CDTF">2023-08-19T01:18:52Z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KSOProductBuildVer">
    <vt:lpwstr>2052-12.1.0.15120</vt:lpwstr>
  </property>
  <property fmtid="{D5CDD505-2E9C-101B-9397-08002B2CF9AE}" pid="4" name="ICV">
    <vt:lpwstr>03DAE4CB02764DD184F6C9F790D0FD30_12</vt:lpwstr>
  </property>
</Properties>
</file>