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1"/>
  </p:handoutMasterIdLst>
  <p:sldIdLst>
    <p:sldId id="441" r:id="rId3"/>
    <p:sldId id="391" r:id="rId5"/>
    <p:sldId id="381" r:id="rId6"/>
    <p:sldId id="374" r:id="rId7"/>
    <p:sldId id="418" r:id="rId8"/>
    <p:sldId id="389" r:id="rId9"/>
    <p:sldId id="398" r:id="rId10"/>
    <p:sldId id="392" r:id="rId11"/>
    <p:sldId id="420" r:id="rId12"/>
    <p:sldId id="421" r:id="rId13"/>
    <p:sldId id="422" r:id="rId14"/>
    <p:sldId id="437" r:id="rId15"/>
    <p:sldId id="438" r:id="rId16"/>
    <p:sldId id="423" r:id="rId17"/>
    <p:sldId id="424" r:id="rId18"/>
    <p:sldId id="440" r:id="rId19"/>
    <p:sldId id="439" r:id="rId20"/>
  </p:sldIdLst>
  <p:sldSz cx="9144000" cy="5143500" type="screen16x9"/>
  <p:notesSz cx="6858000" cy="9144000"/>
  <p:custDataLst>
    <p:tags r:id="rId26"/>
  </p:custDataLst>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782" userDrawn="1">
          <p15:clr>
            <a:srgbClr val="A4A3A4"/>
          </p15:clr>
        </p15:guide>
        <p15:guide id="2" pos="289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angli" initials="wli" lastIdx="1" clrIdx="0"/>
  <p:cmAuthor id="1" name="user" initials="u" lastIdx="0" clrIdx="0"/>
  <p:cmAuthor id="2" name="Administrat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8605B"/>
    <a:srgbClr val="DA6C44"/>
    <a:srgbClr val="E9FD73"/>
    <a:srgbClr val="014C83"/>
    <a:srgbClr val="59AA48"/>
    <a:srgbClr val="FFFFFF"/>
    <a:srgbClr val="0000FF"/>
    <a:srgbClr val="FF00FF"/>
    <a:srgbClr val="00FF00"/>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410"/>
  </p:normalViewPr>
  <p:slideViewPr>
    <p:cSldViewPr snapToGrid="0" showGuides="1">
      <p:cViewPr varScale="1">
        <p:scale>
          <a:sx n="139" d="100"/>
          <a:sy n="139" d="100"/>
        </p:scale>
        <p:origin x="726" y="114"/>
      </p:cViewPr>
      <p:guideLst>
        <p:guide orient="horz" pos="1782"/>
        <p:guide pos="2893"/>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6" Type="http://schemas.openxmlformats.org/officeDocument/2006/relationships/tags" Target="tags/tag63.xml"/><Relationship Id="rId25" Type="http://schemas.openxmlformats.org/officeDocument/2006/relationships/commentAuthors" Target="commentAuthors.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handoutMaster" Target="handoutMasters/handoutMaster1.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  </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fld id="{843FB4B5-266B-4558-B1E0-FA2306D40743}"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  </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3"/>
          </p:nvPr>
        </p:nvSpPr>
        <p:spPr>
          <a:xfrm>
            <a:off x="3884613" y="8685213"/>
            <a:ext cx="2971800" cy="458788"/>
          </a:xfrm>
          <a:prstGeom prst="rect">
            <a:avLst/>
          </a:prstGeom>
        </p:spPr>
        <p:txBody>
          <a:bodyPr vert="horz" lIns="91440" tIns="45720" rIns="91440" bIns="45720" rtlCol="0" anchor="b"/>
          <a:lstStyle>
            <a:lvl1pPr algn="r">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fld id="{59348164-52B8-4AFD-9454-F184929CC704}"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  </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EECCE9E0-1608-4DBE-A338-125CD80B4E3D}"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  </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fld id="{C48A75A2-55C3-4FB5-A54A-DB33A2262C4E}"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幻灯片图像占位符 1"/>
          <p:cNvSpPr>
            <a:spLocks noGrp="1" noRot="1" noChangeAspect="1" noTextEdit="1"/>
          </p:cNvSpPr>
          <p:nvPr>
            <p:ph type="sldImg"/>
          </p:nvPr>
        </p:nvSpPr>
        <p:spPr bwMode="auto">
          <a:noFill/>
          <a:ln>
            <a:solidFill>
              <a:srgbClr val="000000"/>
            </a:solidFill>
            <a:miter lim="800000"/>
          </a:ln>
        </p:spPr>
      </p:sp>
      <p:sp>
        <p:nvSpPr>
          <p:cNvPr id="14338"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14339" name="灯片编号占位符 3"/>
          <p:cNvSpPr>
            <a:spLocks noGrp="1"/>
          </p:cNvSpPr>
          <p:nvPr>
            <p:ph type="sldNum" sz="quarter" idx="5"/>
          </p:nvPr>
        </p:nvSpPr>
        <p:spPr bwMode="auto">
          <a:noFill/>
          <a:ln>
            <a:miter lim="800000"/>
          </a:ln>
        </p:spPr>
        <p:txBody>
          <a:bodyPr wrap="square" numCol="1" anchorCtr="0" compatLnSpc="1"/>
          <a:lstStyle/>
          <a:p>
            <a:pPr defTabSz="913130" fontAlgn="base">
              <a:spcBef>
                <a:spcPct val="0"/>
              </a:spcBef>
              <a:spcAft>
                <a:spcPct val="0"/>
              </a:spcAft>
            </a:pPr>
            <a:fld id="{D8E9CB23-37F8-4F82-AA18-17867C1A83D7}" type="slidenum">
              <a:rPr lang="zh-CN" altLang="en-US"/>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a:ln>
            <a:solidFill>
              <a:srgbClr val="000000">
                <a:alpha val="100000"/>
              </a:srgbClr>
            </a:solidFill>
            <a:miter lim="800000"/>
          </a:ln>
        </p:spPr>
      </p:sp>
      <p:sp>
        <p:nvSpPr>
          <p:cNvPr id="39939" name="备注占位符 2"/>
          <p:cNvSpPr>
            <a:spLocks noGrp="1"/>
          </p:cNvSpPr>
          <p:nvPr>
            <p:ph type="body" idx="1"/>
          </p:nvPr>
        </p:nvSpPr>
        <p:spPr>
          <a:noFill/>
          <a:ln>
            <a:noFill/>
          </a:ln>
        </p:spPr>
        <p:txBody>
          <a:bodyPr wrap="square" lIns="91440" tIns="45720" rIns="91440" bIns="45720" anchor="t"/>
          <a:lstStyle/>
          <a:p>
            <a:pPr lvl="0"/>
            <a:endParaRPr lang="zh-CN" altLang="en-US" dirty="0"/>
          </a:p>
        </p:txBody>
      </p:sp>
      <p:sp>
        <p:nvSpPr>
          <p:cNvPr id="39940" name="页眉占位符 3"/>
          <p:cNvSpPr txBox="1">
            <a:spLocks noGrp="1"/>
          </p:cNvSpPr>
          <p:nvPr>
            <p:ph type="hdr" sz="quarter"/>
          </p:nvPr>
        </p:nvSpPr>
        <p:spPr>
          <a:xfrm>
            <a:off x="0" y="0"/>
            <a:ext cx="2971800" cy="457200"/>
          </a:xfrm>
          <a:prstGeom prst="rect">
            <a:avLst/>
          </a:prstGeom>
          <a:noFill/>
          <a:ln w="9525">
            <a:noFill/>
          </a:ln>
        </p:spPr>
        <p:txBody>
          <a:bodyPr/>
          <a:lstStyle/>
          <a:p>
            <a:pPr lvl="0" eaLnBrk="1" hangingPunct="1"/>
            <a:endParaRPr lang="zh-CN" altLang="en-US" sz="1200" dirty="0"/>
          </a:p>
        </p:txBody>
      </p:sp>
      <p:sp>
        <p:nvSpPr>
          <p:cNvPr id="39941" name="页脚占位符 4"/>
          <p:cNvSpPr txBox="1">
            <a:spLocks noGrp="1"/>
          </p:cNvSpPr>
          <p:nvPr>
            <p:ph type="ftr" sz="quarter"/>
          </p:nvPr>
        </p:nvSpPr>
        <p:spPr>
          <a:xfrm>
            <a:off x="0" y="8685213"/>
            <a:ext cx="2971800" cy="457200"/>
          </a:xfrm>
          <a:prstGeom prst="rect">
            <a:avLst/>
          </a:prstGeom>
          <a:noFill/>
          <a:ln w="9525">
            <a:noFill/>
          </a:ln>
        </p:spPr>
        <p:txBody>
          <a:bodyPr anchor="b"/>
          <a:lstStyle/>
          <a:p>
            <a:pPr lvl="0" eaLnBrk="1" hangingPunct="1"/>
            <a:endParaRPr lang="zh-CN" altLang="en-US" sz="1200" dirty="0"/>
          </a:p>
        </p:txBody>
      </p:sp>
      <p:sp>
        <p:nvSpPr>
          <p:cNvPr id="39942" name="灯片编号占位符 5"/>
          <p:cNvSpPr txBox="1">
            <a:spLocks noGrp="1"/>
          </p:cNvSpPr>
          <p:nvPr>
            <p:ph type="sldNum" sz="quarte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fld>
            <a:endParaRPr lang="zh-CN" altLang="en-US" sz="12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ln>
            <a:solidFill>
              <a:srgbClr val="000000">
                <a:alpha val="100000"/>
              </a:srgbClr>
            </a:solidFill>
            <a:miter lim="800000"/>
          </a:ln>
        </p:spPr>
      </p:sp>
      <p:sp>
        <p:nvSpPr>
          <p:cNvPr id="37891" name="备注占位符 2"/>
          <p:cNvSpPr>
            <a:spLocks noGrp="1"/>
          </p:cNvSpPr>
          <p:nvPr>
            <p:ph type="body" idx="1"/>
          </p:nvPr>
        </p:nvSpPr>
        <p:spPr>
          <a:noFill/>
          <a:ln>
            <a:noFill/>
          </a:ln>
        </p:spPr>
        <p:txBody>
          <a:bodyPr wrap="square" lIns="91440" tIns="45720" rIns="91440" bIns="45720" anchor="t"/>
          <a:lstStyle/>
          <a:p>
            <a:pPr lvl="0"/>
            <a:endParaRPr lang="zh-CN" altLang="en-US" dirty="0"/>
          </a:p>
        </p:txBody>
      </p:sp>
      <p:sp>
        <p:nvSpPr>
          <p:cNvPr id="3789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fld>
            <a:endParaRPr lang="zh-CN" altLang="en-US" sz="1200" dirty="0"/>
          </a:p>
        </p:txBody>
      </p:sp>
      <p:sp>
        <p:nvSpPr>
          <p:cNvPr id="37893" name="页脚占位符 4"/>
          <p:cNvSpPr txBox="1">
            <a:spLocks noGrp="1"/>
          </p:cNvSpPr>
          <p:nvPr>
            <p:ph type="ftr" sz="quarter"/>
          </p:nvPr>
        </p:nvSpPr>
        <p:spPr>
          <a:xfrm>
            <a:off x="0" y="8685213"/>
            <a:ext cx="2971800" cy="457200"/>
          </a:xfrm>
          <a:prstGeom prst="rect">
            <a:avLst/>
          </a:prstGeom>
          <a:noFill/>
          <a:ln w="9525">
            <a:noFill/>
          </a:ln>
        </p:spPr>
        <p:txBody>
          <a:bodyPr anchor="b"/>
          <a:lstStyle/>
          <a:p>
            <a:pPr lvl="0" eaLnBrk="1" hangingPunct="1"/>
            <a:r>
              <a:rPr lang="zh-CN" altLang="en-US" sz="1200" dirty="0"/>
              <a:t>  </a:t>
            </a:r>
            <a:endParaRPr lang="zh-CN" altLang="en-US" sz="1200" dirty="0"/>
          </a:p>
        </p:txBody>
      </p:sp>
      <p:sp>
        <p:nvSpPr>
          <p:cNvPr id="37894" name="页眉占位符 5"/>
          <p:cNvSpPr txBox="1">
            <a:spLocks noGrp="1"/>
          </p:cNvSpPr>
          <p:nvPr>
            <p:ph type="hdr" sz="quarter"/>
          </p:nvPr>
        </p:nvSpPr>
        <p:spPr>
          <a:xfrm>
            <a:off x="0" y="0"/>
            <a:ext cx="2971800" cy="457200"/>
          </a:xfrm>
          <a:prstGeom prst="rect">
            <a:avLst/>
          </a:prstGeom>
          <a:noFill/>
          <a:ln w="9525">
            <a:noFill/>
          </a:ln>
        </p:spPr>
        <p:txBody>
          <a:bodyPr/>
          <a:lstStyle/>
          <a:p>
            <a:pPr lvl="0" eaLnBrk="1" hangingPunct="1"/>
            <a:r>
              <a:rPr lang="zh-CN" altLang="en-US" sz="1200" dirty="0"/>
              <a:t>  </a:t>
            </a:r>
            <a:endParaRPr lang="zh-CN" alt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899100" y="685800"/>
            <a:ext cx="7349400" cy="1927800"/>
          </a:xfrm>
        </p:spPr>
        <p:txBody>
          <a:bodyPr lIns="90000" tIns="46800" rIns="90000" bIns="46800" anchor="b" anchorCtr="0">
            <a:normAutofit/>
          </a:bodyPr>
          <a:lstStyle>
            <a:lvl1pPr algn="ctr">
              <a:defRPr sz="45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899100" y="2670300"/>
            <a:ext cx="7349400" cy="1104300"/>
          </a:xfrm>
        </p:spPr>
        <p:txBody>
          <a:bodyPr lIns="90000" tIns="46800" rIns="90000" bIns="46800">
            <a:normAutofit/>
          </a:bodyPr>
          <a:lstStyle>
            <a:lvl1pPr marL="0" indent="0" algn="ctr">
              <a:lnSpc>
                <a:spcPct val="110000"/>
              </a:lnSpc>
              <a:buNone/>
              <a:defRPr sz="1800" spc="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456300"/>
            <a:ext cx="8226900" cy="5292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456300" y="1117800"/>
            <a:ext cx="8226900" cy="3569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493100" y="2886300"/>
            <a:ext cx="5826600" cy="575100"/>
          </a:xfrm>
        </p:spPr>
        <p:txBody>
          <a:bodyPr lIns="90000" tIns="46800" rIns="90000" bIns="46800" anchor="b" anchorCtr="0">
            <a:normAutofit/>
          </a:bodyPr>
          <a:lstStyle>
            <a:lvl1pPr>
              <a:defRPr sz="33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493100" y="3461400"/>
            <a:ext cx="5826600" cy="650700"/>
          </a:xfrm>
        </p:spPr>
        <p:txBody>
          <a:bodyPr lIns="90000" tIns="46800" rIns="90000" bIns="46800">
            <a:normAutofit/>
          </a:bodyPr>
          <a:lstStyle>
            <a:lvl1pPr marL="0" indent="0">
              <a:buNone/>
              <a:defRPr sz="1350">
                <a:solidFill>
                  <a:schemeClr val="tx1">
                    <a:lumMod val="65000"/>
                    <a:lumOff val="35000"/>
                  </a:schemeClr>
                </a:solidFill>
              </a:defRPr>
            </a:lvl1pPr>
            <a:lvl2pPr marL="342900" indent="0">
              <a:buNone/>
              <a:defRPr sz="1200">
                <a:solidFill>
                  <a:schemeClr val="tx1">
                    <a:tint val="75000"/>
                  </a:schemeClr>
                </a:solidFill>
              </a:defRPr>
            </a:lvl2pPr>
            <a:lvl3pPr marL="685800" indent="0">
              <a:buNone/>
              <a:defRPr sz="12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456300"/>
            <a:ext cx="8226900" cy="5292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456300" y="1125900"/>
            <a:ext cx="3882600" cy="35613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4808700" y="1125900"/>
            <a:ext cx="3882600" cy="35613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456300"/>
            <a:ext cx="8226900" cy="5292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456300" y="1071900"/>
            <a:ext cx="4006800" cy="286200"/>
          </a:xfrm>
        </p:spPr>
        <p:txBody>
          <a:bodyPr lIns="101600" tIns="38100" rIns="76200" bIns="38100" anchor="t" anchorCtr="0">
            <a:normAutofit/>
          </a:bodyPr>
          <a:lstStyle>
            <a:lvl1pPr marL="0" indent="0">
              <a:lnSpc>
                <a:spcPct val="100000"/>
              </a:lnSpc>
              <a:buNone/>
              <a:defRPr sz="1500" b="1" spc="200">
                <a:solidFill>
                  <a:schemeClr val="tx1">
                    <a:lumMod val="75000"/>
                    <a:lumOff val="2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456300" y="1390500"/>
            <a:ext cx="4006800" cy="32967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4676813" y="1066297"/>
            <a:ext cx="4006800" cy="286200"/>
          </a:xfrm>
        </p:spPr>
        <p:txBody>
          <a:bodyPr vert="horz" lIns="101600" tIns="38100" rIns="76200" bIns="38100" rtlCol="0" anchor="t" anchorCtr="0">
            <a:normAutofit/>
          </a:bodyPr>
          <a:lstStyle>
            <a:lvl1pPr marL="0" indent="0">
              <a:lnSpc>
                <a:spcPct val="100000"/>
              </a:lnSpc>
              <a:buNone/>
              <a:defRPr sz="1500" b="1" spc="200">
                <a:solidFill>
                  <a:schemeClr val="tx1">
                    <a:lumMod val="75000"/>
                    <a:lumOff val="2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4676813" y="1390500"/>
            <a:ext cx="4006800" cy="32967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456300"/>
            <a:ext cx="8226900" cy="5292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456300" y="1166400"/>
            <a:ext cx="3924808" cy="3456000"/>
          </a:xfrm>
        </p:spPr>
        <p:txBody>
          <a:bodyPr vert="horz" lIns="90000" tIns="46800" rIns="90000" bIns="46800" rtlCol="0">
            <a:normAutofit/>
          </a:bodyPr>
          <a:lstStyle>
            <a:lvl1pPr>
              <a:buNone/>
              <a:defRPr sz="1200"/>
            </a:lvl1pPr>
          </a:lstStyle>
          <a:p>
            <a:pPr lvl="0"/>
            <a:endParaRPr lang="zh-CN" altLang="en-US"/>
          </a:p>
        </p:txBody>
      </p:sp>
      <p:sp>
        <p:nvSpPr>
          <p:cNvPr id="4" name="文本占位符 3"/>
          <p:cNvSpPr>
            <a:spLocks noGrp="1"/>
          </p:cNvSpPr>
          <p:nvPr>
            <p:ph type="body" sz="half" idx="2"/>
            <p:custDataLst>
              <p:tags r:id="rId3"/>
            </p:custDataLst>
          </p:nvPr>
        </p:nvSpPr>
        <p:spPr>
          <a:xfrm>
            <a:off x="4762800" y="1166400"/>
            <a:ext cx="3920400" cy="3456000"/>
          </a:xfrm>
        </p:spPr>
        <p:txBody>
          <a:bodyPr vert="horz" lIns="90000" tIns="46800" rIns="90000" bIns="46800" rtlCol="0">
            <a:normAutofit/>
          </a:bodyPr>
          <a:lstStyle>
            <a:lvl1pPr>
              <a:buNone/>
              <a:defRPr sz="12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7676100" y="685800"/>
            <a:ext cx="783000" cy="3771900"/>
          </a:xfrm>
        </p:spPr>
        <p:txBody>
          <a:bodyPr vert="eaVert" lIns="90000" tIns="46800" rIns="90000" bIns="46800" rtlCol="0" anchor="ctr" anchorCtr="0">
            <a:normAutofit/>
          </a:bodyPr>
          <a:lstStyle>
            <a:lvl1pPr>
              <a:buNone/>
              <a:defRPr sz="21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685800" y="685800"/>
            <a:ext cx="6876900" cy="3771900"/>
          </a:xfrm>
        </p:spPr>
        <p:txBody>
          <a:bodyPr vert="eaVert" lIns="46800" tIns="46800" rIns="46800" bIns="46800"/>
          <a:lstStyle>
            <a:lvl1pPr marL="171450" indent="-171450">
              <a:spcAft>
                <a:spcPts val="1000"/>
              </a:spcAft>
              <a:defRPr spc="300"/>
            </a:lvl1pPr>
            <a:lvl2pPr marL="514350" indent="-171450">
              <a:defRPr spc="300"/>
            </a:lvl2pPr>
            <a:lvl3pPr marL="857250" indent="-171450">
              <a:defRPr spc="300"/>
            </a:lvl3pPr>
            <a:lvl4pPr marL="1200150" indent="-171450">
              <a:defRPr spc="300"/>
            </a:lvl4pPr>
            <a:lvl5pPr marL="1543050" indent="-17145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456300" y="580500"/>
            <a:ext cx="8229600" cy="41121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899100" y="1863000"/>
            <a:ext cx="7349400" cy="764100"/>
          </a:xfrm>
        </p:spPr>
        <p:txBody>
          <a:bodyPr vert="horz" lIns="90000" tIns="46800" rIns="90000" bIns="46800" rtlCol="0" anchor="t" anchorCtr="0">
            <a:normAutofit/>
          </a:bodyPr>
          <a:lstStyle>
            <a:lvl1pPr algn="ctr">
              <a:defRPr sz="45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899100" y="2670300"/>
            <a:ext cx="7349400" cy="353700"/>
          </a:xfrm>
        </p:spPr>
        <p:txBody>
          <a:bodyPr lIns="90000" tIns="46800" rIns="90000" bIns="46800">
            <a:normAutofit/>
          </a:bodyPr>
          <a:lstStyle>
            <a:lvl1pPr algn="ctr">
              <a:lnSpc>
                <a:spcPct val="110000"/>
              </a:lnSpc>
              <a:buNone/>
              <a:defRPr sz="18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6" Type="http://schemas.openxmlformats.org/officeDocument/2006/relationships/theme" Target="../theme/theme1.xml"/><Relationship Id="rId35" Type="http://schemas.openxmlformats.org/officeDocument/2006/relationships/tags" Target="../tags/tag62.xml"/><Relationship Id="rId34" Type="http://schemas.openxmlformats.org/officeDocument/2006/relationships/tags" Target="../tags/tag61.xml"/><Relationship Id="rId33" Type="http://schemas.openxmlformats.org/officeDocument/2006/relationships/tags" Target="../tags/tag60.xml"/><Relationship Id="rId32" Type="http://schemas.openxmlformats.org/officeDocument/2006/relationships/tags" Target="../tags/tag59.xml"/><Relationship Id="rId31" Type="http://schemas.openxmlformats.org/officeDocument/2006/relationships/tags" Target="../tags/tag58.xml"/><Relationship Id="rId30" Type="http://schemas.openxmlformats.org/officeDocument/2006/relationships/tags" Target="../tags/tag57.xml"/><Relationship Id="rId3" Type="http://schemas.openxmlformats.org/officeDocument/2006/relationships/slideLayout" Target="../slideLayouts/slideLayout3.xml"/><Relationship Id="rId29" Type="http://schemas.openxmlformats.org/officeDocument/2006/relationships/image" Target="../media/image1.jpeg"/><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29"/>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30"/>
            </p:custDataLst>
          </p:nvPr>
        </p:nvSpPr>
        <p:spPr>
          <a:xfrm>
            <a:off x="456300" y="456300"/>
            <a:ext cx="8226900" cy="5292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31"/>
            </p:custDataLst>
          </p:nvPr>
        </p:nvSpPr>
        <p:spPr>
          <a:xfrm>
            <a:off x="456300" y="1117800"/>
            <a:ext cx="8226900" cy="35694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32"/>
            </p:custDataLst>
          </p:nvPr>
        </p:nvSpPr>
        <p:spPr>
          <a:xfrm>
            <a:off x="459000" y="4735800"/>
            <a:ext cx="2025000" cy="237600"/>
          </a:xfrm>
          <a:prstGeom prst="rect">
            <a:avLst/>
          </a:prstGeom>
        </p:spPr>
        <p:txBody>
          <a:bodyPr vert="horz" lIns="91440" tIns="45720" rIns="91440" bIns="45720" rtlCol="0" anchor="ctr">
            <a:normAutofit/>
          </a:bodyPr>
          <a:lstStyle>
            <a:lvl1pPr algn="l">
              <a:defRPr sz="75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33"/>
            </p:custDataLst>
          </p:nvPr>
        </p:nvSpPr>
        <p:spPr>
          <a:xfrm>
            <a:off x="3087000" y="4735800"/>
            <a:ext cx="2970000" cy="237600"/>
          </a:xfrm>
          <a:prstGeom prst="rect">
            <a:avLst/>
          </a:prstGeom>
        </p:spPr>
        <p:txBody>
          <a:bodyPr vert="horz" lIns="91440" tIns="45720" rIns="91440" bIns="45720" rtlCol="0" anchor="ctr">
            <a:normAutofit/>
          </a:bodyPr>
          <a:lstStyle>
            <a:lvl1pPr algn="ctr">
              <a:defRPr sz="75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34"/>
            </p:custDataLst>
          </p:nvPr>
        </p:nvSpPr>
        <p:spPr>
          <a:xfrm>
            <a:off x="6658200" y="4735800"/>
            <a:ext cx="2025000" cy="237600"/>
          </a:xfrm>
          <a:prstGeom prst="rect">
            <a:avLst/>
          </a:prstGeom>
        </p:spPr>
        <p:txBody>
          <a:bodyPr vert="horz" lIns="91440" tIns="45720" rIns="91440" bIns="45720" rtlCol="0" anchor="ctr">
            <a:normAutofit/>
          </a:bodyPr>
          <a:lstStyle>
            <a:lvl1pPr algn="r">
              <a:defRPr sz="75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35"/>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Lst>
  <p:txStyles>
    <p:titleStyle>
      <a:lvl1pPr algn="l" defTabSz="685800" rtl="0" eaLnBrk="1" fontAlgn="auto" latinLnBrk="0" hangingPunct="1">
        <a:lnSpc>
          <a:spcPct val="100000"/>
        </a:lnSpc>
        <a:spcBef>
          <a:spcPct val="0"/>
        </a:spcBef>
        <a:buNone/>
        <a:defRPr sz="2700" b="1" u="none" strike="noStrike" kern="1200" cap="none" spc="300" normalizeH="0" baseline="0">
          <a:solidFill>
            <a:schemeClr val="tx1">
              <a:lumMod val="85000"/>
              <a:lumOff val="15000"/>
            </a:schemeClr>
          </a:solidFill>
          <a:uFillTx/>
          <a:latin typeface="+mj-lt"/>
          <a:ea typeface="+mj-ea"/>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350" u="none" strike="noStrike" kern="1200" cap="none" spc="150" normalizeH="0" baseline="0">
          <a:solidFill>
            <a:schemeClr val="tx1">
              <a:lumMod val="65000"/>
              <a:lumOff val="35000"/>
            </a:schemeClr>
          </a:solidFill>
          <a:uFillTx/>
          <a:latin typeface="+mn-lt"/>
          <a:ea typeface="+mn-ea"/>
          <a:cs typeface="+mn-cs"/>
        </a:defRPr>
      </a:lvl1pPr>
      <a:lvl2pPr marL="514350" indent="-171450" algn="l" defTabSz="685800" rtl="0" eaLnBrk="1" fontAlgn="auto" latinLnBrk="0" hangingPunct="1">
        <a:lnSpc>
          <a:spcPct val="120000"/>
        </a:lnSpc>
        <a:spcBef>
          <a:spcPts val="0"/>
        </a:spcBef>
        <a:spcAft>
          <a:spcPts val="600"/>
        </a:spcAft>
        <a:buFont typeface="Arial" panose="020B0604020202020204" pitchFamily="34" charset="0"/>
        <a:buChar char="●"/>
        <a:tabLst>
          <a:tab pos="1207135" algn="l"/>
          <a:tab pos="1207135" algn="l"/>
          <a:tab pos="1207135" algn="l"/>
          <a:tab pos="1207135" algn="l"/>
        </a:tabLst>
        <a:defRPr sz="1200" u="none" strike="noStrike" kern="1200" cap="none" spc="150" normalizeH="0" baseline="0">
          <a:solidFill>
            <a:schemeClr val="tx1">
              <a:lumMod val="65000"/>
              <a:lumOff val="35000"/>
            </a:schemeClr>
          </a:solidFill>
          <a:uFillTx/>
          <a:latin typeface="+mn-lt"/>
          <a:ea typeface="+mn-ea"/>
          <a:cs typeface="+mn-cs"/>
        </a:defRPr>
      </a:lvl2pPr>
      <a:lvl3pPr marL="857250" indent="-171450" algn="l" defTabSz="685800" rtl="0" eaLnBrk="1" fontAlgn="auto" latinLnBrk="0" hangingPunct="1">
        <a:lnSpc>
          <a:spcPct val="120000"/>
        </a:lnSpc>
        <a:spcBef>
          <a:spcPts val="0"/>
        </a:spcBef>
        <a:spcAft>
          <a:spcPts val="600"/>
        </a:spcAft>
        <a:buFont typeface="Arial" panose="020B0604020202020204" pitchFamily="34" charset="0"/>
        <a:buChar char="●"/>
        <a:defRPr sz="1200" u="none" strike="noStrike" kern="1200" cap="none" spc="150" normalizeH="0" baseline="0">
          <a:solidFill>
            <a:schemeClr val="tx1">
              <a:lumMod val="65000"/>
              <a:lumOff val="35000"/>
            </a:schemeClr>
          </a:solidFill>
          <a:uFillTx/>
          <a:latin typeface="+mn-lt"/>
          <a:ea typeface="+mn-ea"/>
          <a:cs typeface="+mn-cs"/>
        </a:defRPr>
      </a:lvl3pPr>
      <a:lvl4pPr marL="1200150" indent="-171450" algn="l" defTabSz="685800" rtl="0" eaLnBrk="1" fontAlgn="auto" latinLnBrk="0" hangingPunct="1">
        <a:lnSpc>
          <a:spcPct val="120000"/>
        </a:lnSpc>
        <a:spcBef>
          <a:spcPts val="0"/>
        </a:spcBef>
        <a:spcAft>
          <a:spcPts val="300"/>
        </a:spcAft>
        <a:buFont typeface="Wingdings" panose="05000000000000000000" charset="0"/>
        <a:buChar char=""/>
        <a:defRPr sz="1050" u="none" strike="noStrike" kern="1200" cap="none" spc="150" normalizeH="0" baseline="0">
          <a:solidFill>
            <a:schemeClr val="tx1">
              <a:lumMod val="65000"/>
              <a:lumOff val="35000"/>
            </a:schemeClr>
          </a:solidFill>
          <a:uFillTx/>
          <a:latin typeface="+mn-lt"/>
          <a:ea typeface="+mn-ea"/>
          <a:cs typeface="+mn-cs"/>
        </a:defRPr>
      </a:lvl4pPr>
      <a:lvl5pPr marL="1543050" indent="-171450" algn="l" defTabSz="685800" rtl="0" eaLnBrk="1" fontAlgn="auto" latinLnBrk="0" hangingPunct="1">
        <a:lnSpc>
          <a:spcPct val="120000"/>
        </a:lnSpc>
        <a:spcBef>
          <a:spcPts val="0"/>
        </a:spcBef>
        <a:spcAft>
          <a:spcPts val="300"/>
        </a:spcAft>
        <a:buFont typeface="Arial" panose="020B0604020202020204" pitchFamily="34" charset="0"/>
        <a:buChar char="•"/>
        <a:defRPr sz="1050" u="none" strike="noStrike" kern="1200" cap="none" spc="150" normalizeH="0" baseline="0">
          <a:solidFill>
            <a:schemeClr val="tx1">
              <a:lumMod val="65000"/>
              <a:lumOff val="35000"/>
            </a:schemeClr>
          </a:solidFill>
          <a:uFillTx/>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标题 1"/>
          <p:cNvSpPr txBox="1"/>
          <p:nvPr/>
        </p:nvSpPr>
        <p:spPr bwMode="auto">
          <a:xfrm>
            <a:off x="1619250" y="1222375"/>
            <a:ext cx="5905500" cy="2285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200000"/>
              </a:lnSpc>
              <a:defRPr/>
            </a:pPr>
            <a:r>
              <a:rPr lang="zh-CN" altLang="en-US" sz="4400" b="1" dirty="0">
                <a:solidFill>
                  <a:schemeClr val="bg2">
                    <a:lumMod val="10000"/>
                  </a:schemeClr>
                </a:solidFill>
                <a:latin typeface="楷体" panose="02010609060101010101" pitchFamily="49" charset="-122"/>
                <a:ea typeface="楷体" panose="02010609060101010101" pitchFamily="49" charset="-122"/>
              </a:rPr>
              <a:t>写作 观点要明确</a:t>
            </a:r>
            <a:endParaRPr lang="en-US" altLang="zh-CN" sz="4400" b="1" dirty="0">
              <a:solidFill>
                <a:schemeClr val="bg2">
                  <a:lumMod val="10000"/>
                </a:schemeClr>
              </a:solidFill>
              <a:latin typeface="楷体" panose="02010609060101010101" pitchFamily="49" charset="-122"/>
              <a:ea typeface="楷体" panose="02010609060101010101" pitchFamily="49" charset="-122"/>
            </a:endParaRPr>
          </a:p>
          <a:p>
            <a:pPr algn="ctr" eaLnBrk="1" hangingPunct="1">
              <a:lnSpc>
                <a:spcPct val="200000"/>
              </a:lnSpc>
              <a:defRPr/>
            </a:pPr>
            <a:r>
              <a:rPr lang="zh-CN" altLang="en-US" sz="2800" b="1" dirty="0">
                <a:solidFill>
                  <a:schemeClr val="bg2">
                    <a:lumMod val="10000"/>
                  </a:schemeClr>
                </a:solidFill>
                <a:latin typeface="楷体" panose="02010609060101010101" pitchFamily="49" charset="-122"/>
                <a:ea typeface="楷体" panose="02010609060101010101" pitchFamily="49" charset="-122"/>
              </a:rPr>
              <a:t>第二课时</a:t>
            </a:r>
            <a:endParaRPr lang="en-US" altLang="zh-CN" sz="2800" b="1" dirty="0">
              <a:solidFill>
                <a:schemeClr val="bg2">
                  <a:lumMod val="10000"/>
                </a:schemeClr>
              </a:solidFill>
              <a:latin typeface="楷体" panose="02010609060101010101" pitchFamily="49" charset="-122"/>
              <a:ea typeface="楷体" panose="02010609060101010101" pitchFamily="49" charset="-122"/>
            </a:endParaRP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文本框 3"/>
          <p:cNvSpPr txBox="1"/>
          <p:nvPr/>
        </p:nvSpPr>
        <p:spPr>
          <a:xfrm>
            <a:off x="1939290" y="1722120"/>
            <a:ext cx="6088380" cy="323165"/>
          </a:xfrm>
          <a:prstGeom prst="rect">
            <a:avLst/>
          </a:prstGeom>
          <a:noFill/>
        </p:spPr>
        <p:txBody>
          <a:bodyPr wrap="square" rtlCol="0">
            <a:spAutoFit/>
          </a:bodyPr>
          <a:lstStyle/>
          <a:p>
            <a:pPr eaLnBrk="1" hangingPunct="1"/>
            <a:endParaRPr lang="zh-CN" altLang="en-US" sz="1500" b="1">
              <a:solidFill>
                <a:srgbClr val="FF0000"/>
              </a:solidFill>
              <a:latin typeface="微软雅黑 Light" panose="020B0502040204020203" charset="-122"/>
              <a:ea typeface="微软雅黑 Light" panose="020B0502040204020203" charset="-122"/>
              <a:cs typeface="宋体" panose="02010600030101010101" pitchFamily="2" charset="-122"/>
            </a:endParaRPr>
          </a:p>
        </p:txBody>
      </p:sp>
      <p:sp>
        <p:nvSpPr>
          <p:cNvPr id="8" name="文本框 7"/>
          <p:cNvSpPr txBox="1"/>
          <p:nvPr/>
        </p:nvSpPr>
        <p:spPr>
          <a:xfrm>
            <a:off x="928078" y="1154362"/>
            <a:ext cx="7373441" cy="3456305"/>
          </a:xfrm>
          <a:prstGeom prst="rect">
            <a:avLst/>
          </a:prstGeom>
          <a:noFill/>
        </p:spPr>
        <p:txBody>
          <a:bodyPr wrap="square" rtlCol="0">
            <a:spAutoFit/>
          </a:bodyPr>
          <a:lstStyle/>
          <a:p>
            <a:pPr marR="0" lvl="0" algn="l" defTabSz="914400" rtl="0" eaLnBrk="1" fontAlgn="base" latinLnBrk="0" hangingPunct="1">
              <a:lnSpc>
                <a:spcPct val="114000"/>
              </a:lnSpc>
              <a:spcBef>
                <a:spcPct val="0"/>
              </a:spcBef>
              <a:spcAft>
                <a:spcPct val="0"/>
              </a:spcAft>
              <a:buClrTx/>
              <a:buSzTx/>
              <a:buFont typeface="+mj-lt"/>
              <a:defRPr/>
            </a:pPr>
            <a:r>
              <a:rPr lang="zh-CN" altLang="en-US" sz="2400" b="1" dirty="0">
                <a:latin typeface="楷体" panose="02010609060101010101" pitchFamily="49" charset="-122"/>
                <a:ea typeface="楷体" panose="02010609060101010101" pitchFamily="49" charset="-122"/>
              </a:rPr>
              <a:t>    1.</a:t>
            </a:r>
            <a:r>
              <a:rPr lang="zh-CN" altLang="en-US" sz="2400" b="1" noProof="0" dirty="0">
                <a:ln>
                  <a:noFill/>
                </a:ln>
                <a:effectLst/>
                <a:uLnTx/>
                <a:uFillTx/>
                <a:latin typeface="楷体" panose="02010609060101010101" pitchFamily="49" charset="-122"/>
                <a:ea typeface="楷体" panose="02010609060101010101" pitchFamily="49" charset="-122"/>
                <a:sym typeface="+mn-ea"/>
              </a:rPr>
              <a:t>通过思考确定自己的观点，并能用简洁的语言明确地表达出来。</a:t>
            </a:r>
            <a:endParaRPr lang="zh-CN" altLang="en-US" sz="2400" b="1" noProof="0" dirty="0">
              <a:ln>
                <a:noFill/>
              </a:ln>
              <a:effectLst/>
              <a:uLnTx/>
              <a:uFillTx/>
              <a:latin typeface="楷体" panose="02010609060101010101" pitchFamily="49" charset="-122"/>
              <a:ea typeface="楷体" panose="02010609060101010101" pitchFamily="49" charset="-122"/>
              <a:sym typeface="+mn-ea"/>
            </a:endParaRPr>
          </a:p>
          <a:p>
            <a:pPr marR="0" lvl="0" algn="l" defTabSz="914400" rtl="0" eaLnBrk="1" fontAlgn="base" latinLnBrk="0" hangingPunct="1">
              <a:lnSpc>
                <a:spcPct val="114000"/>
              </a:lnSpc>
              <a:spcBef>
                <a:spcPct val="0"/>
              </a:spcBef>
              <a:spcAft>
                <a:spcPct val="0"/>
              </a:spcAft>
              <a:buClrTx/>
              <a:buSzTx/>
              <a:buFont typeface="+mj-lt"/>
              <a:defRPr/>
            </a:pPr>
            <a:endParaRPr lang="zh-CN" altLang="en-US" sz="2400" b="1" noProof="0" dirty="0">
              <a:ln>
                <a:noFill/>
              </a:ln>
              <a:effectLst/>
              <a:uLnTx/>
              <a:uFillTx/>
              <a:latin typeface="楷体" panose="02010609060101010101" pitchFamily="49" charset="-122"/>
              <a:ea typeface="楷体" panose="02010609060101010101" pitchFamily="49" charset="-122"/>
              <a:sym typeface="+mn-ea"/>
            </a:endParaRPr>
          </a:p>
          <a:p>
            <a:pPr marR="0" lvl="0" algn="l" defTabSz="914400" rtl="0" eaLnBrk="1" fontAlgn="base" latinLnBrk="0" hangingPunct="1">
              <a:lnSpc>
                <a:spcPct val="114000"/>
              </a:lnSpc>
              <a:spcBef>
                <a:spcPct val="0"/>
              </a:spcBef>
              <a:spcAft>
                <a:spcPct val="0"/>
              </a:spcAft>
              <a:buClrTx/>
              <a:buSzTx/>
              <a:buFont typeface="+mj-lt"/>
              <a:defRPr/>
            </a:pPr>
            <a:r>
              <a:rPr lang="en-US" altLang="zh-CN" sz="2400" b="1" noProof="0" dirty="0">
                <a:ln>
                  <a:noFill/>
                </a:ln>
                <a:effectLst/>
                <a:uLnTx/>
                <a:uFillTx/>
                <a:latin typeface="楷体" panose="02010609060101010101" pitchFamily="49" charset="-122"/>
                <a:ea typeface="楷体" panose="02010609060101010101" pitchFamily="49" charset="-122"/>
                <a:sym typeface="+mn-ea"/>
              </a:rPr>
              <a:t>    2.</a:t>
            </a:r>
            <a:r>
              <a:rPr lang="zh-CN" altLang="en-US" sz="2400" b="1" dirty="0">
                <a:latin typeface="楷体" panose="02010609060101010101" pitchFamily="49" charset="-122"/>
                <a:ea typeface="楷体" panose="02010609060101010101" pitchFamily="49" charset="-122"/>
              </a:rPr>
              <a:t>学会</a:t>
            </a:r>
            <a:r>
              <a:rPr lang="zh-CN" altLang="en-US" sz="2400" b="1" noProof="0" dirty="0">
                <a:ln>
                  <a:noFill/>
                </a:ln>
                <a:effectLst/>
                <a:uLnTx/>
                <a:uFillTx/>
                <a:latin typeface="楷体" panose="02010609060101010101" pitchFamily="49" charset="-122"/>
                <a:ea typeface="楷体" panose="02010609060101010101" pitchFamily="49" charset="-122"/>
                <a:sym typeface="+mn-ea"/>
              </a:rPr>
              <a:t>围绕观点展开论述，能够选取适当的材料支持自己的观点。</a:t>
            </a:r>
            <a:endParaRPr lang="zh-CN" altLang="en-US" sz="2400" b="1" noProof="0" dirty="0">
              <a:ln>
                <a:noFill/>
              </a:ln>
              <a:effectLst/>
              <a:uLnTx/>
              <a:uFillTx/>
              <a:latin typeface="楷体" panose="02010609060101010101" pitchFamily="49" charset="-122"/>
              <a:ea typeface="楷体" panose="02010609060101010101" pitchFamily="49" charset="-122"/>
              <a:sym typeface="+mn-ea"/>
            </a:endParaRPr>
          </a:p>
          <a:p>
            <a:pPr marR="0" lvl="0" algn="l" defTabSz="914400" rtl="0" eaLnBrk="1" fontAlgn="base" latinLnBrk="0" hangingPunct="1">
              <a:lnSpc>
                <a:spcPct val="114000"/>
              </a:lnSpc>
              <a:spcBef>
                <a:spcPct val="0"/>
              </a:spcBef>
              <a:spcAft>
                <a:spcPct val="0"/>
              </a:spcAft>
              <a:buClrTx/>
              <a:buSzTx/>
              <a:buFont typeface="+mj-lt"/>
              <a:defRPr/>
            </a:pPr>
            <a:endParaRPr kumimoji="0" lang="zh-CN" altLang="en-US" sz="24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endParaRPr>
          </a:p>
          <a:p>
            <a:pPr marR="0" lvl="0" algn="l" defTabSz="914400" rtl="0" eaLnBrk="1" fontAlgn="base" latinLnBrk="0" hangingPunct="1">
              <a:lnSpc>
                <a:spcPct val="114000"/>
              </a:lnSpc>
              <a:spcBef>
                <a:spcPct val="0"/>
              </a:spcBef>
              <a:spcAft>
                <a:spcPct val="0"/>
              </a:spcAft>
              <a:buClrTx/>
              <a:buSzTx/>
              <a:buFont typeface="+mj-lt"/>
              <a:defRPr/>
            </a:pPr>
            <a:r>
              <a:rPr lang="en-US" altLang="zh-CN" sz="2400" b="1" noProof="0" dirty="0">
                <a:ln>
                  <a:noFill/>
                </a:ln>
                <a:effectLst/>
                <a:uLnTx/>
                <a:uFillTx/>
                <a:latin typeface="楷体" panose="02010609060101010101" pitchFamily="49" charset="-122"/>
                <a:ea typeface="楷体" panose="02010609060101010101" pitchFamily="49" charset="-122"/>
                <a:sym typeface="+mn-ea"/>
              </a:rPr>
              <a:t>    3.</a:t>
            </a:r>
            <a:r>
              <a:rPr lang="zh-CN" altLang="en-US" sz="2400" b="1" noProof="0" dirty="0">
                <a:ln>
                  <a:noFill/>
                </a:ln>
                <a:effectLst/>
                <a:uLnTx/>
                <a:uFillTx/>
                <a:latin typeface="楷体" panose="02010609060101010101" pitchFamily="49" charset="-122"/>
                <a:ea typeface="楷体" panose="02010609060101010101" pitchFamily="49" charset="-122"/>
                <a:sym typeface="+mn-ea"/>
              </a:rPr>
              <a:t>能联系自己的生活体会和当前现实来谈谈见解，表述能做到有理有据。</a:t>
            </a:r>
            <a:endParaRPr lang="zh-CN" altLang="en-US" sz="2400" b="1" noProof="0" dirty="0">
              <a:ln>
                <a:noFill/>
              </a:ln>
              <a:effectLst/>
              <a:uLnTx/>
              <a:uFillTx/>
              <a:latin typeface="楷体" panose="02010609060101010101" pitchFamily="49" charset="-122"/>
              <a:ea typeface="楷体" panose="02010609060101010101" pitchFamily="49" charset="-122"/>
              <a:sym typeface="+mn-ea"/>
            </a:endParaRPr>
          </a:p>
        </p:txBody>
      </p:sp>
      <p:grpSp>
        <p:nvGrpSpPr>
          <p:cNvPr id="6" name="组合 5"/>
          <p:cNvGrpSpPr/>
          <p:nvPr/>
        </p:nvGrpSpPr>
        <p:grpSpPr>
          <a:xfrm>
            <a:off x="1312863" y="328613"/>
            <a:ext cx="2940638" cy="646331"/>
            <a:chOff x="1312863" y="328613"/>
            <a:chExt cx="2940638" cy="646331"/>
          </a:xfrm>
        </p:grpSpPr>
        <p:pic>
          <p:nvPicPr>
            <p:cNvPr id="7" name="图片 6"/>
            <p:cNvPicPr>
              <a:picLocks noChangeAspect="1"/>
            </p:cNvPicPr>
            <p:nvPr/>
          </p:nvPicPr>
          <p:blipFill>
            <a:blip r:embed="rId1"/>
            <a:stretch>
              <a:fillRect/>
            </a:stretch>
          </p:blipFill>
          <p:spPr>
            <a:xfrm>
              <a:off x="1312863" y="433388"/>
              <a:ext cx="2940638" cy="479425"/>
            </a:xfrm>
            <a:prstGeom prst="rect">
              <a:avLst/>
            </a:prstGeom>
            <a:ln>
              <a:noFill/>
            </a:ln>
            <a:effectLst>
              <a:outerShdw blurRad="292100" dist="139700" dir="2700000" algn="tl" rotWithShape="0">
                <a:srgbClr val="333333">
                  <a:alpha val="65000"/>
                </a:srgbClr>
              </a:outerShdw>
            </a:effectLst>
          </p:spPr>
        </p:pic>
        <p:sp>
          <p:nvSpPr>
            <p:cNvPr id="9" name="文本框 12"/>
            <p:cNvSpPr txBox="1">
              <a:spLocks noChangeArrowheads="1"/>
            </p:cNvSpPr>
            <p:nvPr/>
          </p:nvSpPr>
          <p:spPr bwMode="auto">
            <a:xfrm>
              <a:off x="1554163" y="328613"/>
              <a:ext cx="25010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b="1" dirty="0">
                  <a:solidFill>
                    <a:schemeClr val="bg1"/>
                  </a:solidFill>
                  <a:latin typeface="楷体" panose="02010609060101010101" pitchFamily="49" charset="-122"/>
                  <a:ea typeface="楷体" panose="02010609060101010101" pitchFamily="49" charset="-122"/>
                </a:rPr>
                <a:t>本课时目标</a:t>
              </a:r>
              <a:endParaRPr lang="zh-CN" altLang="en-US" sz="3600"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文本框 3"/>
          <p:cNvSpPr txBox="1"/>
          <p:nvPr/>
        </p:nvSpPr>
        <p:spPr>
          <a:xfrm>
            <a:off x="1939290" y="1722120"/>
            <a:ext cx="6088380" cy="323165"/>
          </a:xfrm>
          <a:prstGeom prst="rect">
            <a:avLst/>
          </a:prstGeom>
          <a:noFill/>
        </p:spPr>
        <p:txBody>
          <a:bodyPr wrap="square" rtlCol="0">
            <a:spAutoFit/>
          </a:bodyPr>
          <a:lstStyle/>
          <a:p>
            <a:pPr eaLnBrk="1" hangingPunct="1"/>
            <a:endParaRPr lang="zh-CN" altLang="en-US" sz="1500" b="1">
              <a:solidFill>
                <a:srgbClr val="FF0000"/>
              </a:solidFill>
              <a:latin typeface="微软雅黑 Light" panose="020B0502040204020203" charset="-122"/>
              <a:ea typeface="微软雅黑 Light" panose="020B0502040204020203" charset="-122"/>
              <a:cs typeface="宋体" panose="02010600030101010101" pitchFamily="2" charset="-122"/>
            </a:endParaRPr>
          </a:p>
        </p:txBody>
      </p:sp>
      <p:sp>
        <p:nvSpPr>
          <p:cNvPr id="9" name="文本框 8"/>
          <p:cNvSpPr txBox="1"/>
          <p:nvPr/>
        </p:nvSpPr>
        <p:spPr>
          <a:xfrm>
            <a:off x="550103" y="1039069"/>
            <a:ext cx="8439785" cy="3415030"/>
          </a:xfrm>
          <a:prstGeom prst="rect">
            <a:avLst/>
          </a:prstGeom>
          <a:noFill/>
        </p:spPr>
        <p:txBody>
          <a:bodyPr wrap="square" rtlCol="0">
            <a:spAutoFit/>
          </a:bodyPr>
          <a:lstStyle/>
          <a:p>
            <a:r>
              <a:rPr lang="zh-CN" altLang="en-US" sz="2800" b="1" dirty="0">
                <a:solidFill>
                  <a:srgbClr val="FF0000"/>
                </a:solidFill>
                <a:latin typeface="楷体" panose="02010609060101010101" pitchFamily="49" charset="-122"/>
                <a:ea typeface="楷体" panose="02010609060101010101" pitchFamily="49" charset="-122"/>
              </a:rPr>
              <a:t>  </a:t>
            </a:r>
            <a:r>
              <a:rPr lang="zh-CN" altLang="en-US" sz="2400" b="1" dirty="0">
                <a:latin typeface="楷体" panose="02010609060101010101" pitchFamily="49" charset="-122"/>
                <a:ea typeface="楷体" panose="02010609060101010101" pitchFamily="49" charset="-122"/>
                <a:sym typeface="+mn-ea"/>
              </a:rPr>
              <a:t>要做到观点明确，要牢记以下“四要”</a:t>
            </a:r>
            <a:r>
              <a:rPr lang="en-US" altLang="zh-CN" sz="2400" b="1" dirty="0">
                <a:latin typeface="楷体" panose="02010609060101010101" pitchFamily="49" charset="-122"/>
                <a:ea typeface="楷体" panose="02010609060101010101" pitchFamily="49" charset="-122"/>
                <a:sym typeface="+mn-ea"/>
              </a:rPr>
              <a:t>——</a:t>
            </a:r>
            <a:endParaRPr lang="zh-CN" altLang="en-US" sz="2400" b="1"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endParaRPr>
          </a:p>
          <a:p>
            <a:endParaRPr lang="zh-CN" altLang="en-US" sz="2000" b="1" dirty="0">
              <a:solidFill>
                <a:srgbClr val="FF0000"/>
              </a:solidFill>
              <a:latin typeface="楷体" panose="02010609060101010101" pitchFamily="49" charset="-122"/>
              <a:ea typeface="楷体" panose="02010609060101010101" pitchFamily="49" charset="-122"/>
            </a:endParaRPr>
          </a:p>
          <a:p>
            <a:pPr algn="ctr"/>
            <a:r>
              <a:rPr lang="zh-CN" altLang="en-US" sz="2400" b="1" dirty="0">
                <a:solidFill>
                  <a:srgbClr val="FF0000"/>
                </a:solidFill>
                <a:latin typeface="楷体" panose="02010609060101010101" pitchFamily="49" charset="-122"/>
                <a:ea typeface="楷体" panose="02010609060101010101" pitchFamily="49" charset="-122"/>
              </a:rPr>
              <a:t>①</a:t>
            </a:r>
            <a:r>
              <a:rPr lang="zh-CN" altLang="en-US" sz="2400" b="1" dirty="0">
                <a:solidFill>
                  <a:srgbClr val="FF0000"/>
                </a:solidFill>
                <a:latin typeface="楷体" panose="02010609060101010101" pitchFamily="49" charset="-122"/>
                <a:ea typeface="楷体" panose="02010609060101010101" pitchFamily="49" charset="-122"/>
                <a:sym typeface="+mn-ea"/>
              </a:rPr>
              <a:t>写前要明确论点</a:t>
            </a:r>
            <a:endParaRPr lang="en-US" altLang="zh-CN" sz="2400" b="1" dirty="0">
              <a:solidFill>
                <a:srgbClr val="FF0000"/>
              </a:solidFill>
              <a:latin typeface="楷体" panose="02010609060101010101" pitchFamily="49" charset="-122"/>
              <a:ea typeface="楷体" panose="02010609060101010101" pitchFamily="49" charset="-122"/>
            </a:endParaRPr>
          </a:p>
          <a:p>
            <a:pPr algn="ctr"/>
            <a:endParaRPr lang="zh-CN" altLang="en-US" sz="2400" b="1" dirty="0">
              <a:solidFill>
                <a:srgbClr val="FF0000"/>
              </a:solidFill>
              <a:latin typeface="楷体" panose="02010609060101010101" pitchFamily="49" charset="-122"/>
              <a:ea typeface="楷体" panose="02010609060101010101" pitchFamily="49" charset="-122"/>
            </a:endParaRPr>
          </a:p>
          <a:p>
            <a:pPr algn="ctr"/>
            <a:r>
              <a:rPr lang="zh-CN" altLang="en-US" sz="2400" b="1" dirty="0">
                <a:solidFill>
                  <a:srgbClr val="FF0000"/>
                </a:solidFill>
                <a:latin typeface="楷体" panose="02010609060101010101" pitchFamily="49" charset="-122"/>
                <a:ea typeface="楷体" panose="02010609060101010101" pitchFamily="49" charset="-122"/>
              </a:rPr>
              <a:t>②</a:t>
            </a:r>
            <a:r>
              <a:rPr lang="zh-CN" altLang="en-US" sz="2400" b="1" dirty="0">
                <a:solidFill>
                  <a:srgbClr val="FF0000"/>
                </a:solidFill>
                <a:latin typeface="楷体" panose="02010609060101010101" pitchFamily="49" charset="-122"/>
                <a:ea typeface="楷体" panose="02010609060101010101" pitchFamily="49" charset="-122"/>
                <a:sym typeface="+mn-ea"/>
              </a:rPr>
              <a:t>写时要紧扣论点</a:t>
            </a:r>
            <a:endParaRPr lang="zh-CN" altLang="en-US" sz="2400" b="1" dirty="0">
              <a:solidFill>
                <a:srgbClr val="FF0000"/>
              </a:solidFill>
              <a:latin typeface="楷体" panose="02010609060101010101" pitchFamily="49" charset="-122"/>
              <a:ea typeface="楷体" panose="02010609060101010101" pitchFamily="49" charset="-122"/>
            </a:endParaRPr>
          </a:p>
          <a:p>
            <a:pPr algn="ctr"/>
            <a:endParaRPr lang="zh-CN" altLang="en-US" sz="2400" b="1" dirty="0">
              <a:solidFill>
                <a:srgbClr val="FF0000"/>
              </a:solidFill>
              <a:latin typeface="楷体" panose="02010609060101010101" pitchFamily="49" charset="-122"/>
              <a:ea typeface="楷体" panose="02010609060101010101" pitchFamily="49" charset="-122"/>
            </a:endParaRPr>
          </a:p>
          <a:p>
            <a:pPr algn="ctr"/>
            <a:r>
              <a:rPr lang="zh-CN" altLang="en-US" sz="2400" b="1" dirty="0">
                <a:solidFill>
                  <a:srgbClr val="FF0000"/>
                </a:solidFill>
                <a:latin typeface="楷体" panose="02010609060101010101" pitchFamily="49" charset="-122"/>
                <a:ea typeface="楷体" panose="02010609060101010101" pitchFamily="49" charset="-122"/>
              </a:rPr>
              <a:t>③</a:t>
            </a:r>
            <a:r>
              <a:rPr lang="zh-CN" altLang="en-US" sz="2400" b="1" dirty="0">
                <a:solidFill>
                  <a:srgbClr val="FF0000"/>
                </a:solidFill>
                <a:latin typeface="楷体" panose="02010609060101010101" pitchFamily="49" charset="-122"/>
                <a:ea typeface="楷体" panose="02010609060101010101" pitchFamily="49" charset="-122"/>
                <a:sym typeface="+mn-ea"/>
              </a:rPr>
              <a:t>论点要位置合适</a:t>
            </a:r>
            <a:endParaRPr lang="zh-CN" altLang="en-US" sz="2400" b="1" dirty="0">
              <a:solidFill>
                <a:srgbClr val="FF0000"/>
              </a:solidFill>
              <a:latin typeface="楷体" panose="02010609060101010101" pitchFamily="49" charset="-122"/>
              <a:ea typeface="楷体" panose="02010609060101010101" pitchFamily="49" charset="-122"/>
              <a:sym typeface="+mn-ea"/>
            </a:endParaRPr>
          </a:p>
          <a:p>
            <a:pPr algn="ctr"/>
            <a:r>
              <a:rPr lang="zh-CN" altLang="en-US" sz="2400" b="1" dirty="0">
                <a:solidFill>
                  <a:srgbClr val="FF0000"/>
                </a:solidFill>
                <a:latin typeface="楷体" panose="02010609060101010101" pitchFamily="49" charset="-122"/>
                <a:ea typeface="楷体" panose="02010609060101010101" pitchFamily="49" charset="-122"/>
              </a:rPr>
              <a:t> </a:t>
            </a:r>
            <a:endParaRPr lang="zh-CN" altLang="en-US" sz="2400" b="1" dirty="0">
              <a:solidFill>
                <a:srgbClr val="FF0000"/>
              </a:solidFill>
              <a:latin typeface="楷体" panose="02010609060101010101" pitchFamily="49" charset="-122"/>
              <a:ea typeface="楷体" panose="02010609060101010101" pitchFamily="49" charset="-122"/>
            </a:endParaRPr>
          </a:p>
          <a:p>
            <a:pPr algn="ctr"/>
            <a:r>
              <a:rPr lang="zh-CN" altLang="en-US" sz="2400" b="1" dirty="0">
                <a:solidFill>
                  <a:srgbClr val="FF0000"/>
                </a:solidFill>
                <a:latin typeface="楷体" panose="02010609060101010101" pitchFamily="49" charset="-122"/>
                <a:ea typeface="楷体" panose="02010609060101010101" pitchFamily="49" charset="-122"/>
              </a:rPr>
              <a:t>④</a:t>
            </a:r>
            <a:r>
              <a:rPr lang="zh-CN" altLang="en-US" sz="2400" b="1" dirty="0">
                <a:solidFill>
                  <a:srgbClr val="FF0000"/>
                </a:solidFill>
                <a:latin typeface="楷体" panose="02010609060101010101" pitchFamily="49" charset="-122"/>
                <a:ea typeface="楷体" panose="02010609060101010101" pitchFamily="49" charset="-122"/>
                <a:sym typeface="+mn-ea"/>
              </a:rPr>
              <a:t>语言要简明扼要</a:t>
            </a:r>
            <a:endParaRPr lang="zh-CN" altLang="en-US" sz="2400" b="1" dirty="0">
              <a:solidFill>
                <a:srgbClr val="FF0000"/>
              </a:solidFill>
              <a:latin typeface="楷体" panose="02010609060101010101" pitchFamily="49" charset="-122"/>
              <a:ea typeface="楷体" panose="02010609060101010101" pitchFamily="49" charset="-122"/>
              <a:sym typeface="+mn-ea"/>
            </a:endParaRPr>
          </a:p>
        </p:txBody>
      </p:sp>
      <p:grpSp>
        <p:nvGrpSpPr>
          <p:cNvPr id="7" name="组合 6"/>
          <p:cNvGrpSpPr/>
          <p:nvPr/>
        </p:nvGrpSpPr>
        <p:grpSpPr>
          <a:xfrm>
            <a:off x="1312862" y="328613"/>
            <a:ext cx="2447479" cy="646331"/>
            <a:chOff x="1312862" y="328613"/>
            <a:chExt cx="2447479" cy="646331"/>
          </a:xfrm>
        </p:grpSpPr>
        <p:pic>
          <p:nvPicPr>
            <p:cNvPr id="8" name="图片 7"/>
            <p:cNvPicPr>
              <a:picLocks noChangeAspect="1"/>
            </p:cNvPicPr>
            <p:nvPr/>
          </p:nvPicPr>
          <p:blipFill>
            <a:blip r:embed="rId1"/>
            <a:stretch>
              <a:fillRect/>
            </a:stretch>
          </p:blipFill>
          <p:spPr>
            <a:xfrm>
              <a:off x="1312862" y="433388"/>
              <a:ext cx="2447479" cy="479425"/>
            </a:xfrm>
            <a:prstGeom prst="rect">
              <a:avLst/>
            </a:prstGeom>
            <a:ln>
              <a:noFill/>
            </a:ln>
            <a:effectLst>
              <a:outerShdw blurRad="292100" dist="139700" dir="2700000" algn="tl" rotWithShape="0">
                <a:srgbClr val="333333">
                  <a:alpha val="65000"/>
                </a:srgbClr>
              </a:outerShdw>
            </a:effectLst>
          </p:spPr>
        </p:pic>
        <p:sp>
          <p:nvSpPr>
            <p:cNvPr id="12" name="文本框 12"/>
            <p:cNvSpPr txBox="1">
              <a:spLocks noChangeArrowheads="1"/>
            </p:cNvSpPr>
            <p:nvPr/>
          </p:nvSpPr>
          <p:spPr bwMode="auto">
            <a:xfrm>
              <a:off x="1554163" y="328613"/>
              <a:ext cx="20377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b="1" dirty="0">
                  <a:solidFill>
                    <a:schemeClr val="bg1"/>
                  </a:solidFill>
                  <a:latin typeface="楷体" panose="02010609060101010101" pitchFamily="49" charset="-122"/>
                  <a:ea typeface="楷体" panose="02010609060101010101" pitchFamily="49" charset="-122"/>
                </a:rPr>
                <a:t>温习故知</a:t>
              </a:r>
              <a:endParaRPr lang="zh-CN" altLang="en-US" sz="3600"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内容占位符 2"/>
          <p:cNvSpPr>
            <a:spLocks noGrp="1"/>
          </p:cNvSpPr>
          <p:nvPr/>
        </p:nvSpPr>
        <p:spPr>
          <a:xfrm>
            <a:off x="908642" y="1079719"/>
            <a:ext cx="7351780" cy="37123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altLang="zh-CN" b="1" dirty="0"/>
              <a:t>   </a:t>
            </a:r>
            <a:r>
              <a:rPr lang="zh-CN" altLang="en-US" b="1" dirty="0">
                <a:latin typeface="楷体" panose="02010609060101010101" pitchFamily="49" charset="-122"/>
                <a:ea typeface="楷体" panose="02010609060101010101" pitchFamily="49" charset="-122"/>
                <a:sym typeface="+mn-ea"/>
              </a:rPr>
              <a:t>题目：</a:t>
            </a:r>
            <a:endParaRPr lang="en-US" altLang="zh-CN" b="1" dirty="0">
              <a:latin typeface="楷体" panose="02010609060101010101" pitchFamily="49" charset="-122"/>
              <a:ea typeface="楷体" panose="02010609060101010101" pitchFamily="49" charset="-122"/>
              <a:sym typeface="+mn-ea"/>
            </a:endParaRPr>
          </a:p>
          <a:p>
            <a:pPr marL="0" indent="0">
              <a:lnSpc>
                <a:spcPct val="150000"/>
              </a:lnSpc>
              <a:buNone/>
            </a:pPr>
            <a:r>
              <a:rPr lang="en-US" altLang="zh-CN" b="1" dirty="0">
                <a:latin typeface="楷体" panose="02010609060101010101" pitchFamily="49" charset="-122"/>
                <a:ea typeface="楷体" panose="02010609060101010101" pitchFamily="49" charset="-122"/>
                <a:sym typeface="+mn-ea"/>
              </a:rPr>
              <a:t>  </a:t>
            </a:r>
            <a:r>
              <a:rPr lang="zh-CN" altLang="en-US" b="1" dirty="0">
                <a:latin typeface="楷体" panose="02010609060101010101" pitchFamily="49" charset="-122"/>
                <a:ea typeface="楷体" panose="02010609060101010101" pitchFamily="49" charset="-122"/>
                <a:sym typeface="+mn-ea"/>
              </a:rPr>
              <a:t>  青少年应该如何对待时下流行的各种电子游戏？大家认识不一。对此，你有什么看法？自拟题目，写一篇议论性文章。不少于</a:t>
            </a:r>
            <a:r>
              <a:rPr lang="en-US" altLang="zh-CN" b="1" dirty="0">
                <a:latin typeface="楷体" panose="02010609060101010101" pitchFamily="49" charset="-122"/>
                <a:ea typeface="楷体" panose="02010609060101010101" pitchFamily="49" charset="-122"/>
                <a:sym typeface="+mn-ea"/>
              </a:rPr>
              <a:t>600</a:t>
            </a:r>
            <a:r>
              <a:rPr lang="zh-CN" altLang="en-US" b="1" dirty="0">
                <a:latin typeface="楷体" panose="02010609060101010101" pitchFamily="49" charset="-122"/>
                <a:ea typeface="楷体" panose="02010609060101010101" pitchFamily="49" charset="-122"/>
                <a:sym typeface="+mn-ea"/>
              </a:rPr>
              <a:t>字。</a:t>
            </a:r>
            <a:endParaRPr lang="zh-CN" altLang="en-US" b="1" dirty="0">
              <a:latin typeface="楷体" panose="02010609060101010101" pitchFamily="49" charset="-122"/>
              <a:ea typeface="楷体" panose="02010609060101010101" pitchFamily="49" charset="-122"/>
            </a:endParaRPr>
          </a:p>
        </p:txBody>
      </p:sp>
      <p:grpSp>
        <p:nvGrpSpPr>
          <p:cNvPr id="6" name="组合 5"/>
          <p:cNvGrpSpPr/>
          <p:nvPr/>
        </p:nvGrpSpPr>
        <p:grpSpPr>
          <a:xfrm>
            <a:off x="1312862" y="328613"/>
            <a:ext cx="2447479" cy="646331"/>
            <a:chOff x="1312862" y="328613"/>
            <a:chExt cx="2447479" cy="646331"/>
          </a:xfrm>
        </p:grpSpPr>
        <p:pic>
          <p:nvPicPr>
            <p:cNvPr id="7" name="图片 6"/>
            <p:cNvPicPr>
              <a:picLocks noChangeAspect="1"/>
            </p:cNvPicPr>
            <p:nvPr/>
          </p:nvPicPr>
          <p:blipFill>
            <a:blip r:embed="rId1"/>
            <a:stretch>
              <a:fillRect/>
            </a:stretch>
          </p:blipFill>
          <p:spPr>
            <a:xfrm>
              <a:off x="1312862" y="433388"/>
              <a:ext cx="2447479" cy="479425"/>
            </a:xfrm>
            <a:prstGeom prst="rect">
              <a:avLst/>
            </a:prstGeom>
            <a:ln>
              <a:noFill/>
            </a:ln>
            <a:effectLst>
              <a:outerShdw blurRad="292100" dist="139700" dir="2700000" algn="tl" rotWithShape="0">
                <a:srgbClr val="333333">
                  <a:alpha val="65000"/>
                </a:srgbClr>
              </a:outerShdw>
            </a:effectLst>
          </p:spPr>
        </p:pic>
        <p:sp>
          <p:nvSpPr>
            <p:cNvPr id="8" name="文本框 12"/>
            <p:cNvSpPr txBox="1">
              <a:spLocks noChangeArrowheads="1"/>
            </p:cNvSpPr>
            <p:nvPr/>
          </p:nvSpPr>
          <p:spPr bwMode="auto">
            <a:xfrm>
              <a:off x="1554163" y="328613"/>
              <a:ext cx="20377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b="1" dirty="0">
                  <a:solidFill>
                    <a:schemeClr val="bg1"/>
                  </a:solidFill>
                  <a:latin typeface="楷体" panose="02010609060101010101" pitchFamily="49" charset="-122"/>
                  <a:ea typeface="楷体" panose="02010609060101010101" pitchFamily="49" charset="-122"/>
                </a:rPr>
                <a:t>回顾习作</a:t>
              </a:r>
              <a:endParaRPr lang="zh-CN" altLang="en-US" sz="3600"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文本框 3"/>
          <p:cNvSpPr txBox="1"/>
          <p:nvPr/>
        </p:nvSpPr>
        <p:spPr>
          <a:xfrm>
            <a:off x="1939290" y="1722120"/>
            <a:ext cx="6088380" cy="323165"/>
          </a:xfrm>
          <a:prstGeom prst="rect">
            <a:avLst/>
          </a:prstGeom>
          <a:noFill/>
        </p:spPr>
        <p:txBody>
          <a:bodyPr wrap="square" rtlCol="0">
            <a:spAutoFit/>
          </a:bodyPr>
          <a:lstStyle/>
          <a:p>
            <a:pPr eaLnBrk="1" hangingPunct="1"/>
            <a:endParaRPr lang="zh-CN" altLang="en-US" sz="1500" b="1">
              <a:solidFill>
                <a:srgbClr val="FF0000"/>
              </a:solidFill>
              <a:latin typeface="微软雅黑 Light" panose="020B0502040204020203" charset="-122"/>
              <a:ea typeface="微软雅黑 Light" panose="020B0502040204020203" charset="-122"/>
              <a:cs typeface="宋体" panose="02010600030101010101" pitchFamily="2" charset="-122"/>
            </a:endParaRPr>
          </a:p>
        </p:txBody>
      </p:sp>
      <p:sp>
        <p:nvSpPr>
          <p:cNvPr id="9" name="文本框 8"/>
          <p:cNvSpPr txBox="1"/>
          <p:nvPr/>
        </p:nvSpPr>
        <p:spPr>
          <a:xfrm>
            <a:off x="1184574" y="1017588"/>
            <a:ext cx="6110077" cy="3816429"/>
          </a:xfrm>
          <a:prstGeom prst="rect">
            <a:avLst/>
          </a:prstGeom>
          <a:noFill/>
        </p:spPr>
        <p:txBody>
          <a:bodyPr wrap="square" rtlCol="0">
            <a:spAutoFit/>
          </a:bodyPr>
          <a:lstStyle/>
          <a:p>
            <a:r>
              <a:rPr lang="zh-CN" altLang="en-US" sz="2200" b="1" dirty="0">
                <a:solidFill>
                  <a:schemeClr val="tx1"/>
                </a:solidFill>
                <a:latin typeface="楷体" panose="02010609060101010101" pitchFamily="49" charset="-122"/>
                <a:ea typeface="楷体" panose="02010609060101010101" pitchFamily="49" charset="-122"/>
                <a:cs typeface="楷体" panose="02010609060101010101" pitchFamily="49" charset="-122"/>
              </a:rPr>
              <a:t>示例：</a:t>
            </a:r>
            <a:endParaRPr lang="en-US" altLang="zh-CN" sz="2200" b="1" dirty="0">
              <a:solidFill>
                <a:schemeClr val="tx1"/>
              </a:solidFill>
              <a:latin typeface="楷体" panose="02010609060101010101" pitchFamily="49" charset="-122"/>
              <a:ea typeface="楷体" panose="02010609060101010101" pitchFamily="49" charset="-122"/>
              <a:cs typeface="楷体" panose="02010609060101010101" pitchFamily="49" charset="-122"/>
            </a:endParaRPr>
          </a:p>
          <a:p>
            <a:r>
              <a:rPr lang="zh-CN" altLang="en-US" sz="2200" b="1" dirty="0">
                <a:solidFill>
                  <a:schemeClr val="tx1"/>
                </a:solidFill>
                <a:latin typeface="楷体" panose="02010609060101010101" pitchFamily="49" charset="-122"/>
                <a:ea typeface="楷体" panose="02010609060101010101" pitchFamily="49" charset="-122"/>
                <a:cs typeface="楷体" panose="02010609060101010101" pitchFamily="49" charset="-122"/>
              </a:rPr>
              <a:t>①</a:t>
            </a:r>
            <a:r>
              <a:rPr lang="zh-CN" sz="2200" b="1" dirty="0">
                <a:solidFill>
                  <a:schemeClr val="tx1"/>
                </a:solidFill>
                <a:latin typeface="楷体" panose="02010609060101010101" pitchFamily="49" charset="-122"/>
                <a:ea typeface="楷体" panose="02010609060101010101" pitchFamily="49" charset="-122"/>
                <a:cs typeface="楷体" panose="02010609060101010101" pitchFamily="49" charset="-122"/>
              </a:rPr>
              <a:t>何必谈虎色变</a:t>
            </a:r>
            <a:endParaRPr lang="zh-CN" altLang="en-US" sz="2200" b="1" dirty="0">
              <a:solidFill>
                <a:schemeClr val="tx1"/>
              </a:solidFill>
              <a:latin typeface="楷体" panose="02010609060101010101" pitchFamily="49" charset="-122"/>
              <a:ea typeface="楷体" panose="02010609060101010101" pitchFamily="49" charset="-122"/>
              <a:cs typeface="楷体" panose="02010609060101010101" pitchFamily="49" charset="-122"/>
            </a:endParaRPr>
          </a:p>
          <a:p>
            <a:r>
              <a:rPr lang="zh-CN" altLang="en-US" sz="2200" b="1" dirty="0">
                <a:solidFill>
                  <a:schemeClr val="tx1"/>
                </a:solidFill>
                <a:latin typeface="楷体" panose="02010609060101010101" pitchFamily="49" charset="-122"/>
                <a:ea typeface="楷体" panose="02010609060101010101" pitchFamily="49" charset="-122"/>
                <a:cs typeface="楷体" panose="02010609060101010101" pitchFamily="49" charset="-122"/>
              </a:rPr>
              <a:t>②电子游戏不是现代教育的</a:t>
            </a:r>
            <a:r>
              <a:rPr lang="en-US" altLang="zh-CN" sz="2200" b="1" dirty="0">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zh-CN" altLang="en-US" sz="2200" b="1" dirty="0">
                <a:solidFill>
                  <a:schemeClr val="tx1"/>
                </a:solidFill>
                <a:latin typeface="楷体" panose="02010609060101010101" pitchFamily="49" charset="-122"/>
                <a:ea typeface="楷体" panose="02010609060101010101" pitchFamily="49" charset="-122"/>
                <a:cs typeface="楷体" panose="02010609060101010101" pitchFamily="49" charset="-122"/>
              </a:rPr>
              <a:t>洪水猛兽</a:t>
            </a:r>
            <a:r>
              <a:rPr lang="en-US" altLang="zh-CN" sz="2200" b="1" dirty="0">
                <a:solidFill>
                  <a:schemeClr val="tx1"/>
                </a:solidFill>
                <a:latin typeface="楷体" panose="02010609060101010101" pitchFamily="49" charset="-122"/>
                <a:ea typeface="楷体" panose="02010609060101010101" pitchFamily="49" charset="-122"/>
                <a:cs typeface="楷体" panose="02010609060101010101" pitchFamily="49" charset="-122"/>
              </a:rPr>
              <a:t>”</a:t>
            </a:r>
            <a:endParaRPr lang="zh-CN" altLang="en-US" sz="2200" b="1" dirty="0">
              <a:solidFill>
                <a:schemeClr val="tx1"/>
              </a:solidFill>
              <a:latin typeface="楷体" panose="02010609060101010101" pitchFamily="49" charset="-122"/>
              <a:ea typeface="楷体" panose="02010609060101010101" pitchFamily="49" charset="-122"/>
              <a:cs typeface="楷体" panose="02010609060101010101" pitchFamily="49" charset="-122"/>
            </a:endParaRPr>
          </a:p>
          <a:p>
            <a:r>
              <a:rPr lang="zh-CN" altLang="en-US" sz="2200" b="1" dirty="0">
                <a:solidFill>
                  <a:schemeClr val="tx1"/>
                </a:solidFill>
                <a:latin typeface="楷体" panose="02010609060101010101" pitchFamily="49" charset="-122"/>
                <a:ea typeface="楷体" panose="02010609060101010101" pitchFamily="49" charset="-122"/>
                <a:cs typeface="楷体" panose="02010609060101010101" pitchFamily="49" charset="-122"/>
              </a:rPr>
              <a:t>③一心向上，用之则善</a:t>
            </a:r>
            <a:endParaRPr lang="zh-CN" altLang="en-US" sz="2200" b="1" dirty="0">
              <a:solidFill>
                <a:schemeClr val="tx1"/>
              </a:solidFill>
              <a:latin typeface="楷体" panose="02010609060101010101" pitchFamily="49" charset="-122"/>
              <a:ea typeface="楷体" panose="02010609060101010101" pitchFamily="49" charset="-122"/>
              <a:cs typeface="楷体" panose="02010609060101010101" pitchFamily="49" charset="-122"/>
            </a:endParaRPr>
          </a:p>
          <a:p>
            <a:r>
              <a:rPr lang="zh-CN" altLang="en-US" sz="2200" b="1" dirty="0">
                <a:solidFill>
                  <a:schemeClr val="tx1"/>
                </a:solidFill>
                <a:latin typeface="楷体" panose="02010609060101010101" pitchFamily="49" charset="-122"/>
                <a:ea typeface="楷体" panose="02010609060101010101" pitchFamily="49" charset="-122"/>
                <a:cs typeface="楷体" panose="02010609060101010101" pitchFamily="49" charset="-122"/>
              </a:rPr>
              <a:t>④未来已来，电游不禁</a:t>
            </a:r>
            <a:endParaRPr lang="zh-CN" altLang="en-US" sz="2200" b="1" dirty="0">
              <a:solidFill>
                <a:schemeClr val="tx1"/>
              </a:solidFill>
              <a:latin typeface="楷体" panose="02010609060101010101" pitchFamily="49" charset="-122"/>
              <a:ea typeface="楷体" panose="02010609060101010101" pitchFamily="49" charset="-122"/>
              <a:cs typeface="楷体" panose="02010609060101010101" pitchFamily="49" charset="-122"/>
            </a:endParaRPr>
          </a:p>
          <a:p>
            <a:r>
              <a:rPr lang="en-US" altLang="zh-CN" sz="2200" b="1" dirty="0">
                <a:solidFill>
                  <a:schemeClr val="tx1"/>
                </a:solidFill>
                <a:latin typeface="楷体" panose="02010609060101010101" pitchFamily="49" charset="-122"/>
                <a:ea typeface="楷体" panose="02010609060101010101" pitchFamily="49" charset="-122"/>
                <a:cs typeface="楷体" panose="02010609060101010101" pitchFamily="49" charset="-122"/>
              </a:rPr>
              <a:t>……</a:t>
            </a:r>
            <a:endParaRPr lang="zh-CN" altLang="en-US" sz="2200" b="1" dirty="0">
              <a:solidFill>
                <a:schemeClr val="tx1"/>
              </a:solidFill>
              <a:latin typeface="楷体" panose="02010609060101010101" pitchFamily="49" charset="-122"/>
              <a:ea typeface="楷体" panose="02010609060101010101" pitchFamily="49" charset="-122"/>
              <a:cs typeface="楷体" panose="02010609060101010101" pitchFamily="49" charset="-122"/>
            </a:endParaRPr>
          </a:p>
          <a:p>
            <a:r>
              <a:rPr lang="zh-CN" altLang="en-US" sz="2200" b="1" dirty="0">
                <a:solidFill>
                  <a:schemeClr val="tx1"/>
                </a:solidFill>
                <a:latin typeface="楷体" panose="02010609060101010101" pitchFamily="49" charset="-122"/>
                <a:ea typeface="楷体" panose="02010609060101010101" pitchFamily="49" charset="-122"/>
                <a:cs typeface="楷体" panose="02010609060101010101" pitchFamily="49" charset="-122"/>
              </a:rPr>
              <a:t>⑤快速毁掉一个孩子的最佳途径</a:t>
            </a:r>
            <a:endParaRPr lang="zh-CN" altLang="en-US" sz="2200" b="1" dirty="0">
              <a:solidFill>
                <a:schemeClr val="tx1"/>
              </a:solidFill>
              <a:latin typeface="楷体" panose="02010609060101010101" pitchFamily="49" charset="-122"/>
              <a:ea typeface="楷体" panose="02010609060101010101" pitchFamily="49" charset="-122"/>
              <a:cs typeface="楷体" panose="02010609060101010101" pitchFamily="49" charset="-122"/>
            </a:endParaRPr>
          </a:p>
          <a:p>
            <a:r>
              <a:rPr lang="zh-CN" altLang="en-US" sz="2200" b="1" dirty="0">
                <a:latin typeface="楷体" panose="02010609060101010101" pitchFamily="49" charset="-122"/>
                <a:ea typeface="楷体" panose="02010609060101010101" pitchFamily="49" charset="-122"/>
                <a:cs typeface="楷体" panose="02010609060101010101" pitchFamily="49" charset="-122"/>
                <a:sym typeface="+mn-ea"/>
              </a:rPr>
              <a:t>⑥游戏瘾君子，不可不防</a:t>
            </a:r>
            <a:endParaRPr lang="zh-CN" altLang="en-US" sz="2200" b="1" dirty="0">
              <a:latin typeface="楷体" panose="02010609060101010101" pitchFamily="49" charset="-122"/>
              <a:ea typeface="楷体" panose="02010609060101010101" pitchFamily="49" charset="-122"/>
              <a:cs typeface="楷体" panose="02010609060101010101" pitchFamily="49" charset="-122"/>
              <a:sym typeface="+mn-ea"/>
            </a:endParaRPr>
          </a:p>
          <a:p>
            <a:r>
              <a:rPr lang="zh-CN" altLang="en-US" sz="2200" b="1" dirty="0">
                <a:solidFill>
                  <a:schemeClr val="tx1"/>
                </a:solidFill>
                <a:latin typeface="楷体" panose="02010609060101010101" pitchFamily="49" charset="-122"/>
                <a:ea typeface="楷体" panose="02010609060101010101" pitchFamily="49" charset="-122"/>
                <a:cs typeface="楷体" panose="02010609060101010101" pitchFamily="49" charset="-122"/>
              </a:rPr>
              <a:t>⑦对禁止电子游戏进校园，不妨力度更大一些</a:t>
            </a:r>
            <a:endParaRPr lang="zh-CN" altLang="en-US" sz="2200" b="1" dirty="0">
              <a:solidFill>
                <a:schemeClr val="tx1"/>
              </a:solidFill>
              <a:latin typeface="楷体" panose="02010609060101010101" pitchFamily="49" charset="-122"/>
              <a:ea typeface="楷体" panose="02010609060101010101" pitchFamily="49" charset="-122"/>
              <a:cs typeface="楷体" panose="02010609060101010101" pitchFamily="49" charset="-122"/>
            </a:endParaRPr>
          </a:p>
          <a:p>
            <a:r>
              <a:rPr lang="zh-CN" altLang="en-US" sz="2200" b="1" dirty="0">
                <a:solidFill>
                  <a:schemeClr val="tx1"/>
                </a:solidFill>
                <a:latin typeface="楷体" panose="02010609060101010101" pitchFamily="49" charset="-122"/>
                <a:ea typeface="楷体" panose="02010609060101010101" pitchFamily="49" charset="-122"/>
                <a:cs typeface="楷体" panose="02010609060101010101" pitchFamily="49" charset="-122"/>
              </a:rPr>
              <a:t>⑧该禁电游者，何止青少年而已</a:t>
            </a:r>
            <a:endParaRPr lang="zh-CN" altLang="en-US" sz="2200" b="1" dirty="0">
              <a:solidFill>
                <a:schemeClr val="tx1"/>
              </a:solidFill>
              <a:latin typeface="楷体" panose="02010609060101010101" pitchFamily="49" charset="-122"/>
              <a:ea typeface="楷体" panose="02010609060101010101" pitchFamily="49" charset="-122"/>
              <a:cs typeface="楷体" panose="02010609060101010101" pitchFamily="49" charset="-122"/>
            </a:endParaRPr>
          </a:p>
          <a:p>
            <a:r>
              <a:rPr lang="en-US" altLang="zh-CN" sz="2200" b="1" dirty="0">
                <a:solidFill>
                  <a:schemeClr val="tx1"/>
                </a:solidFill>
                <a:latin typeface="楷体" panose="02010609060101010101" pitchFamily="49" charset="-122"/>
                <a:ea typeface="楷体" panose="02010609060101010101" pitchFamily="49" charset="-122"/>
                <a:cs typeface="楷体" panose="02010609060101010101" pitchFamily="49" charset="-122"/>
              </a:rPr>
              <a:t>……</a:t>
            </a:r>
            <a:endParaRPr lang="en-US" altLang="zh-CN" sz="2200" b="1" dirty="0">
              <a:solidFill>
                <a:schemeClr val="tx1"/>
              </a:solidFill>
              <a:latin typeface="楷体" panose="02010609060101010101" pitchFamily="49" charset="-122"/>
              <a:ea typeface="楷体" panose="02010609060101010101" pitchFamily="49" charset="-122"/>
              <a:cs typeface="楷体" panose="02010609060101010101" pitchFamily="49" charset="-122"/>
            </a:endParaRPr>
          </a:p>
        </p:txBody>
      </p:sp>
      <p:grpSp>
        <p:nvGrpSpPr>
          <p:cNvPr id="7" name="组合 6"/>
          <p:cNvGrpSpPr/>
          <p:nvPr/>
        </p:nvGrpSpPr>
        <p:grpSpPr>
          <a:xfrm>
            <a:off x="1312862" y="328613"/>
            <a:ext cx="2447479" cy="646331"/>
            <a:chOff x="1312862" y="328613"/>
            <a:chExt cx="2447479" cy="646331"/>
          </a:xfrm>
        </p:grpSpPr>
        <p:pic>
          <p:nvPicPr>
            <p:cNvPr id="8" name="图片 7"/>
            <p:cNvPicPr>
              <a:picLocks noChangeAspect="1"/>
            </p:cNvPicPr>
            <p:nvPr/>
          </p:nvPicPr>
          <p:blipFill>
            <a:blip r:embed="rId1"/>
            <a:stretch>
              <a:fillRect/>
            </a:stretch>
          </p:blipFill>
          <p:spPr>
            <a:xfrm>
              <a:off x="1312862" y="433388"/>
              <a:ext cx="2447479" cy="479425"/>
            </a:xfrm>
            <a:prstGeom prst="rect">
              <a:avLst/>
            </a:prstGeom>
            <a:ln>
              <a:noFill/>
            </a:ln>
            <a:effectLst>
              <a:outerShdw blurRad="292100" dist="139700" dir="2700000" algn="tl" rotWithShape="0">
                <a:srgbClr val="333333">
                  <a:alpha val="65000"/>
                </a:srgbClr>
              </a:outerShdw>
            </a:effectLst>
          </p:spPr>
        </p:pic>
        <p:sp>
          <p:nvSpPr>
            <p:cNvPr id="10" name="文本框 12"/>
            <p:cNvSpPr txBox="1">
              <a:spLocks noChangeArrowheads="1"/>
            </p:cNvSpPr>
            <p:nvPr/>
          </p:nvSpPr>
          <p:spPr bwMode="auto">
            <a:xfrm>
              <a:off x="1554163" y="328613"/>
              <a:ext cx="20377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b="1" dirty="0">
                  <a:solidFill>
                    <a:schemeClr val="bg1"/>
                  </a:solidFill>
                  <a:latin typeface="楷体" panose="02010609060101010101" pitchFamily="49" charset="-122"/>
                  <a:ea typeface="楷体" panose="02010609060101010101" pitchFamily="49" charset="-122"/>
                </a:rPr>
                <a:t>立意角度</a:t>
              </a:r>
              <a:endParaRPr lang="zh-CN" altLang="en-US" sz="3600"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文本框 3"/>
          <p:cNvSpPr txBox="1"/>
          <p:nvPr/>
        </p:nvSpPr>
        <p:spPr>
          <a:xfrm>
            <a:off x="1939290" y="1722120"/>
            <a:ext cx="6088380" cy="323165"/>
          </a:xfrm>
          <a:prstGeom prst="rect">
            <a:avLst/>
          </a:prstGeom>
          <a:noFill/>
        </p:spPr>
        <p:txBody>
          <a:bodyPr wrap="square" rtlCol="0">
            <a:spAutoFit/>
          </a:bodyPr>
          <a:lstStyle/>
          <a:p>
            <a:pPr eaLnBrk="1" hangingPunct="1"/>
            <a:endParaRPr lang="zh-CN" altLang="en-US" sz="1500" b="1">
              <a:solidFill>
                <a:srgbClr val="FF0000"/>
              </a:solidFill>
              <a:latin typeface="微软雅黑 Light" panose="020B0502040204020203" charset="-122"/>
              <a:ea typeface="微软雅黑 Light" panose="020B0502040204020203" charset="-122"/>
              <a:cs typeface="宋体" panose="02010600030101010101" pitchFamily="2" charset="-122"/>
            </a:endParaRPr>
          </a:p>
        </p:txBody>
      </p:sp>
      <p:sp>
        <p:nvSpPr>
          <p:cNvPr id="8" name="文本框 7"/>
          <p:cNvSpPr txBox="1"/>
          <p:nvPr/>
        </p:nvSpPr>
        <p:spPr>
          <a:xfrm>
            <a:off x="1024356" y="912813"/>
            <a:ext cx="7164147" cy="3711785"/>
          </a:xfrm>
          <a:prstGeom prst="rect">
            <a:avLst/>
          </a:prstGeom>
          <a:noFill/>
          <a:effectLst/>
        </p:spPr>
        <p:txBody>
          <a:bodyPr wrap="square" rtlCol="0">
            <a:spAutoFit/>
          </a:bodyPr>
          <a:lstStyle/>
          <a:p>
            <a:pPr algn="ctr" eaLnBrk="1" hangingPunct="1">
              <a:lnSpc>
                <a:spcPct val="120000"/>
              </a:lnSpc>
            </a:pPr>
            <a:r>
              <a:rPr lang="zh-CN" altLang="en-US" sz="1600" dirty="0">
                <a:latin typeface="楷体" panose="02010609060101010101" pitchFamily="49" charset="-122"/>
                <a:ea typeface="楷体" panose="02010609060101010101" pitchFamily="49" charset="-122"/>
              </a:rPr>
              <a:t> </a:t>
            </a:r>
            <a:r>
              <a:rPr lang="zh-CN" altLang="en-US" sz="1600" dirty="0">
                <a:solidFill>
                  <a:schemeClr val="tx1"/>
                </a:solidFill>
                <a:latin typeface="楷体" panose="02010609060101010101" pitchFamily="49" charset="-122"/>
                <a:ea typeface="楷体" panose="02010609060101010101" pitchFamily="49" charset="-122"/>
              </a:rPr>
              <a:t>   </a:t>
            </a:r>
            <a:r>
              <a:rPr lang="zh-CN" altLang="en-US" sz="1600" b="1" dirty="0">
                <a:solidFill>
                  <a:srgbClr val="0033CC"/>
                </a:solidFill>
                <a:latin typeface="楷体" panose="02010609060101010101" pitchFamily="49" charset="-122"/>
                <a:ea typeface="楷体" panose="02010609060101010101" pitchFamily="49" charset="-122"/>
                <a:sym typeface="+mn-ea"/>
              </a:rPr>
              <a:t>绝对禁止青少年玩电子游戏</a:t>
            </a:r>
            <a:endParaRPr lang="zh-CN" altLang="en-US" sz="1600" b="1" dirty="0">
              <a:solidFill>
                <a:srgbClr val="0033CC"/>
              </a:solidFill>
              <a:latin typeface="楷体" panose="02010609060101010101" pitchFamily="49" charset="-122"/>
              <a:ea typeface="楷体" panose="02010609060101010101" pitchFamily="49" charset="-122"/>
              <a:sym typeface="+mn-ea"/>
            </a:endParaRPr>
          </a:p>
          <a:p>
            <a:pPr eaLnBrk="1" hangingPunct="1">
              <a:lnSpc>
                <a:spcPct val="120000"/>
              </a:lnSpc>
            </a:pPr>
            <a:r>
              <a:rPr lang="zh-CN" altLang="en-US" sz="1600" b="1" dirty="0">
                <a:solidFill>
                  <a:srgbClr val="0033CC"/>
                </a:solidFill>
                <a:latin typeface="楷体" panose="02010609060101010101" pitchFamily="49" charset="-122"/>
                <a:ea typeface="楷体" panose="02010609060101010101" pitchFamily="49" charset="-122"/>
              </a:rPr>
              <a:t>    </a:t>
            </a:r>
            <a:r>
              <a:rPr lang="zh-CN" altLang="en-US" b="1" dirty="0">
                <a:solidFill>
                  <a:schemeClr val="tx1"/>
                </a:solidFill>
                <a:latin typeface="楷体" panose="02010609060101010101" pitchFamily="49" charset="-122"/>
                <a:ea typeface="楷体" panose="02010609060101010101" pitchFamily="49" charset="-122"/>
              </a:rPr>
              <a:t>疫情带来漫长假期，原本应坐在教室里的青少年不得出门，在此期间，电子游戏成为他们释放精力的</a:t>
            </a:r>
            <a:r>
              <a:rPr lang="zh-CN" altLang="en-US" b="1" u="sng" dirty="0">
                <a:solidFill>
                  <a:srgbClr val="FF0000"/>
                </a:solidFill>
                <a:latin typeface="楷体" panose="02010609060101010101" pitchFamily="49" charset="-122"/>
                <a:ea typeface="楷体" panose="02010609060101010101" pitchFamily="49" charset="-122"/>
              </a:rPr>
              <a:t>最佳</a:t>
            </a:r>
            <a:r>
              <a:rPr lang="zh-CN" altLang="en-US" b="1" dirty="0">
                <a:solidFill>
                  <a:schemeClr val="tx1"/>
                </a:solidFill>
                <a:latin typeface="楷体" panose="02010609060101010101" pitchFamily="49" charset="-122"/>
                <a:ea typeface="楷体" panose="02010609060101010101" pitchFamily="49" charset="-122"/>
              </a:rPr>
              <a:t>选择。据中国社会科学院青少年健康研究中心主任周华珍</a:t>
            </a:r>
            <a:r>
              <a:rPr lang="zh-CN" altLang="en-US" b="1" dirty="0">
                <a:solidFill>
                  <a:schemeClr val="tx1"/>
                </a:solidFill>
                <a:latin typeface="楷体" panose="02010609060101010101" pitchFamily="49" charset="-122"/>
                <a:ea typeface="楷体" panose="02010609060101010101" pitchFamily="49" charset="-122"/>
                <a:sym typeface="+mn-ea"/>
              </a:rPr>
              <a:t>教授统计，我国约18%的青少年每天玩电子游戏的时长超过4</a:t>
            </a:r>
            <a:r>
              <a:rPr lang="en-US" altLang="zh-CN" b="1" dirty="0">
                <a:solidFill>
                  <a:schemeClr val="tx1"/>
                </a:solidFill>
                <a:latin typeface="楷体" panose="02010609060101010101" pitchFamily="49" charset="-122"/>
                <a:ea typeface="楷体" panose="02010609060101010101" pitchFamily="49" charset="-122"/>
                <a:sym typeface="+mn-ea"/>
              </a:rPr>
              <a:t>-5</a:t>
            </a:r>
            <a:r>
              <a:rPr lang="zh-CN" altLang="en-US" b="1" dirty="0">
                <a:solidFill>
                  <a:schemeClr val="tx1"/>
                </a:solidFill>
                <a:latin typeface="楷体" panose="02010609060101010101" pitchFamily="49" charset="-122"/>
                <a:ea typeface="楷体" panose="02010609060101010101" pitchFamily="49" charset="-122"/>
                <a:sym typeface="+mn-ea"/>
              </a:rPr>
              <a:t>个小时。为什么青少年对电子游戏这么上瘾？我想，大概是</a:t>
            </a:r>
            <a:r>
              <a:rPr lang="zh-CN" altLang="en-US" b="1" dirty="0">
                <a:solidFill>
                  <a:schemeClr val="tx1"/>
                </a:solidFill>
                <a:latin typeface="楷体" panose="02010609060101010101" pitchFamily="49" charset="-122"/>
                <a:ea typeface="楷体" panose="02010609060101010101" pitchFamily="49" charset="-122"/>
              </a:rPr>
              <a:t>在那个虚拟的世界中，可以实现我们的幻想：</a:t>
            </a:r>
            <a:r>
              <a:rPr lang="zh-CN" altLang="en-US" b="1" u="sng" dirty="0">
                <a:solidFill>
                  <a:srgbClr val="FF0000"/>
                </a:solidFill>
                <a:latin typeface="楷体" panose="02010609060101010101" pitchFamily="49" charset="-122"/>
                <a:ea typeface="楷体" panose="02010609060101010101" pitchFamily="49" charset="-122"/>
              </a:rPr>
              <a:t>做一位时代超人；遨游一回宇宙太空；当一名天下无敌的武林高手……在游戏里，可以尽可能发挥我们的智慧，过关斩将，除邪扶正；在那里，快乐无穷。在学习紧张之余，玩会儿电子游戏能够对我们的头脑起到调节作用，开启智慧，丰富业余生活。</a:t>
            </a:r>
            <a:r>
              <a:rPr lang="zh-CN" altLang="en-US" b="1" dirty="0">
                <a:solidFill>
                  <a:schemeClr val="tx1"/>
                </a:solidFill>
                <a:latin typeface="楷体" panose="02010609060101010101" pitchFamily="49" charset="-122"/>
                <a:ea typeface="楷体" panose="02010609060101010101" pitchFamily="49" charset="-122"/>
              </a:rPr>
              <a:t>但是，不得不说，电子游戏带来的负面影响，也是让我们触目惊心的。</a:t>
            </a:r>
            <a:endParaRPr lang="zh-CN" altLang="en-US" b="1" dirty="0">
              <a:solidFill>
                <a:schemeClr val="tx1"/>
              </a:solidFill>
              <a:latin typeface="楷体" panose="02010609060101010101" pitchFamily="49" charset="-122"/>
              <a:ea typeface="楷体" panose="02010609060101010101" pitchFamily="49" charset="-122"/>
            </a:endParaRPr>
          </a:p>
        </p:txBody>
      </p:sp>
      <p:grpSp>
        <p:nvGrpSpPr>
          <p:cNvPr id="9" name="组合 8"/>
          <p:cNvGrpSpPr/>
          <p:nvPr/>
        </p:nvGrpSpPr>
        <p:grpSpPr>
          <a:xfrm>
            <a:off x="1312862" y="328613"/>
            <a:ext cx="2447479" cy="646331"/>
            <a:chOff x="1312862" y="328613"/>
            <a:chExt cx="2447479" cy="646331"/>
          </a:xfrm>
        </p:grpSpPr>
        <p:pic>
          <p:nvPicPr>
            <p:cNvPr id="11" name="图片 10"/>
            <p:cNvPicPr>
              <a:picLocks noChangeAspect="1"/>
            </p:cNvPicPr>
            <p:nvPr/>
          </p:nvPicPr>
          <p:blipFill>
            <a:blip r:embed="rId1"/>
            <a:stretch>
              <a:fillRect/>
            </a:stretch>
          </p:blipFill>
          <p:spPr>
            <a:xfrm>
              <a:off x="1312862" y="433388"/>
              <a:ext cx="2447479" cy="479425"/>
            </a:xfrm>
            <a:prstGeom prst="rect">
              <a:avLst/>
            </a:prstGeom>
            <a:ln>
              <a:noFill/>
            </a:ln>
            <a:effectLst>
              <a:outerShdw blurRad="292100" dist="139700" dir="2700000" algn="tl" rotWithShape="0">
                <a:srgbClr val="333333">
                  <a:alpha val="65000"/>
                </a:srgbClr>
              </a:outerShdw>
            </a:effectLst>
          </p:spPr>
        </p:pic>
        <p:sp>
          <p:nvSpPr>
            <p:cNvPr id="12" name="文本框 12"/>
            <p:cNvSpPr txBox="1">
              <a:spLocks noChangeArrowheads="1"/>
            </p:cNvSpPr>
            <p:nvPr/>
          </p:nvSpPr>
          <p:spPr bwMode="auto">
            <a:xfrm>
              <a:off x="1554163" y="328613"/>
              <a:ext cx="20377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b="1" dirty="0">
                  <a:solidFill>
                    <a:schemeClr val="bg1"/>
                  </a:solidFill>
                  <a:latin typeface="楷体" panose="02010609060101010101" pitchFamily="49" charset="-122"/>
                  <a:ea typeface="楷体" panose="02010609060101010101" pitchFamily="49" charset="-122"/>
                </a:rPr>
                <a:t>样文呈现</a:t>
              </a:r>
              <a:endParaRPr lang="zh-CN" altLang="en-US" sz="3600"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文本框 3"/>
          <p:cNvSpPr txBox="1"/>
          <p:nvPr/>
        </p:nvSpPr>
        <p:spPr>
          <a:xfrm>
            <a:off x="1939290" y="1722120"/>
            <a:ext cx="6088380" cy="323165"/>
          </a:xfrm>
          <a:prstGeom prst="rect">
            <a:avLst/>
          </a:prstGeom>
          <a:noFill/>
        </p:spPr>
        <p:txBody>
          <a:bodyPr wrap="square" rtlCol="0">
            <a:spAutoFit/>
          </a:bodyPr>
          <a:lstStyle/>
          <a:p>
            <a:pPr eaLnBrk="1" hangingPunct="1"/>
            <a:endParaRPr lang="zh-CN" altLang="en-US" sz="1500" b="1">
              <a:solidFill>
                <a:srgbClr val="FF0000"/>
              </a:solidFill>
              <a:latin typeface="微软雅黑 Light" panose="020B0502040204020203" charset="-122"/>
              <a:ea typeface="微软雅黑 Light" panose="020B0502040204020203" charset="-122"/>
              <a:cs typeface="宋体" panose="02010600030101010101" pitchFamily="2" charset="-122"/>
            </a:endParaRPr>
          </a:p>
        </p:txBody>
      </p:sp>
      <p:sp>
        <p:nvSpPr>
          <p:cNvPr id="8" name="文本框 7"/>
          <p:cNvSpPr txBox="1"/>
          <p:nvPr/>
        </p:nvSpPr>
        <p:spPr>
          <a:xfrm>
            <a:off x="747801" y="912813"/>
            <a:ext cx="7646185" cy="3970318"/>
          </a:xfrm>
          <a:prstGeom prst="rect">
            <a:avLst/>
          </a:prstGeom>
          <a:noFill/>
        </p:spPr>
        <p:txBody>
          <a:bodyPr wrap="square" rtlCol="0">
            <a:spAutoFit/>
          </a:bodyPr>
          <a:lstStyle/>
          <a:p>
            <a:pPr>
              <a:lnSpc>
                <a:spcPct val="180000"/>
              </a:lnSpc>
            </a:pPr>
            <a:r>
              <a:rPr lang="en-US" altLang="zh-CN" sz="2000" b="1" dirty="0">
                <a:latin typeface="楷体" panose="02010609060101010101" pitchFamily="49" charset="-122"/>
                <a:ea typeface="楷体" panose="02010609060101010101" pitchFamily="49" charset="-122"/>
                <a:cs typeface="楷体" panose="02010609060101010101" pitchFamily="49" charset="-122"/>
                <a:sym typeface="+mn-ea"/>
              </a:rPr>
              <a:t>    </a:t>
            </a:r>
            <a:r>
              <a:rPr lang="zh-CN" sz="2000" b="1" dirty="0">
                <a:latin typeface="楷体" panose="02010609060101010101" pitchFamily="49" charset="-122"/>
                <a:ea typeface="楷体" panose="02010609060101010101" pitchFamily="49" charset="-122"/>
                <a:cs typeface="楷体" panose="02010609060101010101" pitchFamily="49" charset="-122"/>
                <a:sym typeface="+mn-ea"/>
              </a:rPr>
              <a:t>看看我们的周边，电子游戏对青少年可真是毒害不浅</a:t>
            </a:r>
            <a:r>
              <a:rPr lang="zh-CN" altLang="en-US" sz="2000" b="1" dirty="0">
                <a:latin typeface="楷体" panose="02010609060101010101" pitchFamily="49" charset="-122"/>
                <a:ea typeface="楷体" panose="02010609060101010101" pitchFamily="49" charset="-122"/>
                <a:cs typeface="楷体" panose="02010609060101010101" pitchFamily="49" charset="-122"/>
                <a:sym typeface="+mn-ea"/>
              </a:rPr>
              <a:t>。</a:t>
            </a:r>
            <a:r>
              <a:rPr sz="2000" b="1" dirty="0" err="1">
                <a:latin typeface="楷体" panose="02010609060101010101" pitchFamily="49" charset="-122"/>
                <a:ea typeface="楷体" panose="02010609060101010101" pitchFamily="49" charset="-122"/>
                <a:cs typeface="楷体" panose="02010609060101010101" pitchFamily="49" charset="-122"/>
                <a:sym typeface="+mn-ea"/>
              </a:rPr>
              <a:t>学校中玩电子游戏的学生不在少数</a:t>
            </a:r>
            <a:r>
              <a:rPr sz="2000" b="1" dirty="0">
                <a:latin typeface="楷体" panose="02010609060101010101" pitchFamily="49" charset="-122"/>
                <a:ea typeface="楷体" panose="02010609060101010101" pitchFamily="49" charset="-122"/>
                <a:cs typeface="楷体" panose="02010609060101010101" pitchFamily="49" charset="-122"/>
                <a:sym typeface="+mn-ea"/>
              </a:rPr>
              <a:t>，</a:t>
            </a:r>
            <a:r>
              <a:rPr lang="zh-CN" sz="2000" b="1" dirty="0">
                <a:latin typeface="楷体" panose="02010609060101010101" pitchFamily="49" charset="-122"/>
                <a:ea typeface="楷体" panose="02010609060101010101" pitchFamily="49" charset="-122"/>
                <a:cs typeface="楷体" panose="02010609060101010101" pitchFamily="49" charset="-122"/>
                <a:sym typeface="+mn-ea"/>
              </a:rPr>
              <a:t>有的同学成天沉迷在电子游戏当中，一天下来，花在游戏中的时间与心思远远超过学习上的，更别说放学之后了，哪里还想得起温习书本？</a:t>
            </a:r>
            <a:r>
              <a:rPr sz="2000" b="1" dirty="0" err="1">
                <a:latin typeface="楷体" panose="02010609060101010101" pitchFamily="49" charset="-122"/>
                <a:ea typeface="楷体" panose="02010609060101010101" pitchFamily="49" charset="-122"/>
                <a:cs typeface="楷体" panose="02010609060101010101" pitchFamily="49" charset="-122"/>
                <a:sym typeface="+mn-ea"/>
              </a:rPr>
              <a:t>玩电子游戏占去了他们宝贵的学习时间</a:t>
            </a:r>
            <a:r>
              <a:rPr lang="zh-CN" sz="2000" b="1" dirty="0">
                <a:latin typeface="楷体" panose="02010609060101010101" pitchFamily="49" charset="-122"/>
                <a:ea typeface="楷体" panose="02010609060101010101" pitchFamily="49" charset="-122"/>
                <a:cs typeface="楷体" panose="02010609060101010101" pitchFamily="49" charset="-122"/>
                <a:sym typeface="+mn-ea"/>
              </a:rPr>
              <a:t>与精力</a:t>
            </a:r>
            <a:r>
              <a:rPr sz="2000" b="1" dirty="0">
                <a:latin typeface="楷体" panose="02010609060101010101" pitchFamily="49" charset="-122"/>
                <a:ea typeface="楷体" panose="02010609060101010101" pitchFamily="49" charset="-122"/>
                <a:cs typeface="楷体" panose="02010609060101010101" pitchFamily="49" charset="-122"/>
                <a:sym typeface="+mn-ea"/>
              </a:rPr>
              <a:t>，</a:t>
            </a:r>
            <a:r>
              <a:rPr sz="2000" b="1" dirty="0" err="1">
                <a:latin typeface="楷体" panose="02010609060101010101" pitchFamily="49" charset="-122"/>
                <a:ea typeface="楷体" panose="02010609060101010101" pitchFamily="49" charset="-122"/>
                <a:cs typeface="楷体" panose="02010609060101010101" pitchFamily="49" charset="-122"/>
                <a:sym typeface="+mn-ea"/>
              </a:rPr>
              <a:t>导致学业荒废，成绩直线下降。不仅这样，长时间</a:t>
            </a:r>
            <a:r>
              <a:rPr lang="zh-CN" sz="2000" b="1" dirty="0">
                <a:latin typeface="楷体" panose="02010609060101010101" pitchFamily="49" charset="-122"/>
                <a:ea typeface="楷体" panose="02010609060101010101" pitchFamily="49" charset="-122"/>
                <a:cs typeface="楷体" panose="02010609060101010101" pitchFamily="49" charset="-122"/>
                <a:sym typeface="+mn-ea"/>
              </a:rPr>
              <a:t>盯着</a:t>
            </a:r>
            <a:r>
              <a:rPr sz="2000" b="1" dirty="0" err="1">
                <a:latin typeface="楷体" panose="02010609060101010101" pitchFamily="49" charset="-122"/>
                <a:ea typeface="楷体" panose="02010609060101010101" pitchFamily="49" charset="-122"/>
                <a:cs typeface="楷体" panose="02010609060101010101" pitchFamily="49" charset="-122"/>
                <a:sym typeface="+mn-ea"/>
              </a:rPr>
              <a:t>电子</a:t>
            </a:r>
            <a:r>
              <a:rPr lang="zh-CN" sz="2000" b="1" dirty="0">
                <a:latin typeface="楷体" panose="02010609060101010101" pitchFamily="49" charset="-122"/>
                <a:ea typeface="楷体" panose="02010609060101010101" pitchFamily="49" charset="-122"/>
                <a:cs typeface="楷体" panose="02010609060101010101" pitchFamily="49" charset="-122"/>
                <a:sym typeface="+mn-ea"/>
              </a:rPr>
              <a:t>产品的屏幕</a:t>
            </a:r>
            <a:r>
              <a:rPr sz="2000" b="1" dirty="0">
                <a:latin typeface="楷体" panose="02010609060101010101" pitchFamily="49" charset="-122"/>
                <a:ea typeface="楷体" panose="02010609060101010101" pitchFamily="49" charset="-122"/>
                <a:cs typeface="楷体" panose="02010609060101010101" pitchFamily="49" charset="-122"/>
                <a:sym typeface="+mn-ea"/>
              </a:rPr>
              <a:t>，</a:t>
            </a:r>
            <a:r>
              <a:rPr sz="2000" b="1" dirty="0" err="1">
                <a:latin typeface="楷体" panose="02010609060101010101" pitchFamily="49" charset="-122"/>
                <a:ea typeface="楷体" panose="02010609060101010101" pitchFamily="49" charset="-122"/>
                <a:cs typeface="楷体" panose="02010609060101010101" pitchFamily="49" charset="-122"/>
                <a:sym typeface="+mn-ea"/>
              </a:rPr>
              <a:t>造成视力低下，校园中</a:t>
            </a:r>
            <a:r>
              <a:rPr lang="zh-CN" sz="2000" b="1" dirty="0">
                <a:latin typeface="楷体" panose="02010609060101010101" pitchFamily="49" charset="-122"/>
                <a:ea typeface="楷体" panose="02010609060101010101" pitchFamily="49" charset="-122"/>
                <a:cs typeface="楷体" panose="02010609060101010101" pitchFamily="49" charset="-122"/>
                <a:sym typeface="+mn-ea"/>
              </a:rPr>
              <a:t>放眼望去，度数不一的</a:t>
            </a:r>
            <a:r>
              <a:rPr sz="2000" b="1" dirty="0">
                <a:latin typeface="楷体" panose="02010609060101010101" pitchFamily="49" charset="-122"/>
                <a:ea typeface="楷体" panose="02010609060101010101" pitchFamily="49" charset="-122"/>
                <a:cs typeface="楷体" panose="02010609060101010101" pitchFamily="49" charset="-122"/>
                <a:sym typeface="+mn-ea"/>
              </a:rPr>
              <a:t>“</a:t>
            </a:r>
            <a:r>
              <a:rPr sz="2000" b="1" dirty="0" err="1">
                <a:latin typeface="楷体" panose="02010609060101010101" pitchFamily="49" charset="-122"/>
                <a:ea typeface="楷体" panose="02010609060101010101" pitchFamily="49" charset="-122"/>
                <a:cs typeface="楷体" panose="02010609060101010101" pitchFamily="49" charset="-122"/>
                <a:sym typeface="+mn-ea"/>
              </a:rPr>
              <a:t>眼镜</a:t>
            </a:r>
            <a:r>
              <a:rPr lang="zh-CN" sz="2000" b="1" dirty="0">
                <a:latin typeface="楷体" panose="02010609060101010101" pitchFamily="49" charset="-122"/>
                <a:ea typeface="楷体" panose="02010609060101010101" pitchFamily="49" charset="-122"/>
                <a:cs typeface="楷体" panose="02010609060101010101" pitchFamily="49" charset="-122"/>
                <a:sym typeface="+mn-ea"/>
              </a:rPr>
              <a:t>侠</a:t>
            </a:r>
            <a:r>
              <a:rPr sz="2000" b="1" dirty="0">
                <a:latin typeface="楷体" panose="02010609060101010101" pitchFamily="49" charset="-122"/>
                <a:ea typeface="楷体" panose="02010609060101010101" pitchFamily="49" charset="-122"/>
                <a:cs typeface="楷体" panose="02010609060101010101" pitchFamily="49" charset="-122"/>
                <a:sym typeface="+mn-ea"/>
              </a:rPr>
              <a:t>”</a:t>
            </a:r>
            <a:r>
              <a:rPr lang="zh-CN" sz="2000" b="1" dirty="0">
                <a:latin typeface="楷体" panose="02010609060101010101" pitchFamily="49" charset="-122"/>
                <a:ea typeface="楷体" panose="02010609060101010101" pitchFamily="49" charset="-122"/>
                <a:cs typeface="楷体" panose="02010609060101010101" pitchFamily="49" charset="-122"/>
                <a:sym typeface="+mn-ea"/>
              </a:rPr>
              <a:t>比比皆是</a:t>
            </a:r>
            <a:r>
              <a:rPr sz="2000" b="1" dirty="0">
                <a:latin typeface="楷体" panose="02010609060101010101" pitchFamily="49" charset="-122"/>
                <a:ea typeface="楷体" panose="02010609060101010101" pitchFamily="49" charset="-122"/>
                <a:cs typeface="楷体" panose="02010609060101010101" pitchFamily="49" charset="-122"/>
                <a:sym typeface="+mn-ea"/>
              </a:rPr>
              <a:t>。</a:t>
            </a:r>
            <a:endParaRPr sz="2000" b="1" dirty="0">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7" name="组合 6"/>
          <p:cNvGrpSpPr/>
          <p:nvPr/>
        </p:nvGrpSpPr>
        <p:grpSpPr>
          <a:xfrm>
            <a:off x="1312862" y="328613"/>
            <a:ext cx="2447479" cy="646331"/>
            <a:chOff x="1312862" y="328613"/>
            <a:chExt cx="2447479" cy="646331"/>
          </a:xfrm>
        </p:grpSpPr>
        <p:pic>
          <p:nvPicPr>
            <p:cNvPr id="9" name="图片 8"/>
            <p:cNvPicPr>
              <a:picLocks noChangeAspect="1"/>
            </p:cNvPicPr>
            <p:nvPr/>
          </p:nvPicPr>
          <p:blipFill>
            <a:blip r:embed="rId1"/>
            <a:stretch>
              <a:fillRect/>
            </a:stretch>
          </p:blipFill>
          <p:spPr>
            <a:xfrm>
              <a:off x="1312862" y="433388"/>
              <a:ext cx="2447479" cy="479425"/>
            </a:xfrm>
            <a:prstGeom prst="rect">
              <a:avLst/>
            </a:prstGeom>
            <a:ln>
              <a:noFill/>
            </a:ln>
            <a:effectLst>
              <a:outerShdw blurRad="292100" dist="139700" dir="2700000" algn="tl" rotWithShape="0">
                <a:srgbClr val="333333">
                  <a:alpha val="65000"/>
                </a:srgbClr>
              </a:outerShdw>
            </a:effectLst>
          </p:spPr>
        </p:pic>
        <p:sp>
          <p:nvSpPr>
            <p:cNvPr id="10" name="文本框 12"/>
            <p:cNvSpPr txBox="1">
              <a:spLocks noChangeArrowheads="1"/>
            </p:cNvSpPr>
            <p:nvPr/>
          </p:nvSpPr>
          <p:spPr bwMode="auto">
            <a:xfrm>
              <a:off x="1554163" y="328613"/>
              <a:ext cx="20377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b="1" dirty="0">
                  <a:solidFill>
                    <a:schemeClr val="bg1"/>
                  </a:solidFill>
                  <a:latin typeface="楷体" panose="02010609060101010101" pitchFamily="49" charset="-122"/>
                  <a:ea typeface="楷体" panose="02010609060101010101" pitchFamily="49" charset="-122"/>
                </a:rPr>
                <a:t>样文呈现</a:t>
              </a:r>
              <a:endParaRPr lang="zh-CN" altLang="en-US" sz="3600"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文本框 3"/>
          <p:cNvSpPr txBox="1"/>
          <p:nvPr/>
        </p:nvSpPr>
        <p:spPr>
          <a:xfrm>
            <a:off x="1939290" y="1722120"/>
            <a:ext cx="6088380" cy="323165"/>
          </a:xfrm>
          <a:prstGeom prst="rect">
            <a:avLst/>
          </a:prstGeom>
          <a:noFill/>
        </p:spPr>
        <p:txBody>
          <a:bodyPr wrap="square" rtlCol="0">
            <a:spAutoFit/>
          </a:bodyPr>
          <a:lstStyle/>
          <a:p>
            <a:pPr eaLnBrk="1" hangingPunct="1"/>
            <a:endParaRPr lang="zh-CN" altLang="en-US" sz="1500" b="1">
              <a:solidFill>
                <a:srgbClr val="FF0000"/>
              </a:solidFill>
              <a:latin typeface="微软雅黑 Light" panose="020B0502040204020203" charset="-122"/>
              <a:ea typeface="微软雅黑 Light" panose="020B0502040204020203" charset="-122"/>
              <a:cs typeface="宋体" panose="02010600030101010101" pitchFamily="2" charset="-122"/>
            </a:endParaRPr>
          </a:p>
        </p:txBody>
      </p:sp>
      <p:sp>
        <p:nvSpPr>
          <p:cNvPr id="9" name="文本框 8"/>
          <p:cNvSpPr txBox="1"/>
          <p:nvPr/>
        </p:nvSpPr>
        <p:spPr>
          <a:xfrm>
            <a:off x="802854" y="693649"/>
            <a:ext cx="7734971" cy="4053417"/>
          </a:xfrm>
          <a:prstGeom prst="rect">
            <a:avLst/>
          </a:prstGeom>
          <a:noFill/>
        </p:spPr>
        <p:txBody>
          <a:bodyPr wrap="square" rtlCol="0">
            <a:spAutoFit/>
          </a:bodyPr>
          <a:lstStyle/>
          <a:p>
            <a:pPr>
              <a:lnSpc>
                <a:spcPct val="110000"/>
              </a:lnSpc>
            </a:pPr>
            <a:r>
              <a:rPr lang="zh-CN" altLang="en-US" dirty="0">
                <a:solidFill>
                  <a:srgbClr val="FF0000"/>
                </a:solidFill>
                <a:latin typeface="楷体" panose="02010609060101010101" pitchFamily="49" charset="-122"/>
                <a:ea typeface="楷体" panose="02010609060101010101" pitchFamily="49" charset="-122"/>
              </a:rPr>
              <a:t>   </a:t>
            </a:r>
            <a:endParaRPr lang="en-US" altLang="zh-CN" dirty="0">
              <a:latin typeface="楷体" panose="02010609060101010101" pitchFamily="49" charset="-122"/>
              <a:ea typeface="楷体" panose="02010609060101010101" pitchFamily="49" charset="-122"/>
            </a:endParaRPr>
          </a:p>
          <a:p>
            <a:pPr>
              <a:lnSpc>
                <a:spcPct val="110000"/>
              </a:lnSpc>
            </a:pPr>
            <a:r>
              <a:rPr lang="en-US" altLang="zh-CN" dirty="0">
                <a:latin typeface="楷体" panose="02010609060101010101" pitchFamily="49" charset="-122"/>
                <a:ea typeface="楷体" panose="02010609060101010101" pitchFamily="49" charset="-122"/>
              </a:rPr>
              <a:t>    </a:t>
            </a:r>
            <a:r>
              <a:rPr b="1" dirty="0" err="1">
                <a:latin typeface="楷体" panose="02010609060101010101" pitchFamily="49" charset="-122"/>
                <a:ea typeface="楷体" panose="02010609060101010101" pitchFamily="49" charset="-122"/>
              </a:rPr>
              <a:t>某校一男生，成绩名列前茅，曾获得市级优秀学生称号。一次偶然的机会接触了电子游戏</a:t>
            </a:r>
            <a:r>
              <a:rPr lang="zh-CN" b="1" dirty="0">
                <a:latin typeface="楷体" panose="02010609060101010101" pitchFamily="49" charset="-122"/>
                <a:ea typeface="楷体" panose="02010609060101010101" pitchFamily="49" charset="-122"/>
              </a:rPr>
              <a:t>，</a:t>
            </a:r>
            <a:r>
              <a:rPr b="1" dirty="0">
                <a:latin typeface="楷体" panose="02010609060101010101" pitchFamily="49" charset="-122"/>
                <a:ea typeface="楷体" panose="02010609060101010101" pitchFamily="49" charset="-122"/>
              </a:rPr>
              <a:t>从此一见钟情</a:t>
            </a:r>
            <a:r>
              <a:rPr lang="zh-CN" b="1" dirty="0">
                <a:latin typeface="楷体" panose="02010609060101010101" pitchFamily="49" charset="-122"/>
                <a:ea typeface="楷体" panose="02010609060101010101" pitchFamily="49" charset="-122"/>
              </a:rPr>
              <a:t>。</a:t>
            </a:r>
            <a:r>
              <a:rPr b="1" dirty="0">
                <a:latin typeface="楷体" panose="02010609060101010101" pitchFamily="49" charset="-122"/>
                <a:ea typeface="楷体" panose="02010609060101010101" pitchFamily="49" charset="-122"/>
              </a:rPr>
              <a:t>在他的眼里，读书开始变得枯燥无味，只有在那虚拟的电子游戏当中才能找回自己的快乐。先是每天放学之后玩，越玩越痴迷，半学期下来，成绩直线下降。渐渐地，</a:t>
            </a:r>
            <a:r>
              <a:rPr lang="zh-CN" b="1" dirty="0">
                <a:latin typeface="楷体" panose="02010609060101010101" pitchFamily="49" charset="-122"/>
                <a:ea typeface="楷体" panose="02010609060101010101" pitchFamily="49" charset="-122"/>
              </a:rPr>
              <a:t>家里的</a:t>
            </a:r>
            <a:r>
              <a:rPr b="1" dirty="0">
                <a:latin typeface="楷体" panose="02010609060101010101" pitchFamily="49" charset="-122"/>
                <a:ea typeface="楷体" panose="02010609060101010101" pitchFamily="49" charset="-122"/>
              </a:rPr>
              <a:t>零花钱也不够用了。</a:t>
            </a:r>
            <a:r>
              <a:rPr lang="zh-CN" b="1" dirty="0">
                <a:latin typeface="楷体" panose="02010609060101010101" pitchFamily="49" charset="-122"/>
                <a:ea typeface="楷体" panose="02010609060101010101" pitchFamily="49" charset="-122"/>
              </a:rPr>
              <a:t>在父母那里讨要不成，</a:t>
            </a:r>
            <a:r>
              <a:rPr b="1" dirty="0">
                <a:latin typeface="楷体" panose="02010609060101010101" pitchFamily="49" charset="-122"/>
                <a:ea typeface="楷体" panose="02010609060101010101" pitchFamily="49" charset="-122"/>
              </a:rPr>
              <a:t>就</a:t>
            </a:r>
            <a:r>
              <a:rPr lang="zh-CN" b="1" dirty="0">
                <a:latin typeface="楷体" panose="02010609060101010101" pitchFamily="49" charset="-122"/>
                <a:ea typeface="楷体" panose="02010609060101010101" pitchFamily="49" charset="-122"/>
              </a:rPr>
              <a:t>入室盗窃，在邻居家</a:t>
            </a:r>
            <a:r>
              <a:rPr b="1" dirty="0">
                <a:latin typeface="楷体" panose="02010609060101010101" pitchFamily="49" charset="-122"/>
                <a:ea typeface="楷体" panose="02010609060101010101" pitchFamily="49" charset="-122"/>
              </a:rPr>
              <a:t>的</a:t>
            </a:r>
            <a:r>
              <a:rPr lang="zh-CN" b="1" dirty="0">
                <a:latin typeface="楷体" panose="02010609060101010101" pitchFamily="49" charset="-122"/>
                <a:ea typeface="楷体" panose="02010609060101010101" pitchFamily="49" charset="-122"/>
              </a:rPr>
              <a:t>屉</a:t>
            </a:r>
            <a:r>
              <a:rPr b="1" dirty="0">
                <a:latin typeface="楷体" panose="02010609060101010101" pitchFamily="49" charset="-122"/>
                <a:ea typeface="楷体" panose="02010609060101010101" pitchFamily="49" charset="-122"/>
              </a:rPr>
              <a:t>柜</a:t>
            </a:r>
            <a:r>
              <a:rPr lang="zh-CN" b="1" dirty="0">
                <a:latin typeface="楷体" panose="02010609060101010101" pitchFamily="49" charset="-122"/>
                <a:ea typeface="楷体" panose="02010609060101010101" pitchFamily="49" charset="-122"/>
              </a:rPr>
              <a:t>里</a:t>
            </a:r>
            <a:r>
              <a:rPr b="1" dirty="0">
                <a:latin typeface="楷体" panose="02010609060101010101" pitchFamily="49" charset="-122"/>
                <a:ea typeface="楷体" panose="02010609060101010101" pitchFamily="49" charset="-122"/>
              </a:rPr>
              <a:t>偷走了五百多元钱</a:t>
            </a:r>
            <a:r>
              <a:rPr lang="zh-CN" b="1" dirty="0">
                <a:latin typeface="楷体" panose="02010609060101010101" pitchFamily="49" charset="-122"/>
                <a:ea typeface="楷体" panose="02010609060101010101" pitchFamily="49" charset="-122"/>
              </a:rPr>
              <a:t>后</a:t>
            </a:r>
            <a:r>
              <a:rPr b="1" dirty="0">
                <a:latin typeface="楷体" panose="02010609060101010101" pitchFamily="49" charset="-122"/>
                <a:ea typeface="楷体" panose="02010609060101010101" pitchFamily="49" charset="-122"/>
              </a:rPr>
              <a:t>，成天泡在电子游戏厅里。饿了就吃点零食，困了就睡在游戏机旁</a:t>
            </a:r>
            <a:r>
              <a:rPr lang="zh-CN" b="1" dirty="0">
                <a:latin typeface="楷体" panose="02010609060101010101" pitchFamily="49" charset="-122"/>
                <a:ea typeface="楷体" panose="02010609060101010101" pitchFamily="49" charset="-122"/>
              </a:rPr>
              <a:t>，直到案件告破，刑拘被捕为止。</a:t>
            </a:r>
            <a:r>
              <a:rPr b="1" u="sng" dirty="0">
                <a:solidFill>
                  <a:srgbClr val="FF0000"/>
                </a:solidFill>
                <a:latin typeface="楷体" panose="02010609060101010101" pitchFamily="49" charset="-122"/>
                <a:ea typeface="楷体" panose="02010609060101010101" pitchFamily="49" charset="-122"/>
              </a:rPr>
              <a:t>这样的现象难道</a:t>
            </a:r>
            <a:r>
              <a:rPr lang="zh-CN" b="1" u="sng" dirty="0">
                <a:solidFill>
                  <a:srgbClr val="FF0000"/>
                </a:solidFill>
                <a:latin typeface="楷体" panose="02010609060101010101" pitchFamily="49" charset="-122"/>
                <a:ea typeface="楷体" panose="02010609060101010101" pitchFamily="49" charset="-122"/>
              </a:rPr>
              <a:t>还不能引起我们的</a:t>
            </a:r>
            <a:r>
              <a:rPr b="1" u="sng" dirty="0">
                <a:solidFill>
                  <a:srgbClr val="FF0000"/>
                </a:solidFill>
                <a:latin typeface="楷体" panose="02010609060101010101" pitchFamily="49" charset="-122"/>
                <a:ea typeface="楷体" panose="02010609060101010101" pitchFamily="49" charset="-122"/>
              </a:rPr>
              <a:t>震惊</a:t>
            </a:r>
            <a:r>
              <a:rPr lang="zh-CN" b="1" u="sng" dirty="0">
                <a:solidFill>
                  <a:srgbClr val="FF0000"/>
                </a:solidFill>
                <a:latin typeface="楷体" panose="02010609060101010101" pitchFamily="49" charset="-122"/>
                <a:ea typeface="楷体" panose="02010609060101010101" pitchFamily="49" charset="-122"/>
              </a:rPr>
              <a:t>么</a:t>
            </a:r>
            <a:r>
              <a:rPr b="1" u="sng" dirty="0">
                <a:solidFill>
                  <a:srgbClr val="FF0000"/>
                </a:solidFill>
                <a:latin typeface="楷体" panose="02010609060101010101" pitchFamily="49" charset="-122"/>
                <a:ea typeface="楷体" panose="02010609060101010101" pitchFamily="49" charset="-122"/>
              </a:rPr>
              <a:t>？</a:t>
            </a:r>
            <a:r>
              <a:rPr lang="zh-CN" b="1" u="sng" dirty="0">
                <a:solidFill>
                  <a:srgbClr val="FF0000"/>
                </a:solidFill>
                <a:latin typeface="楷体" panose="02010609060101010101" pitchFamily="49" charset="-122"/>
                <a:ea typeface="楷体" panose="02010609060101010101" pitchFamily="49" charset="-122"/>
              </a:rPr>
              <a:t>这个事情说明了什么？难道还不能说明电子游戏的危害吗？难道还不能给我们警醒，应该绝对禁止青少年玩电子游戏吗？</a:t>
            </a:r>
            <a:endParaRPr lang="zh-CN" b="1" u="sng" dirty="0">
              <a:solidFill>
                <a:srgbClr val="FF0000"/>
              </a:solidFill>
              <a:latin typeface="楷体" panose="02010609060101010101" pitchFamily="49" charset="-122"/>
              <a:ea typeface="楷体" panose="02010609060101010101" pitchFamily="49" charset="-122"/>
            </a:endParaRPr>
          </a:p>
          <a:p>
            <a:pPr>
              <a:lnSpc>
                <a:spcPct val="110000"/>
              </a:lnSpc>
            </a:pPr>
            <a:r>
              <a:rPr lang="zh-CN" b="1" dirty="0">
                <a:latin typeface="楷体" panose="02010609060101010101" pitchFamily="49" charset="-122"/>
                <a:ea typeface="楷体" panose="02010609060101010101" pitchFamily="49" charset="-122"/>
              </a:rPr>
              <a:t>    青少年</a:t>
            </a:r>
            <a:r>
              <a:rPr b="1" dirty="0">
                <a:latin typeface="楷体" panose="02010609060101010101" pitchFamily="49" charset="-122"/>
                <a:ea typeface="楷体" panose="02010609060101010101" pitchFamily="49" charset="-122"/>
              </a:rPr>
              <a:t>缺乏自制力，一旦沾染上电子游戏，就会形成恶习。他们</a:t>
            </a:r>
            <a:r>
              <a:rPr b="1" dirty="0">
                <a:latin typeface="楷体" panose="02010609060101010101" pitchFamily="49" charset="-122"/>
                <a:ea typeface="楷体" panose="02010609060101010101" pitchFamily="49" charset="-122"/>
                <a:sym typeface="+mn-ea"/>
              </a:rPr>
              <a:t>“废寝忘食”</a:t>
            </a:r>
            <a:r>
              <a:rPr lang="zh-CN" b="1" dirty="0">
                <a:latin typeface="楷体" panose="02010609060101010101" pitchFamily="49" charset="-122"/>
                <a:ea typeface="楷体" panose="02010609060101010101" pitchFamily="49" charset="-122"/>
                <a:sym typeface="+mn-ea"/>
              </a:rPr>
              <a:t>地</a:t>
            </a:r>
            <a:r>
              <a:rPr b="1" dirty="0">
                <a:latin typeface="楷体" panose="02010609060101010101" pitchFamily="49" charset="-122"/>
                <a:ea typeface="楷体" panose="02010609060101010101" pitchFamily="49" charset="-122"/>
              </a:rPr>
              <a:t>玩游戏，</a:t>
            </a:r>
            <a:r>
              <a:rPr lang="zh-CN" b="1" dirty="0">
                <a:latin typeface="楷体" panose="02010609060101010101" pitchFamily="49" charset="-122"/>
                <a:ea typeface="楷体" panose="02010609060101010101" pitchFamily="49" charset="-122"/>
              </a:rPr>
              <a:t>轻则</a:t>
            </a:r>
            <a:r>
              <a:rPr b="1" dirty="0">
                <a:latin typeface="楷体" panose="02010609060101010101" pitchFamily="49" charset="-122"/>
                <a:ea typeface="楷体" panose="02010609060101010101" pitchFamily="49" charset="-122"/>
              </a:rPr>
              <a:t>影响身体健康，荒废学业，</a:t>
            </a:r>
            <a:r>
              <a:rPr lang="zh-CN" b="1" dirty="0">
                <a:latin typeface="楷体" panose="02010609060101010101" pitchFamily="49" charset="-122"/>
                <a:ea typeface="楷体" panose="02010609060101010101" pitchFamily="49" charset="-122"/>
              </a:rPr>
              <a:t>重则</a:t>
            </a:r>
            <a:r>
              <a:rPr b="1" dirty="0">
                <a:latin typeface="楷体" panose="02010609060101010101" pitchFamily="49" charset="-122"/>
                <a:ea typeface="楷体" panose="02010609060101010101" pitchFamily="49" charset="-122"/>
              </a:rPr>
              <a:t>走上犯罪道路。</a:t>
            </a:r>
            <a:r>
              <a:rPr lang="zh-CN" b="1" dirty="0">
                <a:latin typeface="楷体" panose="02010609060101010101" pitchFamily="49" charset="-122"/>
                <a:ea typeface="楷体" panose="02010609060101010101" pitchFamily="49" charset="-122"/>
              </a:rPr>
              <a:t>我以为，眼下对青少年玩电子游戏，就应该态度明确，绝对禁止。</a:t>
            </a:r>
            <a:endParaRPr lang="zh-CN" b="1" dirty="0">
              <a:latin typeface="楷体" panose="02010609060101010101" pitchFamily="49" charset="-122"/>
              <a:ea typeface="楷体" panose="02010609060101010101" pitchFamily="49" charset="-122"/>
            </a:endParaRPr>
          </a:p>
        </p:txBody>
      </p:sp>
      <p:grpSp>
        <p:nvGrpSpPr>
          <p:cNvPr id="7" name="组合 6"/>
          <p:cNvGrpSpPr/>
          <p:nvPr/>
        </p:nvGrpSpPr>
        <p:grpSpPr>
          <a:xfrm>
            <a:off x="1312862" y="328613"/>
            <a:ext cx="2447479" cy="646331"/>
            <a:chOff x="1312862" y="328613"/>
            <a:chExt cx="2447479" cy="646331"/>
          </a:xfrm>
        </p:grpSpPr>
        <p:pic>
          <p:nvPicPr>
            <p:cNvPr id="8" name="图片 7"/>
            <p:cNvPicPr>
              <a:picLocks noChangeAspect="1"/>
            </p:cNvPicPr>
            <p:nvPr/>
          </p:nvPicPr>
          <p:blipFill>
            <a:blip r:embed="rId1"/>
            <a:stretch>
              <a:fillRect/>
            </a:stretch>
          </p:blipFill>
          <p:spPr>
            <a:xfrm>
              <a:off x="1312862" y="433388"/>
              <a:ext cx="2447479" cy="479425"/>
            </a:xfrm>
            <a:prstGeom prst="rect">
              <a:avLst/>
            </a:prstGeom>
            <a:ln>
              <a:noFill/>
            </a:ln>
            <a:effectLst>
              <a:outerShdw blurRad="292100" dist="139700" dir="2700000" algn="tl" rotWithShape="0">
                <a:srgbClr val="333333">
                  <a:alpha val="65000"/>
                </a:srgbClr>
              </a:outerShdw>
            </a:effectLst>
          </p:spPr>
        </p:pic>
        <p:sp>
          <p:nvSpPr>
            <p:cNvPr id="10" name="文本框 12"/>
            <p:cNvSpPr txBox="1">
              <a:spLocks noChangeArrowheads="1"/>
            </p:cNvSpPr>
            <p:nvPr/>
          </p:nvSpPr>
          <p:spPr bwMode="auto">
            <a:xfrm>
              <a:off x="1554163" y="328613"/>
              <a:ext cx="20377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b="1" dirty="0">
                  <a:solidFill>
                    <a:schemeClr val="bg1"/>
                  </a:solidFill>
                  <a:latin typeface="楷体" panose="02010609060101010101" pitchFamily="49" charset="-122"/>
                  <a:ea typeface="楷体" panose="02010609060101010101" pitchFamily="49" charset="-122"/>
                </a:rPr>
                <a:t>样文呈现</a:t>
              </a:r>
              <a:endParaRPr lang="zh-CN" altLang="en-US" sz="3600"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文本框 3"/>
          <p:cNvSpPr txBox="1"/>
          <p:nvPr/>
        </p:nvSpPr>
        <p:spPr>
          <a:xfrm>
            <a:off x="1939290" y="1722120"/>
            <a:ext cx="6088380" cy="323165"/>
          </a:xfrm>
          <a:prstGeom prst="rect">
            <a:avLst/>
          </a:prstGeom>
          <a:noFill/>
        </p:spPr>
        <p:txBody>
          <a:bodyPr wrap="square" rtlCol="0">
            <a:spAutoFit/>
          </a:bodyPr>
          <a:lstStyle/>
          <a:p>
            <a:pPr eaLnBrk="1" hangingPunct="1"/>
            <a:endParaRPr lang="zh-CN" altLang="en-US" sz="1500" b="1">
              <a:solidFill>
                <a:srgbClr val="FF0000"/>
              </a:solidFill>
              <a:latin typeface="微软雅黑 Light" panose="020B0502040204020203" charset="-122"/>
              <a:ea typeface="微软雅黑 Light" panose="020B0502040204020203" charset="-122"/>
              <a:cs typeface="宋体" panose="02010600030101010101" pitchFamily="2" charset="-122"/>
            </a:endParaRPr>
          </a:p>
        </p:txBody>
      </p:sp>
      <p:sp>
        <p:nvSpPr>
          <p:cNvPr id="9" name="文本框 8"/>
          <p:cNvSpPr txBox="1"/>
          <p:nvPr/>
        </p:nvSpPr>
        <p:spPr>
          <a:xfrm>
            <a:off x="776997" y="328613"/>
            <a:ext cx="7709457" cy="4437753"/>
          </a:xfrm>
          <a:prstGeom prst="rect">
            <a:avLst/>
          </a:prstGeom>
          <a:noFill/>
        </p:spPr>
        <p:txBody>
          <a:bodyPr wrap="square" rtlCol="0">
            <a:spAutoFit/>
          </a:bodyPr>
          <a:lstStyle/>
          <a:p>
            <a:pPr>
              <a:lnSpc>
                <a:spcPct val="150000"/>
              </a:lnSpc>
            </a:pPr>
            <a:r>
              <a:rPr lang="zh-CN" altLang="en-US" sz="2400" b="1" dirty="0">
                <a:solidFill>
                  <a:srgbClr val="FF0000"/>
                </a:solidFill>
                <a:latin typeface="楷体" panose="02010609060101010101" pitchFamily="49" charset="-122"/>
                <a:ea typeface="楷体" panose="02010609060101010101" pitchFamily="49" charset="-122"/>
              </a:rPr>
              <a:t>   </a:t>
            </a:r>
            <a:endParaRPr lang="en-US" altLang="zh-CN" sz="2400" b="1" dirty="0">
              <a:latin typeface="楷体" panose="02010609060101010101" pitchFamily="49" charset="-122"/>
              <a:ea typeface="楷体" panose="02010609060101010101" pitchFamily="49" charset="-122"/>
            </a:endParaRPr>
          </a:p>
          <a:p>
            <a:pPr>
              <a:lnSpc>
                <a:spcPct val="150000"/>
              </a:lnSpc>
            </a:pPr>
            <a:r>
              <a:rPr lang="en-US" altLang="zh-CN" sz="2400" b="1" dirty="0">
                <a:latin typeface="楷体" panose="02010609060101010101" pitchFamily="49" charset="-122"/>
                <a:ea typeface="楷体" panose="02010609060101010101" pitchFamily="49" charset="-122"/>
              </a:rPr>
              <a:t>    </a:t>
            </a:r>
            <a:r>
              <a:rPr lang="zh-CN" sz="2400" b="1" dirty="0">
                <a:latin typeface="楷体" panose="02010609060101010101" pitchFamily="49" charset="-122"/>
                <a:ea typeface="楷体" panose="02010609060101010101" pitchFamily="49" charset="-122"/>
              </a:rPr>
              <a:t>写议论文，观点要明确是很重要的一方面，但还要注意到，明确的观点还应该在情理之中。这篇习作除了开头第一段，其他地方的观点可以说得上是极为明确，但是，有点发力过猛，过于绝对化，难合情理，也就难以令人认同，难以自圆其说。</a:t>
            </a:r>
            <a:endParaRPr lang="zh-CN" sz="2400" b="1" dirty="0">
              <a:latin typeface="楷体" panose="02010609060101010101" pitchFamily="49" charset="-122"/>
              <a:ea typeface="楷体" panose="02010609060101010101" pitchFamily="49" charset="-122"/>
            </a:endParaRPr>
          </a:p>
          <a:p>
            <a:pPr>
              <a:lnSpc>
                <a:spcPct val="150000"/>
              </a:lnSpc>
            </a:pPr>
            <a:r>
              <a:rPr lang="zh-CN" altLang="en-US" sz="2400" b="1" dirty="0">
                <a:latin typeface="楷体" panose="02010609060101010101" pitchFamily="49" charset="-122"/>
                <a:ea typeface="楷体" panose="02010609060101010101" pitchFamily="49" charset="-122"/>
              </a:rPr>
              <a:t>    观点本身要</a:t>
            </a:r>
            <a:r>
              <a:rPr lang="zh-CN" altLang="en-US" sz="2400" b="1" dirty="0">
                <a:solidFill>
                  <a:srgbClr val="FF0000"/>
                </a:solidFill>
                <a:latin typeface="楷体" panose="02010609060101010101" pitchFamily="49" charset="-122"/>
                <a:ea typeface="楷体" panose="02010609060101010101" pitchFamily="49" charset="-122"/>
              </a:rPr>
              <a:t>符合逻辑</a:t>
            </a:r>
            <a:r>
              <a:rPr lang="zh-CN" altLang="en-US" sz="2400" b="1" dirty="0">
                <a:latin typeface="楷体" panose="02010609060101010101" pitchFamily="49" charset="-122"/>
                <a:ea typeface="楷体" panose="02010609060101010101" pitchFamily="49" charset="-122"/>
              </a:rPr>
              <a:t>，要</a:t>
            </a:r>
            <a:r>
              <a:rPr lang="zh-CN" altLang="en-US" sz="2400" b="1" dirty="0">
                <a:solidFill>
                  <a:srgbClr val="FF0000"/>
                </a:solidFill>
                <a:latin typeface="楷体" panose="02010609060101010101" pitchFamily="49" charset="-122"/>
                <a:ea typeface="楷体" panose="02010609060101010101" pitchFamily="49" charset="-122"/>
              </a:rPr>
              <a:t>情理兼备</a:t>
            </a:r>
            <a:r>
              <a:rPr lang="zh-CN" altLang="en-US" sz="2400" b="1" dirty="0">
                <a:latin typeface="楷体" panose="02010609060101010101" pitchFamily="49" charset="-122"/>
                <a:ea typeface="楷体" panose="02010609060101010101" pitchFamily="49" charset="-122"/>
              </a:rPr>
              <a:t>，只有这样，明确的观点才令人信服。</a:t>
            </a:r>
            <a:endParaRPr lang="zh-CN" altLang="en-US" sz="2400" b="1" dirty="0">
              <a:latin typeface="楷体" panose="02010609060101010101" pitchFamily="49" charset="-122"/>
              <a:ea typeface="楷体" panose="02010609060101010101" pitchFamily="49" charset="-122"/>
            </a:endParaRPr>
          </a:p>
        </p:txBody>
      </p:sp>
      <p:grpSp>
        <p:nvGrpSpPr>
          <p:cNvPr id="7" name="组合 6"/>
          <p:cNvGrpSpPr/>
          <p:nvPr/>
        </p:nvGrpSpPr>
        <p:grpSpPr>
          <a:xfrm>
            <a:off x="1312862" y="328613"/>
            <a:ext cx="2447479" cy="646331"/>
            <a:chOff x="1312862" y="328613"/>
            <a:chExt cx="2447479" cy="646331"/>
          </a:xfrm>
        </p:grpSpPr>
        <p:pic>
          <p:nvPicPr>
            <p:cNvPr id="8" name="图片 7"/>
            <p:cNvPicPr>
              <a:picLocks noChangeAspect="1"/>
            </p:cNvPicPr>
            <p:nvPr/>
          </p:nvPicPr>
          <p:blipFill>
            <a:blip r:embed="rId1"/>
            <a:stretch>
              <a:fillRect/>
            </a:stretch>
          </p:blipFill>
          <p:spPr>
            <a:xfrm>
              <a:off x="1312862" y="433388"/>
              <a:ext cx="2447479" cy="479425"/>
            </a:xfrm>
            <a:prstGeom prst="rect">
              <a:avLst/>
            </a:prstGeom>
            <a:ln>
              <a:noFill/>
            </a:ln>
            <a:effectLst>
              <a:outerShdw blurRad="292100" dist="139700" dir="2700000" algn="tl" rotWithShape="0">
                <a:srgbClr val="333333">
                  <a:alpha val="65000"/>
                </a:srgbClr>
              </a:outerShdw>
            </a:effectLst>
          </p:spPr>
        </p:pic>
        <p:sp>
          <p:nvSpPr>
            <p:cNvPr id="10" name="文本框 12"/>
            <p:cNvSpPr txBox="1">
              <a:spLocks noChangeArrowheads="1"/>
            </p:cNvSpPr>
            <p:nvPr/>
          </p:nvSpPr>
          <p:spPr bwMode="auto">
            <a:xfrm>
              <a:off x="1554163" y="328613"/>
              <a:ext cx="20377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b="1" dirty="0">
                  <a:solidFill>
                    <a:schemeClr val="bg1"/>
                  </a:solidFill>
                  <a:latin typeface="楷体" panose="02010609060101010101" pitchFamily="49" charset="-122"/>
                  <a:ea typeface="楷体" panose="02010609060101010101" pitchFamily="49" charset="-122"/>
                </a:rPr>
                <a:t>突破支招</a:t>
              </a:r>
              <a:endParaRPr lang="zh-CN" altLang="en-US" sz="3600"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文本框 3"/>
          <p:cNvSpPr txBox="1"/>
          <p:nvPr/>
        </p:nvSpPr>
        <p:spPr>
          <a:xfrm>
            <a:off x="585113" y="1233886"/>
            <a:ext cx="8045179" cy="3613297"/>
          </a:xfrm>
          <a:prstGeom prst="rect">
            <a:avLst/>
          </a:prstGeom>
          <a:noFill/>
        </p:spPr>
        <p:txBody>
          <a:bodyPr wrap="square" rtlCol="0">
            <a:spAutoFit/>
          </a:bodyPr>
          <a:lstStyle/>
          <a:p>
            <a:pPr eaLnBrk="1" latinLnBrk="1" hangingPunct="1">
              <a:lnSpc>
                <a:spcPct val="130000"/>
              </a:lnSpc>
            </a:pPr>
            <a:r>
              <a:rPr lang="en-US" altLang="zh-CN" sz="1600" b="1" dirty="0">
                <a:latin typeface="楷体" panose="02010609060101010101" pitchFamily="49" charset="-122"/>
                <a:ea typeface="楷体" panose="02010609060101010101" pitchFamily="49" charset="-122"/>
                <a:sym typeface="+mn-ea"/>
              </a:rPr>
              <a:t>    </a:t>
            </a:r>
            <a:r>
              <a:rPr lang="zh-CN" altLang="en-US" sz="1600" b="1" dirty="0">
                <a:latin typeface="楷体" panose="02010609060101010101" pitchFamily="49" charset="-122"/>
                <a:ea typeface="楷体" panose="02010609060101010101" pitchFamily="49" charset="-122"/>
                <a:sym typeface="+mn-ea"/>
              </a:rPr>
              <a:t>从诸如魂斗罗之类的早期电视小游戏，到遍布街头的游戏厅中的大型游戏，再到电脑游戏和现在智能手机上的各种电子游戏，网络游戏品种愈发多样，对人们特别是青少年的诱惑力愈发强劲。</a:t>
            </a:r>
            <a:endParaRPr lang="zh-CN" altLang="en-US" sz="1600" b="1" dirty="0">
              <a:latin typeface="楷体" panose="02010609060101010101" pitchFamily="49" charset="-122"/>
              <a:ea typeface="楷体" panose="02010609060101010101" pitchFamily="49" charset="-122"/>
              <a:sym typeface="+mn-ea"/>
            </a:endParaRPr>
          </a:p>
          <a:p>
            <a:pPr eaLnBrk="1" latinLnBrk="1" hangingPunct="1">
              <a:lnSpc>
                <a:spcPct val="130000"/>
              </a:lnSpc>
            </a:pPr>
            <a:r>
              <a:rPr lang="zh-CN" altLang="en-US" sz="1600" b="1" dirty="0">
                <a:latin typeface="楷体" panose="02010609060101010101" pitchFamily="49" charset="-122"/>
                <a:ea typeface="楷体" panose="02010609060101010101" pitchFamily="49" charset="-122"/>
                <a:sym typeface="+mn-ea"/>
              </a:rPr>
              <a:t>    面对此种状况，我们应该怎么办？古人云，堵不如疏。因势利导可能比千堵万防更有意义，也更有成效。在现代信息社会，禁止青少年接触电脑、智能手机是不现实的，甚至更容易激发青少年的好奇心。与其堵，不如因势利导。</a:t>
            </a:r>
            <a:endParaRPr lang="zh-CN" altLang="en-US" sz="1600" b="1" dirty="0">
              <a:latin typeface="楷体" panose="02010609060101010101" pitchFamily="49" charset="-122"/>
              <a:ea typeface="楷体" panose="02010609060101010101" pitchFamily="49" charset="-122"/>
              <a:sym typeface="+mn-ea"/>
            </a:endParaRPr>
          </a:p>
          <a:p>
            <a:pPr eaLnBrk="1" latinLnBrk="1" hangingPunct="1">
              <a:lnSpc>
                <a:spcPct val="130000"/>
              </a:lnSpc>
            </a:pPr>
            <a:r>
              <a:rPr lang="zh-CN" altLang="en-US" sz="1600" b="1" dirty="0">
                <a:latin typeface="楷体" panose="02010609060101010101" pitchFamily="49" charset="-122"/>
                <a:ea typeface="楷体" panose="02010609060101010101" pitchFamily="49" charset="-122"/>
                <a:sym typeface="+mn-ea"/>
              </a:rPr>
              <a:t>    青少年为何爱玩电子游戏？仔细分析，无外乎两大原因：其一，在电子游戏中，青少年可以暂时地脱离苦闷枯燥的学习生活或压抑的家庭生活，找到现实中难以体味的存在感和愉悦感。其二，电子游戏是最便利、最廉价的娱乐方式。随着电脑、智能手机的普及，游戏接触起来极为方便，而大多数电子游戏都选择免费入门的模式，这对于经济受限的青少年诱惑力必然很大。</a:t>
            </a:r>
            <a:endParaRPr lang="zh-CN" altLang="en-US" sz="1600" b="1" dirty="0">
              <a:latin typeface="楷体" panose="02010609060101010101" pitchFamily="49" charset="-122"/>
              <a:ea typeface="楷体" panose="02010609060101010101" pitchFamily="49" charset="-122"/>
            </a:endParaRPr>
          </a:p>
        </p:txBody>
      </p:sp>
      <p:sp>
        <p:nvSpPr>
          <p:cNvPr id="9" name="文本框 8"/>
          <p:cNvSpPr txBox="1"/>
          <p:nvPr/>
        </p:nvSpPr>
        <p:spPr>
          <a:xfrm>
            <a:off x="841968" y="226032"/>
            <a:ext cx="8423910" cy="1138773"/>
          </a:xfrm>
          <a:prstGeom prst="rect">
            <a:avLst/>
          </a:prstGeom>
          <a:noFill/>
        </p:spPr>
        <p:txBody>
          <a:bodyPr wrap="square" rtlCol="0">
            <a:spAutoFit/>
          </a:bodyPr>
          <a:lstStyle/>
          <a:p>
            <a:r>
              <a:rPr lang="zh-CN" altLang="en-US" sz="2000" dirty="0">
                <a:solidFill>
                  <a:srgbClr val="FF0000"/>
                </a:solidFill>
                <a:latin typeface="楷体" panose="02010609060101010101" pitchFamily="49" charset="-122"/>
                <a:ea typeface="楷体" panose="02010609060101010101" pitchFamily="49" charset="-122"/>
              </a:rPr>
              <a:t>   </a:t>
            </a:r>
            <a:endParaRPr lang="en-US" altLang="zh-CN" sz="2000" dirty="0">
              <a:latin typeface="楷体" panose="02010609060101010101" pitchFamily="49" charset="-122"/>
              <a:ea typeface="楷体" panose="02010609060101010101" pitchFamily="49" charset="-122"/>
            </a:endParaRPr>
          </a:p>
          <a:p>
            <a:pPr algn="ctr" eaLnBrk="1" hangingPunct="1">
              <a:lnSpc>
                <a:spcPct val="120000"/>
              </a:lnSpc>
            </a:pPr>
            <a:r>
              <a:rPr lang="en-US" altLang="zh-CN" sz="2000" dirty="0">
                <a:latin typeface="楷体" panose="02010609060101010101" pitchFamily="49" charset="-122"/>
                <a:ea typeface="楷体" panose="02010609060101010101" pitchFamily="49" charset="-122"/>
              </a:rPr>
              <a:t>  </a:t>
            </a:r>
            <a:r>
              <a:rPr lang="zh-CN" altLang="en-US" sz="2000" b="1" dirty="0">
                <a:solidFill>
                  <a:srgbClr val="0033CC"/>
                </a:solidFill>
                <a:latin typeface="楷体" panose="02010609060101010101" pitchFamily="49" charset="-122"/>
                <a:ea typeface="楷体" panose="02010609060101010101" pitchFamily="49" charset="-122"/>
                <a:sym typeface="+mn-ea"/>
              </a:rPr>
              <a:t>从电子游戏到现代科技</a:t>
            </a:r>
            <a:endParaRPr lang="en-US" altLang="zh-CN" sz="2000" b="1" dirty="0">
              <a:solidFill>
                <a:srgbClr val="0033CC"/>
              </a:solidFill>
              <a:latin typeface="楷体" panose="02010609060101010101" pitchFamily="49" charset="-122"/>
              <a:ea typeface="楷体" panose="02010609060101010101" pitchFamily="49" charset="-122"/>
              <a:sym typeface="+mn-ea"/>
            </a:endParaRPr>
          </a:p>
          <a:p>
            <a:pPr algn="ctr" eaLnBrk="1" hangingPunct="1">
              <a:lnSpc>
                <a:spcPct val="120000"/>
              </a:lnSpc>
            </a:pPr>
            <a:r>
              <a:rPr lang="en-US" altLang="zh-CN" sz="2000" b="1" dirty="0">
                <a:solidFill>
                  <a:srgbClr val="0033CC"/>
                </a:solidFill>
                <a:latin typeface="楷体" panose="02010609060101010101" pitchFamily="49" charset="-122"/>
                <a:ea typeface="楷体" panose="02010609060101010101" pitchFamily="49" charset="-122"/>
                <a:sym typeface="+mn-ea"/>
              </a:rPr>
              <a:t>               ——</a:t>
            </a:r>
            <a:r>
              <a:rPr lang="zh-CN" altLang="en-US" sz="2000" b="1" dirty="0">
                <a:solidFill>
                  <a:srgbClr val="0033CC"/>
                </a:solidFill>
                <a:latin typeface="楷体" panose="02010609060101010101" pitchFamily="49" charset="-122"/>
                <a:ea typeface="楷体" panose="02010609060101010101" pitchFamily="49" charset="-122"/>
                <a:sym typeface="+mn-ea"/>
              </a:rPr>
              <a:t>因势利导转变青少年的游戏观</a:t>
            </a:r>
            <a:endParaRPr sz="2000" dirty="0">
              <a:latin typeface="楷体" panose="02010609060101010101" pitchFamily="49" charset="-122"/>
              <a:ea typeface="楷体" panose="02010609060101010101" pitchFamily="49" charset="-122"/>
            </a:endParaRPr>
          </a:p>
        </p:txBody>
      </p:sp>
      <p:grpSp>
        <p:nvGrpSpPr>
          <p:cNvPr id="7" name="组合 6"/>
          <p:cNvGrpSpPr/>
          <p:nvPr/>
        </p:nvGrpSpPr>
        <p:grpSpPr>
          <a:xfrm>
            <a:off x="1312862" y="328613"/>
            <a:ext cx="2447479" cy="646331"/>
            <a:chOff x="1312862" y="328613"/>
            <a:chExt cx="2447479" cy="646331"/>
          </a:xfrm>
        </p:grpSpPr>
        <p:pic>
          <p:nvPicPr>
            <p:cNvPr id="8" name="图片 7"/>
            <p:cNvPicPr>
              <a:picLocks noChangeAspect="1"/>
            </p:cNvPicPr>
            <p:nvPr/>
          </p:nvPicPr>
          <p:blipFill>
            <a:blip r:embed="rId1"/>
            <a:stretch>
              <a:fillRect/>
            </a:stretch>
          </p:blipFill>
          <p:spPr>
            <a:xfrm>
              <a:off x="1312862" y="433388"/>
              <a:ext cx="2447479" cy="479425"/>
            </a:xfrm>
            <a:prstGeom prst="rect">
              <a:avLst/>
            </a:prstGeom>
            <a:ln>
              <a:noFill/>
            </a:ln>
            <a:effectLst>
              <a:outerShdw blurRad="292100" dist="139700" dir="2700000" algn="tl" rotWithShape="0">
                <a:srgbClr val="333333">
                  <a:alpha val="65000"/>
                </a:srgbClr>
              </a:outerShdw>
            </a:effectLst>
          </p:spPr>
        </p:pic>
        <p:sp>
          <p:nvSpPr>
            <p:cNvPr id="10" name="文本框 12"/>
            <p:cNvSpPr txBox="1">
              <a:spLocks noChangeArrowheads="1"/>
            </p:cNvSpPr>
            <p:nvPr/>
          </p:nvSpPr>
          <p:spPr bwMode="auto">
            <a:xfrm>
              <a:off x="1554163" y="328613"/>
              <a:ext cx="20377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b="1" dirty="0">
                  <a:solidFill>
                    <a:schemeClr val="bg1"/>
                  </a:solidFill>
                  <a:latin typeface="楷体" panose="02010609060101010101" pitchFamily="49" charset="-122"/>
                  <a:ea typeface="楷体" panose="02010609060101010101" pitchFamily="49" charset="-122"/>
                </a:rPr>
                <a:t>对比分析</a:t>
              </a:r>
              <a:endParaRPr lang="zh-CN" altLang="en-US" sz="3600"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文本框 3"/>
          <p:cNvSpPr txBox="1"/>
          <p:nvPr/>
        </p:nvSpPr>
        <p:spPr>
          <a:xfrm>
            <a:off x="1939290" y="1722120"/>
            <a:ext cx="6088380" cy="323165"/>
          </a:xfrm>
          <a:prstGeom prst="rect">
            <a:avLst/>
          </a:prstGeom>
          <a:noFill/>
        </p:spPr>
        <p:txBody>
          <a:bodyPr wrap="square" rtlCol="0">
            <a:spAutoFit/>
          </a:bodyPr>
          <a:lstStyle/>
          <a:p>
            <a:pPr eaLnBrk="1" hangingPunct="1"/>
            <a:endParaRPr lang="zh-CN" altLang="en-US" sz="1500" b="1">
              <a:solidFill>
                <a:srgbClr val="FF0000"/>
              </a:solidFill>
              <a:latin typeface="微软雅黑 Light" panose="020B0502040204020203" charset="-122"/>
              <a:ea typeface="微软雅黑 Light" panose="020B0502040204020203" charset="-122"/>
              <a:cs typeface="宋体" panose="02010600030101010101" pitchFamily="2" charset="-122"/>
            </a:endParaRPr>
          </a:p>
        </p:txBody>
      </p:sp>
      <p:sp>
        <p:nvSpPr>
          <p:cNvPr id="9" name="文本框 8"/>
          <p:cNvSpPr txBox="1"/>
          <p:nvPr/>
        </p:nvSpPr>
        <p:spPr>
          <a:xfrm>
            <a:off x="662062" y="577227"/>
            <a:ext cx="7916859" cy="4253472"/>
          </a:xfrm>
          <a:prstGeom prst="rect">
            <a:avLst/>
          </a:prstGeom>
          <a:noFill/>
        </p:spPr>
        <p:txBody>
          <a:bodyPr wrap="square" rtlCol="0">
            <a:spAutoFit/>
          </a:bodyPr>
          <a:lstStyle/>
          <a:p>
            <a:pPr>
              <a:lnSpc>
                <a:spcPct val="130000"/>
              </a:lnSpc>
            </a:pPr>
            <a:r>
              <a:rPr lang="zh-CN" altLang="en-US" sz="1600" dirty="0">
                <a:solidFill>
                  <a:srgbClr val="FF0000"/>
                </a:solidFill>
                <a:latin typeface="楷体" panose="02010609060101010101" pitchFamily="49" charset="-122"/>
                <a:ea typeface="楷体" panose="02010609060101010101" pitchFamily="49" charset="-122"/>
              </a:rPr>
              <a:t>   </a:t>
            </a:r>
            <a:endParaRPr lang="en-US" altLang="zh-CN" sz="1600" dirty="0">
              <a:latin typeface="楷体" panose="02010609060101010101" pitchFamily="49" charset="-122"/>
              <a:ea typeface="楷体" panose="02010609060101010101" pitchFamily="49" charset="-122"/>
            </a:endParaRPr>
          </a:p>
          <a:p>
            <a:pPr eaLnBrk="1" latinLnBrk="1" hangingPunct="1">
              <a:lnSpc>
                <a:spcPct val="130000"/>
              </a:lnSpc>
            </a:pPr>
            <a:r>
              <a:rPr lang="en-US" altLang="zh-CN" sz="1600" dirty="0">
                <a:latin typeface="楷体" panose="02010609060101010101" pitchFamily="49" charset="-122"/>
                <a:ea typeface="楷体" panose="02010609060101010101" pitchFamily="49" charset="-122"/>
              </a:rPr>
              <a:t>    </a:t>
            </a:r>
            <a:r>
              <a:rPr lang="zh-CN" altLang="en-US" sz="1600" b="1" dirty="0">
                <a:latin typeface="楷体" panose="02010609060101010101" pitchFamily="49" charset="-122"/>
                <a:ea typeface="楷体" panose="02010609060101010101" pitchFamily="49" charset="-122"/>
                <a:sym typeface="+mn-ea"/>
              </a:rPr>
              <a:t>针对上述现实，首先，家长、教师可以与青少年一起讨论电子游戏的利弊优劣，用身边或报道的鲜活案例，来分析电子游戏的危害，让青少年认识到沉迷于电子游戏的危害。同时，也可以与孩子协商把游戏时间控制在一个适当的范围内，正确地引导，切不可随意批判，以免造成青少年的逆反心理。</a:t>
            </a:r>
            <a:endParaRPr lang="en-US" altLang="zh-CN" sz="1600" b="1" dirty="0">
              <a:latin typeface="楷体" panose="02010609060101010101" pitchFamily="49" charset="-122"/>
              <a:ea typeface="楷体" panose="02010609060101010101" pitchFamily="49" charset="-122"/>
            </a:endParaRPr>
          </a:p>
          <a:p>
            <a:pPr eaLnBrk="1" latinLnBrk="1" hangingPunct="1">
              <a:lnSpc>
                <a:spcPct val="130000"/>
              </a:lnSpc>
            </a:pPr>
            <a:r>
              <a:rPr lang="en-US" altLang="zh-CN" sz="1600" b="1" dirty="0">
                <a:latin typeface="楷体" panose="02010609060101010101" pitchFamily="49" charset="-122"/>
                <a:ea typeface="楷体" panose="02010609060101010101" pitchFamily="49" charset="-122"/>
                <a:sym typeface="+mn-ea"/>
              </a:rPr>
              <a:t>  </a:t>
            </a:r>
            <a:r>
              <a:rPr lang="zh-CN" altLang="en-US" sz="1600" b="1" dirty="0">
                <a:latin typeface="楷体" panose="02010609060101010101" pitchFamily="49" charset="-122"/>
                <a:ea typeface="楷体" panose="02010609060101010101" pitchFamily="49" charset="-122"/>
                <a:sym typeface="+mn-ea"/>
              </a:rPr>
              <a:t>  其次，以电子游戏为切入点，引导青少年从对电子游戏的喜好转为对现代科技的探索。可以用因痴迷电脑编程而从哈佛大学退学，后来创建“微软帝国”的比尔</a:t>
            </a:r>
            <a:r>
              <a:rPr lang="en-US" altLang="zh-CN" sz="1600" b="1" dirty="0">
                <a:latin typeface="楷体" panose="02010609060101010101" pitchFamily="49" charset="-122"/>
                <a:ea typeface="楷体" panose="02010609060101010101" pitchFamily="49" charset="-122"/>
                <a:sym typeface="+mn-ea"/>
              </a:rPr>
              <a:t>·</a:t>
            </a:r>
            <a:r>
              <a:rPr lang="zh-CN" altLang="en-US" sz="1600" b="1" dirty="0">
                <a:latin typeface="楷体" panose="02010609060101010101" pitchFamily="49" charset="-122"/>
                <a:ea typeface="楷体" panose="02010609060101010101" pitchFamily="49" charset="-122"/>
                <a:sym typeface="+mn-ea"/>
              </a:rPr>
              <a:t>盖茨为例，用英语老师马云“改行”创建电子商务的阿里巴巴作为生动案例，引导青少年进入更为广阔的科技领域。</a:t>
            </a:r>
            <a:endParaRPr lang="zh-CN" altLang="en-US" sz="1600" b="1" dirty="0">
              <a:latin typeface="楷体" panose="02010609060101010101" pitchFamily="49" charset="-122"/>
              <a:ea typeface="楷体" panose="02010609060101010101" pitchFamily="49" charset="-122"/>
            </a:endParaRPr>
          </a:p>
          <a:p>
            <a:pPr eaLnBrk="1" latinLnBrk="1" hangingPunct="1">
              <a:lnSpc>
                <a:spcPct val="130000"/>
              </a:lnSpc>
            </a:pPr>
            <a:r>
              <a:rPr lang="zh-CN" altLang="en-US" sz="1600" b="1" dirty="0">
                <a:latin typeface="楷体" panose="02010609060101010101" pitchFamily="49" charset="-122"/>
                <a:ea typeface="楷体" panose="02010609060101010101" pitchFamily="49" charset="-122"/>
                <a:sym typeface="+mn-ea"/>
              </a:rPr>
              <a:t>    面对信息社会的滔滔大潮，无论家长还是教师都应保持开明的心态，乐观面对电子游戏可能给青少年带来的各种影响，积极作为，力避电子游戏可能给青少年带来的危害，引导青少年进入更为广阔的信息科技领域，使青少年在游戏之外获得存在感和愉悦感，在信息社会谱写自己独特的篇章。</a:t>
            </a:r>
            <a:endParaRPr lang="zh-CN" altLang="en-US" sz="1600" b="1" dirty="0">
              <a:latin typeface="楷体" panose="02010609060101010101" pitchFamily="49" charset="-122"/>
              <a:ea typeface="楷体" panose="02010609060101010101" pitchFamily="49" charset="-122"/>
            </a:endParaRPr>
          </a:p>
        </p:txBody>
      </p:sp>
      <p:grpSp>
        <p:nvGrpSpPr>
          <p:cNvPr id="7" name="组合 6"/>
          <p:cNvGrpSpPr/>
          <p:nvPr/>
        </p:nvGrpSpPr>
        <p:grpSpPr>
          <a:xfrm>
            <a:off x="1312862" y="328613"/>
            <a:ext cx="2447479" cy="646331"/>
            <a:chOff x="1312862" y="328613"/>
            <a:chExt cx="2447479" cy="646331"/>
          </a:xfrm>
        </p:grpSpPr>
        <p:pic>
          <p:nvPicPr>
            <p:cNvPr id="8" name="图片 7"/>
            <p:cNvPicPr>
              <a:picLocks noChangeAspect="1"/>
            </p:cNvPicPr>
            <p:nvPr/>
          </p:nvPicPr>
          <p:blipFill>
            <a:blip r:embed="rId1"/>
            <a:stretch>
              <a:fillRect/>
            </a:stretch>
          </p:blipFill>
          <p:spPr>
            <a:xfrm>
              <a:off x="1312862" y="433388"/>
              <a:ext cx="2447479" cy="479425"/>
            </a:xfrm>
            <a:prstGeom prst="rect">
              <a:avLst/>
            </a:prstGeom>
            <a:ln>
              <a:noFill/>
            </a:ln>
            <a:effectLst>
              <a:outerShdw blurRad="292100" dist="139700" dir="2700000" algn="tl" rotWithShape="0">
                <a:srgbClr val="333333">
                  <a:alpha val="65000"/>
                </a:srgbClr>
              </a:outerShdw>
            </a:effectLst>
          </p:spPr>
        </p:pic>
        <p:sp>
          <p:nvSpPr>
            <p:cNvPr id="10" name="文本框 12"/>
            <p:cNvSpPr txBox="1">
              <a:spLocks noChangeArrowheads="1"/>
            </p:cNvSpPr>
            <p:nvPr/>
          </p:nvSpPr>
          <p:spPr bwMode="auto">
            <a:xfrm>
              <a:off x="1554163" y="328613"/>
              <a:ext cx="20377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b="1" dirty="0">
                  <a:solidFill>
                    <a:schemeClr val="bg1"/>
                  </a:solidFill>
                  <a:latin typeface="楷体" panose="02010609060101010101" pitchFamily="49" charset="-122"/>
                  <a:ea typeface="楷体" panose="02010609060101010101" pitchFamily="49" charset="-122"/>
                </a:rPr>
                <a:t>教师下水</a:t>
              </a:r>
              <a:endParaRPr lang="zh-CN" altLang="en-US" sz="3600"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558529" y="1984616"/>
            <a:ext cx="611187" cy="1717393"/>
          </a:xfrm>
          <a:prstGeom prst="rect">
            <a:avLst/>
          </a:prstGeom>
          <a:noFill/>
          <a:ln w="9525">
            <a:noFill/>
          </a:ln>
        </p:spPr>
        <p:txBody>
          <a:bodyPr>
            <a:spAutoFit/>
          </a:bodyPr>
          <a:lstStyle/>
          <a:p>
            <a:pPr eaLnBrk="1" latinLnBrk="1" hangingPunct="1">
              <a:lnSpc>
                <a:spcPct val="110000"/>
              </a:lnSpc>
            </a:pPr>
            <a:r>
              <a:rPr lang="zh-CN" altLang="en-US" sz="2400" b="1" dirty="0">
                <a:latin typeface="楷体" panose="02010609060101010101" pitchFamily="49" charset="-122"/>
                <a:ea typeface="楷体" panose="02010609060101010101" pitchFamily="49" charset="-122"/>
              </a:rPr>
              <a:t>文章结构</a:t>
            </a:r>
            <a:endParaRPr lang="zh-CN" altLang="en-US" sz="2400" b="1" dirty="0">
              <a:latin typeface="楷体" panose="02010609060101010101" pitchFamily="49" charset="-122"/>
              <a:ea typeface="楷体" panose="02010609060101010101" pitchFamily="49" charset="-122"/>
            </a:endParaRPr>
          </a:p>
        </p:txBody>
      </p:sp>
      <p:sp>
        <p:nvSpPr>
          <p:cNvPr id="3" name="左大括号 2"/>
          <p:cNvSpPr/>
          <p:nvPr/>
        </p:nvSpPr>
        <p:spPr>
          <a:xfrm>
            <a:off x="1026047" y="1109609"/>
            <a:ext cx="287338" cy="3470328"/>
          </a:xfrm>
          <a:prstGeom prst="leftBrace">
            <a:avLst>
              <a:gd name="adj1" fmla="val 80737"/>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endParaRPr>
          </a:p>
        </p:txBody>
      </p:sp>
      <p:sp>
        <p:nvSpPr>
          <p:cNvPr id="4" name="矩形 3"/>
          <p:cNvSpPr/>
          <p:nvPr/>
        </p:nvSpPr>
        <p:spPr>
          <a:xfrm>
            <a:off x="1244851" y="883052"/>
            <a:ext cx="539750" cy="520700"/>
          </a:xfrm>
          <a:prstGeom prst="rect">
            <a:avLst/>
          </a:prstGeom>
          <a:noFill/>
          <a:ln w="9525">
            <a:noFill/>
          </a:ln>
        </p:spPr>
        <p:txBody>
          <a:bodyPr>
            <a:spAutoFit/>
          </a:bodyPr>
          <a:lstStyle/>
          <a:p>
            <a:pPr eaLnBrk="1" latinLnBrk="1" hangingPunct="1">
              <a:lnSpc>
                <a:spcPct val="114000"/>
              </a:lnSpc>
            </a:pPr>
            <a:r>
              <a:rPr lang="zh-CN" altLang="en-US" sz="2400" b="1" dirty="0">
                <a:latin typeface="楷体" panose="02010609060101010101" pitchFamily="49" charset="-122"/>
                <a:ea typeface="楷体" panose="02010609060101010101" pitchFamily="49" charset="-122"/>
              </a:rPr>
              <a:t>总</a:t>
            </a:r>
            <a:endParaRPr lang="zh-CN" altLang="en-US" sz="2400" b="1" dirty="0">
              <a:latin typeface="楷体" panose="02010609060101010101" pitchFamily="49" charset="-122"/>
              <a:ea typeface="楷体" panose="02010609060101010101" pitchFamily="49" charset="-122"/>
            </a:endParaRPr>
          </a:p>
        </p:txBody>
      </p:sp>
      <p:sp>
        <p:nvSpPr>
          <p:cNvPr id="5" name="左大括号 4"/>
          <p:cNvSpPr/>
          <p:nvPr/>
        </p:nvSpPr>
        <p:spPr>
          <a:xfrm>
            <a:off x="1780904" y="642938"/>
            <a:ext cx="139346" cy="1000928"/>
          </a:xfrm>
          <a:prstGeom prst="leftBrace">
            <a:avLst>
              <a:gd name="adj1" fmla="val 80737"/>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endParaRPr>
          </a:p>
        </p:txBody>
      </p:sp>
      <p:sp>
        <p:nvSpPr>
          <p:cNvPr id="6" name="矩形 5"/>
          <p:cNvSpPr/>
          <p:nvPr/>
        </p:nvSpPr>
        <p:spPr>
          <a:xfrm>
            <a:off x="1980451" y="448997"/>
            <a:ext cx="4932362" cy="522287"/>
          </a:xfrm>
          <a:prstGeom prst="rect">
            <a:avLst/>
          </a:prstGeom>
          <a:noFill/>
          <a:ln w="9525">
            <a:noFill/>
          </a:ln>
        </p:spPr>
        <p:txBody>
          <a:bodyPr>
            <a:spAutoFit/>
          </a:bodyPr>
          <a:lstStyle/>
          <a:p>
            <a:pPr eaLnBrk="1" latinLnBrk="1" hangingPunct="1">
              <a:lnSpc>
                <a:spcPct val="114000"/>
              </a:lnSpc>
            </a:pPr>
            <a:r>
              <a:rPr lang="zh-CN" altLang="en-US" sz="2400" b="1" dirty="0">
                <a:latin typeface="楷体" panose="02010609060101010101" pitchFamily="49" charset="-122"/>
                <a:ea typeface="楷体" panose="02010609060101010101" pitchFamily="49" charset="-122"/>
              </a:rPr>
              <a:t>鲜明的论点是议论文的灵魂</a:t>
            </a:r>
            <a:endParaRPr lang="zh-CN" altLang="en-US" sz="2400" b="1" dirty="0">
              <a:latin typeface="楷体" panose="02010609060101010101" pitchFamily="49" charset="-122"/>
              <a:ea typeface="楷体" panose="02010609060101010101" pitchFamily="49" charset="-122"/>
            </a:endParaRPr>
          </a:p>
        </p:txBody>
      </p:sp>
      <p:sp>
        <p:nvSpPr>
          <p:cNvPr id="7" name="矩形 6"/>
          <p:cNvSpPr/>
          <p:nvPr/>
        </p:nvSpPr>
        <p:spPr>
          <a:xfrm>
            <a:off x="1969322" y="1001647"/>
            <a:ext cx="7086600" cy="934358"/>
          </a:xfrm>
          <a:prstGeom prst="rect">
            <a:avLst/>
          </a:prstGeom>
          <a:noFill/>
          <a:ln w="9525">
            <a:noFill/>
          </a:ln>
        </p:spPr>
        <p:txBody>
          <a:bodyPr>
            <a:spAutoFit/>
          </a:bodyPr>
          <a:lstStyle/>
          <a:p>
            <a:pPr eaLnBrk="1" latinLnBrk="1" hangingPunct="1">
              <a:lnSpc>
                <a:spcPct val="114000"/>
              </a:lnSpc>
            </a:pPr>
            <a:r>
              <a:rPr lang="zh-CN" altLang="en-US" sz="2400" b="1" dirty="0">
                <a:latin typeface="楷体" panose="02010609060101010101" pitchFamily="49" charset="-122"/>
                <a:ea typeface="楷体" panose="02010609060101010101" pitchFamily="49" charset="-122"/>
              </a:rPr>
              <a:t>提出中心论点（论点要求明确、具体、简洁）</a:t>
            </a:r>
            <a:endParaRPr lang="en-US" altLang="zh-CN" sz="2400" b="1" dirty="0">
              <a:latin typeface="楷体" panose="02010609060101010101" pitchFamily="49" charset="-122"/>
              <a:ea typeface="楷体" panose="02010609060101010101" pitchFamily="49" charset="-122"/>
            </a:endParaRPr>
          </a:p>
          <a:p>
            <a:pPr eaLnBrk="1" latinLnBrk="1" hangingPunct="1">
              <a:lnSpc>
                <a:spcPct val="114000"/>
              </a:lnSpc>
            </a:pPr>
            <a:r>
              <a:rPr lang="zh-CN" altLang="en-US" sz="2400" b="1" dirty="0">
                <a:solidFill>
                  <a:srgbClr val="FF0000"/>
                </a:solidFill>
                <a:latin typeface="楷体" panose="02010609060101010101" pitchFamily="49" charset="-122"/>
                <a:ea typeface="楷体" panose="02010609060101010101" pitchFamily="49" charset="-122"/>
              </a:rPr>
              <a:t>（堵不如疏，因势利导）</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8" name="矩形 7"/>
          <p:cNvSpPr/>
          <p:nvPr/>
        </p:nvSpPr>
        <p:spPr>
          <a:xfrm>
            <a:off x="1248311" y="2843313"/>
            <a:ext cx="541338" cy="460062"/>
          </a:xfrm>
          <a:prstGeom prst="rect">
            <a:avLst/>
          </a:prstGeom>
          <a:noFill/>
          <a:ln w="9525">
            <a:noFill/>
          </a:ln>
        </p:spPr>
        <p:txBody>
          <a:bodyPr>
            <a:spAutoFit/>
          </a:bodyPr>
          <a:lstStyle/>
          <a:p>
            <a:pPr eaLnBrk="1" latinLnBrk="1" hangingPunct="1">
              <a:lnSpc>
                <a:spcPct val="114000"/>
              </a:lnSpc>
            </a:pPr>
            <a:r>
              <a:rPr lang="zh-CN" altLang="en-US" sz="2400" b="1" dirty="0">
                <a:latin typeface="楷体" panose="02010609060101010101" pitchFamily="49" charset="-122"/>
                <a:ea typeface="楷体" panose="02010609060101010101" pitchFamily="49" charset="-122"/>
              </a:rPr>
              <a:t>分</a:t>
            </a:r>
            <a:endParaRPr lang="zh-CN" altLang="en-US" sz="2400" b="1" dirty="0">
              <a:latin typeface="楷体" panose="02010609060101010101" pitchFamily="49" charset="-122"/>
              <a:ea typeface="楷体" panose="02010609060101010101" pitchFamily="49" charset="-122"/>
            </a:endParaRPr>
          </a:p>
        </p:txBody>
      </p:sp>
      <p:sp>
        <p:nvSpPr>
          <p:cNvPr id="9" name="左大括号 8"/>
          <p:cNvSpPr/>
          <p:nvPr/>
        </p:nvSpPr>
        <p:spPr>
          <a:xfrm>
            <a:off x="1780903" y="1966516"/>
            <a:ext cx="142875" cy="2192338"/>
          </a:xfrm>
          <a:prstGeom prst="leftBrace">
            <a:avLst>
              <a:gd name="adj1" fmla="val 80737"/>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chemeClr val="tx1"/>
              </a:solidFill>
              <a:effectLst/>
              <a:uLnTx/>
              <a:uFillTx/>
              <a:latin typeface="楷体" panose="02010609060101010101" pitchFamily="49" charset="-122"/>
              <a:ea typeface="楷体" panose="02010609060101010101" pitchFamily="49" charset="-122"/>
            </a:endParaRPr>
          </a:p>
        </p:txBody>
      </p:sp>
      <p:sp>
        <p:nvSpPr>
          <p:cNvPr id="10" name="矩形 9"/>
          <p:cNvSpPr/>
          <p:nvPr/>
        </p:nvSpPr>
        <p:spPr>
          <a:xfrm>
            <a:off x="1974225" y="1836555"/>
            <a:ext cx="6662737" cy="513346"/>
          </a:xfrm>
          <a:prstGeom prst="rect">
            <a:avLst/>
          </a:prstGeom>
          <a:noFill/>
          <a:ln w="9525">
            <a:noFill/>
          </a:ln>
        </p:spPr>
        <p:txBody>
          <a:bodyPr>
            <a:spAutoFit/>
          </a:bodyPr>
          <a:lstStyle/>
          <a:p>
            <a:pPr eaLnBrk="1" latinLnBrk="1" hangingPunct="1">
              <a:lnSpc>
                <a:spcPct val="114000"/>
              </a:lnSpc>
            </a:pPr>
            <a:r>
              <a:rPr lang="en-US" altLang="zh-CN" sz="2400" b="1" dirty="0">
                <a:latin typeface="楷体" panose="02010609060101010101" pitchFamily="49" charset="-122"/>
                <a:ea typeface="楷体" panose="02010609060101010101" pitchFamily="49" charset="-122"/>
              </a:rPr>
              <a:t>1.</a:t>
            </a:r>
            <a:r>
              <a:rPr lang="zh-CN" altLang="en-US" sz="2400" b="1" dirty="0">
                <a:latin typeface="楷体" panose="02010609060101010101" pitchFamily="49" charset="-122"/>
                <a:ea typeface="楷体" panose="02010609060101010101" pitchFamily="49" charset="-122"/>
              </a:rPr>
              <a:t>归因   </a:t>
            </a:r>
            <a:r>
              <a:rPr lang="zh-CN" altLang="en-US" sz="2000" b="1" dirty="0">
                <a:latin typeface="楷体" panose="02010609060101010101" pitchFamily="49" charset="-122"/>
                <a:ea typeface="楷体" panose="02010609060101010101" pitchFamily="49" charset="-122"/>
              </a:rPr>
              <a:t>分析电子游戏为什么诱惑力大</a:t>
            </a:r>
            <a:endParaRPr lang="zh-CN" altLang="en-US" sz="2000" b="1" dirty="0">
              <a:latin typeface="楷体" panose="02010609060101010101" pitchFamily="49" charset="-122"/>
              <a:ea typeface="楷体" panose="02010609060101010101" pitchFamily="49" charset="-122"/>
            </a:endParaRPr>
          </a:p>
        </p:txBody>
      </p:sp>
      <p:sp>
        <p:nvSpPr>
          <p:cNvPr id="11" name="矩形 10"/>
          <p:cNvSpPr/>
          <p:nvPr/>
        </p:nvSpPr>
        <p:spPr>
          <a:xfrm>
            <a:off x="2003117" y="2325505"/>
            <a:ext cx="7425055" cy="881075"/>
          </a:xfrm>
          <a:prstGeom prst="rect">
            <a:avLst/>
          </a:prstGeom>
          <a:noFill/>
          <a:ln w="9525">
            <a:noFill/>
          </a:ln>
        </p:spPr>
        <p:txBody>
          <a:bodyPr wrap="square">
            <a:spAutoFit/>
          </a:bodyPr>
          <a:lstStyle/>
          <a:p>
            <a:pPr eaLnBrk="1" latinLnBrk="1" hangingPunct="1">
              <a:lnSpc>
                <a:spcPct val="114000"/>
              </a:lnSpc>
            </a:pPr>
            <a:r>
              <a:rPr lang="en-US" altLang="zh-CN" sz="2400" b="1" dirty="0">
                <a:latin typeface="楷体" panose="02010609060101010101" pitchFamily="49" charset="-122"/>
                <a:ea typeface="楷体" panose="02010609060101010101" pitchFamily="49" charset="-122"/>
              </a:rPr>
              <a:t>2.</a:t>
            </a:r>
            <a:r>
              <a:rPr lang="zh-CN" altLang="en-US" sz="2400" b="1" dirty="0">
                <a:latin typeface="楷体" panose="02010609060101010101" pitchFamily="49" charset="-122"/>
                <a:ea typeface="楷体" panose="02010609060101010101" pitchFamily="49" charset="-122"/>
              </a:rPr>
              <a:t>并列式分解 </a:t>
            </a:r>
            <a:r>
              <a:rPr lang="zh-CN" altLang="en-US" sz="2000" b="1" dirty="0">
                <a:latin typeface="楷体" panose="02010609060101010101" pitchFamily="49" charset="-122"/>
                <a:ea typeface="楷体" panose="02010609060101010101" pitchFamily="49" charset="-122"/>
              </a:rPr>
              <a:t>家长教师如何引导青少年玩电子游戏</a:t>
            </a:r>
            <a:endParaRPr lang="en-US" altLang="zh-CN" b="1" dirty="0">
              <a:latin typeface="楷体" panose="02010609060101010101" pitchFamily="49" charset="-122"/>
              <a:ea typeface="楷体" panose="02010609060101010101" pitchFamily="49" charset="-122"/>
            </a:endParaRPr>
          </a:p>
          <a:p>
            <a:pPr eaLnBrk="1" latinLnBrk="1" hangingPunct="1">
              <a:lnSpc>
                <a:spcPct val="114000"/>
              </a:lnSpc>
            </a:pPr>
            <a:r>
              <a:rPr lang="en-US" altLang="zh-CN" sz="2400" b="1" dirty="0">
                <a:latin typeface="楷体" panose="02010609060101010101" pitchFamily="49" charset="-122"/>
                <a:ea typeface="楷体" panose="02010609060101010101" pitchFamily="49" charset="-122"/>
              </a:rPr>
              <a:t>                </a:t>
            </a:r>
            <a:r>
              <a:rPr lang="zh-CN" altLang="en-US" sz="2400" b="1" u="sng" dirty="0">
                <a:solidFill>
                  <a:srgbClr val="FF0000"/>
                </a:solidFill>
                <a:latin typeface="楷体" panose="02010609060101010101" pitchFamily="49" charset="-122"/>
                <a:ea typeface="楷体" panose="02010609060101010101" pitchFamily="49" charset="-122"/>
              </a:rPr>
              <a:t>（重点，详写）</a:t>
            </a:r>
            <a:endParaRPr lang="zh-CN" altLang="en-US" sz="2400" b="1" u="sng" dirty="0">
              <a:solidFill>
                <a:srgbClr val="FF0000"/>
              </a:solidFill>
              <a:latin typeface="楷体" panose="02010609060101010101" pitchFamily="49" charset="-122"/>
              <a:ea typeface="楷体" panose="02010609060101010101" pitchFamily="49" charset="-122"/>
            </a:endParaRPr>
          </a:p>
        </p:txBody>
      </p:sp>
      <p:sp>
        <p:nvSpPr>
          <p:cNvPr id="12" name="矩形 11"/>
          <p:cNvSpPr/>
          <p:nvPr/>
        </p:nvSpPr>
        <p:spPr>
          <a:xfrm>
            <a:off x="2003117" y="3322455"/>
            <a:ext cx="7580312" cy="460062"/>
          </a:xfrm>
          <a:prstGeom prst="rect">
            <a:avLst/>
          </a:prstGeom>
          <a:noFill/>
          <a:ln w="9525">
            <a:noFill/>
          </a:ln>
        </p:spPr>
        <p:txBody>
          <a:bodyPr>
            <a:spAutoFit/>
          </a:bodyPr>
          <a:lstStyle/>
          <a:p>
            <a:pPr eaLnBrk="1" latinLnBrk="1" hangingPunct="1">
              <a:lnSpc>
                <a:spcPct val="114000"/>
              </a:lnSpc>
            </a:pPr>
            <a:r>
              <a:rPr lang="en-US" altLang="zh-CN" sz="2000" b="1" dirty="0">
                <a:latin typeface="楷体" panose="02010609060101010101" pitchFamily="49" charset="-122"/>
                <a:ea typeface="楷体" panose="02010609060101010101" pitchFamily="49" charset="-122"/>
              </a:rPr>
              <a:t>①</a:t>
            </a:r>
            <a:r>
              <a:rPr lang="zh-CN" altLang="en-US" sz="2400" b="1" dirty="0">
                <a:latin typeface="楷体" panose="02010609060101010101" pitchFamily="49" charset="-122"/>
                <a:ea typeface="楷体" panose="02010609060101010101" pitchFamily="49" charset="-122"/>
              </a:rPr>
              <a:t>后果    </a:t>
            </a:r>
            <a:r>
              <a:rPr lang="zh-CN" altLang="en-US" sz="2000" b="1" dirty="0">
                <a:latin typeface="楷体" panose="02010609060101010101" pitchFamily="49" charset="-122"/>
                <a:ea typeface="楷体" panose="02010609060101010101" pitchFamily="49" charset="-122"/>
              </a:rPr>
              <a:t>青少年沉迷电子游戏会造成什么危害</a:t>
            </a:r>
            <a:endParaRPr lang="zh-CN" altLang="en-US" sz="2000" b="1" dirty="0">
              <a:latin typeface="楷体" panose="02010609060101010101" pitchFamily="49" charset="-122"/>
              <a:ea typeface="楷体" panose="02010609060101010101" pitchFamily="49" charset="-122"/>
            </a:endParaRPr>
          </a:p>
        </p:txBody>
      </p:sp>
      <p:sp>
        <p:nvSpPr>
          <p:cNvPr id="13" name="矩形 12"/>
          <p:cNvSpPr/>
          <p:nvPr/>
        </p:nvSpPr>
        <p:spPr>
          <a:xfrm>
            <a:off x="2003117" y="3798705"/>
            <a:ext cx="7580312" cy="513346"/>
          </a:xfrm>
          <a:prstGeom prst="rect">
            <a:avLst/>
          </a:prstGeom>
          <a:noFill/>
          <a:ln w="9525">
            <a:noFill/>
          </a:ln>
        </p:spPr>
        <p:txBody>
          <a:bodyPr>
            <a:spAutoFit/>
          </a:bodyPr>
          <a:lstStyle/>
          <a:p>
            <a:pPr eaLnBrk="1" latinLnBrk="1" hangingPunct="1">
              <a:lnSpc>
                <a:spcPct val="114000"/>
              </a:lnSpc>
            </a:pPr>
            <a:r>
              <a:rPr lang="en-US" altLang="zh-CN" sz="2000" b="1" dirty="0">
                <a:latin typeface="楷体" panose="02010609060101010101" pitchFamily="49" charset="-122"/>
                <a:ea typeface="楷体" panose="02010609060101010101" pitchFamily="49" charset="-122"/>
              </a:rPr>
              <a:t>②</a:t>
            </a:r>
            <a:r>
              <a:rPr lang="zh-CN" altLang="en-US" sz="2400" b="1" dirty="0">
                <a:latin typeface="楷体" panose="02010609060101010101" pitchFamily="49" charset="-122"/>
                <a:ea typeface="楷体" panose="02010609060101010101" pitchFamily="49" charset="-122"/>
              </a:rPr>
              <a:t>怎么做  </a:t>
            </a:r>
            <a:r>
              <a:rPr lang="zh-CN" altLang="en-US" sz="2000" b="1" dirty="0">
                <a:latin typeface="楷体" panose="02010609060101010101" pitchFamily="49" charset="-122"/>
                <a:ea typeface="楷体" panose="02010609060101010101" pitchFamily="49" charset="-122"/>
              </a:rPr>
              <a:t>面对电子游戏，青少年应该怎么正确应对</a:t>
            </a:r>
            <a:endParaRPr lang="zh-CN" altLang="en-US" sz="2000" b="1" dirty="0">
              <a:latin typeface="楷体" panose="02010609060101010101" pitchFamily="49" charset="-122"/>
              <a:ea typeface="楷体" panose="02010609060101010101" pitchFamily="49" charset="-122"/>
            </a:endParaRPr>
          </a:p>
        </p:txBody>
      </p:sp>
      <p:sp>
        <p:nvSpPr>
          <p:cNvPr id="14" name="矩形 13"/>
          <p:cNvSpPr/>
          <p:nvPr/>
        </p:nvSpPr>
        <p:spPr>
          <a:xfrm>
            <a:off x="1313385" y="4285164"/>
            <a:ext cx="5894388" cy="520700"/>
          </a:xfrm>
          <a:prstGeom prst="rect">
            <a:avLst/>
          </a:prstGeom>
          <a:noFill/>
          <a:ln w="9525">
            <a:noFill/>
          </a:ln>
        </p:spPr>
        <p:txBody>
          <a:bodyPr>
            <a:spAutoFit/>
          </a:bodyPr>
          <a:lstStyle/>
          <a:p>
            <a:pPr eaLnBrk="1" latinLnBrk="1" hangingPunct="1">
              <a:lnSpc>
                <a:spcPct val="114000"/>
              </a:lnSpc>
            </a:pPr>
            <a:r>
              <a:rPr lang="zh-CN" altLang="en-US" sz="2400" b="1" dirty="0">
                <a:latin typeface="楷体" panose="02010609060101010101" pitchFamily="49" charset="-122"/>
                <a:ea typeface="楷体" panose="02010609060101010101" pitchFamily="49" charset="-122"/>
              </a:rPr>
              <a:t>总</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回扣中心论点，收束全文</a:t>
            </a:r>
            <a:endParaRPr lang="zh-CN" altLang="en-US" sz="2400" b="1" dirty="0">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down)">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down)">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down)">
                                      <p:cBhvr>
                                        <p:cTn id="57" dur="5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down)">
                                      <p:cBhvr>
                                        <p:cTn id="62" dur="500"/>
                                        <p:tgtEl>
                                          <p:spTgt spid="13"/>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down)">
                                      <p:cBhvr>
                                        <p:cTn id="6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p:bldP spid="5" grpId="0" bldLvl="0" animBg="1"/>
      <p:bldP spid="6" grpId="0"/>
      <p:bldP spid="7" grpId="0"/>
      <p:bldP spid="8" grpId="0"/>
      <p:bldP spid="9" grpId="0" bldLvl="0" animBg="1"/>
      <p:bldP spid="10" grpId="0"/>
      <p:bldP spid="11" grpId="0"/>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矩形 6"/>
          <p:cNvSpPr/>
          <p:nvPr/>
        </p:nvSpPr>
        <p:spPr>
          <a:xfrm>
            <a:off x="1158822" y="490411"/>
            <a:ext cx="7265987" cy="1057790"/>
          </a:xfrm>
          <a:prstGeom prst="rect">
            <a:avLst/>
          </a:prstGeom>
          <a:noFill/>
          <a:ln w="9525">
            <a:noFill/>
          </a:ln>
        </p:spPr>
        <p:txBody>
          <a:bodyPr wrap="square">
            <a:spAutoFit/>
          </a:bodyPr>
          <a:lstStyle/>
          <a:p>
            <a:pPr eaLnBrk="1" latinLnBrk="1" hangingPunct="1">
              <a:lnSpc>
                <a:spcPct val="120000"/>
              </a:lnSpc>
            </a:pPr>
            <a:endParaRPr lang="en-US" altLang="zh-CN" sz="2800" b="1" dirty="0">
              <a:solidFill>
                <a:srgbClr val="0000FF"/>
              </a:solidFill>
              <a:latin typeface="楷体" panose="02010609060101010101" pitchFamily="49" charset="-122"/>
              <a:ea typeface="楷体" panose="02010609060101010101" pitchFamily="49" charset="-122"/>
            </a:endParaRPr>
          </a:p>
          <a:p>
            <a:pPr algn="ctr" eaLnBrk="1" latinLnBrk="1" hangingPunct="1">
              <a:lnSpc>
                <a:spcPct val="120000"/>
              </a:lnSpc>
            </a:pPr>
            <a:r>
              <a:rPr lang="zh-CN" altLang="en-US" sz="2800" b="1" dirty="0">
                <a:solidFill>
                  <a:srgbClr val="0000FF"/>
                </a:solidFill>
                <a:latin typeface="楷体" panose="02010609060101010101" pitchFamily="49" charset="-122"/>
                <a:ea typeface="楷体" panose="02010609060101010101" pitchFamily="49" charset="-122"/>
              </a:rPr>
              <a:t>电子游戏</a:t>
            </a:r>
            <a:r>
              <a:rPr lang="en-US" altLang="zh-CN" sz="2800" b="1" dirty="0">
                <a:solidFill>
                  <a:srgbClr val="0000FF"/>
                </a:solidFill>
                <a:latin typeface="楷体" panose="02010609060101010101" pitchFamily="49" charset="-122"/>
                <a:ea typeface="楷体" panose="02010609060101010101" pitchFamily="49" charset="-122"/>
              </a:rPr>
              <a:t>:</a:t>
            </a:r>
            <a:r>
              <a:rPr lang="zh-CN" altLang="en-US" sz="2800" b="1" dirty="0">
                <a:solidFill>
                  <a:srgbClr val="0000FF"/>
                </a:solidFill>
                <a:latin typeface="楷体" panose="02010609060101010101" pitchFamily="49" charset="-122"/>
                <a:ea typeface="楷体" panose="02010609060101010101" pitchFamily="49" charset="-122"/>
              </a:rPr>
              <a:t>改变世界的火种 </a:t>
            </a:r>
            <a:endParaRPr lang="en-US" altLang="zh-CN" sz="2800" b="1" dirty="0">
              <a:solidFill>
                <a:srgbClr val="0000FF"/>
              </a:solidFill>
              <a:latin typeface="楷体" panose="02010609060101010101" pitchFamily="49" charset="-122"/>
              <a:ea typeface="楷体" panose="02010609060101010101" pitchFamily="49" charset="-122"/>
            </a:endParaRPr>
          </a:p>
        </p:txBody>
      </p:sp>
      <p:sp>
        <p:nvSpPr>
          <p:cNvPr id="8" name="矩形 7"/>
          <p:cNvSpPr>
            <a:spLocks noChangeArrowheads="1"/>
          </p:cNvSpPr>
          <p:nvPr/>
        </p:nvSpPr>
        <p:spPr bwMode="auto">
          <a:xfrm>
            <a:off x="724556" y="1486070"/>
            <a:ext cx="7720801" cy="3490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1" hangingPunct="1">
              <a:lnSpc>
                <a:spcPct val="12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   </a:t>
            </a:r>
            <a:r>
              <a:rPr kumimoji="0" lang="en-US" altLang="zh-CN"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a:t>
            </a: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别哭了，去找你的爸爸妈妈吧。</a:t>
            </a:r>
            <a:r>
              <a:rPr kumimoji="0" lang="en-US" altLang="zh-CN"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a:t>
            </a:r>
            <a:endParaRPr kumimoji="0" lang="en-US" altLang="zh-CN" sz="2000" b="1" i="0" u="none" strike="noStrike" kern="1200" cap="none" spc="0" normalizeH="0" baseline="30000" noProof="0" dirty="0">
              <a:ln>
                <a:noFill/>
              </a:ln>
              <a:solidFill>
                <a:srgbClr val="FF00FF"/>
              </a:solidFill>
              <a:effectLst/>
              <a:uLnTx/>
              <a:uFillTx/>
              <a:latin typeface="楷体" panose="02010609060101010101" pitchFamily="49" charset="-122"/>
              <a:ea typeface="楷体" panose="02010609060101010101" pitchFamily="49" charset="-122"/>
            </a:endParaRPr>
          </a:p>
          <a:p>
            <a:pPr marL="0" marR="0" lvl="0" indent="0" algn="l" defTabSz="914400" rtl="0" eaLnBrk="1" fontAlgn="base" latinLnBrk="1" hangingPunct="1">
              <a:lnSpc>
                <a:spcPct val="12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    这是电子游戏</a:t>
            </a:r>
            <a:r>
              <a:rPr kumimoji="0" lang="en-US" altLang="zh-CN"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a:t>
            </a: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解密：拆船工人女儿的故事</a:t>
            </a:r>
            <a:r>
              <a:rPr kumimoji="0" lang="en-US" altLang="zh-CN"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a:t>
            </a:r>
            <a:r>
              <a:rPr lang="zh-CN" altLang="en-US" sz="2000" b="1" dirty="0">
                <a:latin typeface="楷体" panose="02010609060101010101" pitchFamily="49" charset="-122"/>
                <a:ea typeface="楷体" panose="02010609060101010101" pitchFamily="49" charset="-122"/>
                <a:sym typeface="+mn-ea"/>
              </a:rPr>
              <a:t>中唯一的台词。玩家扮演的小女孩因为工厂事故失去了父母的音讯，在得到邻居的安慰与鼓励后，她开始踏上寻找家人的旅途。制作方以充满童心的想象力改造了各类角色与场景：小女孩身边的毛绒玩具成了一路保护她的可爱怪兽，路上偶遇的小蜘蛛摇身变为需要击倒的敌人，数片苔藓化为广阔森林，被淹没的走廊犹如水下的宫殿</a:t>
            </a:r>
            <a:r>
              <a:rPr lang="en-US" altLang="zh-CN" sz="2000" b="1" dirty="0">
                <a:latin typeface="楷体" panose="02010609060101010101" pitchFamily="49" charset="-122"/>
                <a:ea typeface="楷体" panose="02010609060101010101" pitchFamily="49" charset="-122"/>
                <a:sym typeface="+mn-ea"/>
              </a:rPr>
              <a:t>……</a:t>
            </a:r>
            <a:r>
              <a:rPr lang="zh-CN" altLang="en-US" sz="2000" b="1" dirty="0">
                <a:latin typeface="楷体" panose="02010609060101010101" pitchFamily="49" charset="-122"/>
                <a:ea typeface="楷体" panose="02010609060101010101" pitchFamily="49" charset="-122"/>
                <a:sym typeface="+mn-ea"/>
              </a:rPr>
              <a:t>怎么样，喜欢上了吧？对，</a:t>
            </a:r>
            <a:r>
              <a:rPr lang="zh-CN" altLang="en-US" sz="2000" b="1" u="sng" dirty="0">
                <a:solidFill>
                  <a:srgbClr val="FF0000"/>
                </a:solidFill>
                <a:latin typeface="楷体" panose="02010609060101010101" pitchFamily="49" charset="-122"/>
                <a:ea typeface="楷体" panose="02010609060101010101" pitchFamily="49" charset="-122"/>
                <a:sym typeface="+mn-ea"/>
              </a:rPr>
              <a:t>现代电子游戏，正成为改变世界的火种！</a:t>
            </a:r>
            <a:endParaRPr lang="en-US" altLang="zh-CN" sz="2000" b="1" u="sng" dirty="0">
              <a:solidFill>
                <a:srgbClr val="FF0000"/>
              </a:solidFill>
              <a:latin typeface="楷体" panose="02010609060101010101" pitchFamily="49" charset="-122"/>
              <a:ea typeface="楷体" panose="02010609060101010101" pitchFamily="49" charset="-122"/>
            </a:endParaRPr>
          </a:p>
          <a:p>
            <a:pPr marL="0" marR="0" lvl="0" indent="0" algn="l" defTabSz="914400" rtl="0" eaLnBrk="1" fontAlgn="base" latinLnBrk="1" hangingPunct="1">
              <a:lnSpc>
                <a:spcPct val="120000"/>
              </a:lnSpc>
              <a:spcBef>
                <a:spcPct val="0"/>
              </a:spcBef>
              <a:spcAft>
                <a:spcPct val="0"/>
              </a:spcAft>
              <a:buClrTx/>
              <a:buSzTx/>
              <a:buFontTx/>
              <a:buNone/>
              <a:defRPr/>
            </a:pPr>
            <a:endParaRPr kumimoji="0" lang="en-US" altLang="zh-CN" sz="2000" b="1" i="0" u="sng"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sym typeface="+mn-ea"/>
            </a:endParaRPr>
          </a:p>
        </p:txBody>
      </p:sp>
      <p:grpSp>
        <p:nvGrpSpPr>
          <p:cNvPr id="7" name="组合 6"/>
          <p:cNvGrpSpPr/>
          <p:nvPr/>
        </p:nvGrpSpPr>
        <p:grpSpPr>
          <a:xfrm>
            <a:off x="1312862" y="328613"/>
            <a:ext cx="2447479" cy="646331"/>
            <a:chOff x="1312862" y="328613"/>
            <a:chExt cx="2447479" cy="646331"/>
          </a:xfrm>
        </p:grpSpPr>
        <p:pic>
          <p:nvPicPr>
            <p:cNvPr id="9" name="图片 8"/>
            <p:cNvPicPr>
              <a:picLocks noChangeAspect="1"/>
            </p:cNvPicPr>
            <p:nvPr/>
          </p:nvPicPr>
          <p:blipFill>
            <a:blip r:embed="rId1"/>
            <a:stretch>
              <a:fillRect/>
            </a:stretch>
          </p:blipFill>
          <p:spPr>
            <a:xfrm>
              <a:off x="1312862" y="433388"/>
              <a:ext cx="2447479" cy="479425"/>
            </a:xfrm>
            <a:prstGeom prst="rect">
              <a:avLst/>
            </a:prstGeom>
            <a:ln>
              <a:noFill/>
            </a:ln>
            <a:effectLst>
              <a:outerShdw blurRad="292100" dist="139700" dir="2700000" algn="tl" rotWithShape="0">
                <a:srgbClr val="333333">
                  <a:alpha val="65000"/>
                </a:srgbClr>
              </a:outerShdw>
            </a:effectLst>
          </p:spPr>
        </p:pic>
        <p:sp>
          <p:nvSpPr>
            <p:cNvPr id="10" name="文本框 12"/>
            <p:cNvSpPr txBox="1">
              <a:spLocks noChangeArrowheads="1"/>
            </p:cNvSpPr>
            <p:nvPr/>
          </p:nvSpPr>
          <p:spPr bwMode="auto">
            <a:xfrm>
              <a:off x="1554163" y="328613"/>
              <a:ext cx="20377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b="1" dirty="0">
                  <a:solidFill>
                    <a:schemeClr val="bg1"/>
                  </a:solidFill>
                  <a:latin typeface="楷体" panose="02010609060101010101" pitchFamily="49" charset="-122"/>
                  <a:ea typeface="楷体" panose="02010609060101010101" pitchFamily="49" charset="-122"/>
                </a:rPr>
                <a:t>佳作欣赏</a:t>
              </a:r>
              <a:endParaRPr lang="zh-CN" altLang="en-US" sz="3600"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文本框 3"/>
          <p:cNvSpPr txBox="1"/>
          <p:nvPr/>
        </p:nvSpPr>
        <p:spPr>
          <a:xfrm>
            <a:off x="1939290" y="1722120"/>
            <a:ext cx="6088380" cy="323165"/>
          </a:xfrm>
          <a:prstGeom prst="rect">
            <a:avLst/>
          </a:prstGeom>
          <a:noFill/>
        </p:spPr>
        <p:txBody>
          <a:bodyPr wrap="square" rtlCol="0">
            <a:spAutoFit/>
          </a:bodyPr>
          <a:lstStyle/>
          <a:p>
            <a:pPr eaLnBrk="1" hangingPunct="1"/>
            <a:endParaRPr lang="zh-CN" altLang="en-US" sz="1500" b="1">
              <a:solidFill>
                <a:srgbClr val="FF0000"/>
              </a:solidFill>
              <a:latin typeface="微软雅黑 Light" panose="020B0502040204020203" charset="-122"/>
              <a:ea typeface="微软雅黑 Light" panose="020B0502040204020203" charset="-122"/>
              <a:cs typeface="宋体" panose="02010600030101010101" pitchFamily="2" charset="-122"/>
            </a:endParaRPr>
          </a:p>
        </p:txBody>
      </p:sp>
      <p:sp>
        <p:nvSpPr>
          <p:cNvPr id="9" name="文本框 8"/>
          <p:cNvSpPr txBox="1"/>
          <p:nvPr/>
        </p:nvSpPr>
        <p:spPr>
          <a:xfrm>
            <a:off x="641513" y="866925"/>
            <a:ext cx="7793569" cy="3970318"/>
          </a:xfrm>
          <a:prstGeom prst="rect">
            <a:avLst/>
          </a:prstGeom>
          <a:noFill/>
        </p:spPr>
        <p:txBody>
          <a:bodyPr wrap="square" rtlCol="0">
            <a:spAutoFit/>
          </a:bodyPr>
          <a:lstStyle/>
          <a:p>
            <a:r>
              <a:rPr lang="en-US" altLang="zh-CN" b="1" dirty="0">
                <a:latin typeface="楷体" panose="02010609060101010101" pitchFamily="49" charset="-122"/>
                <a:ea typeface="楷体" panose="02010609060101010101" pitchFamily="49" charset="-122"/>
                <a:sym typeface="+mn-ea"/>
              </a:rPr>
              <a:t>    </a:t>
            </a:r>
            <a:r>
              <a:rPr lang="zh-CN" altLang="en-US" b="1" dirty="0">
                <a:latin typeface="楷体" panose="02010609060101010101" pitchFamily="49" charset="-122"/>
                <a:ea typeface="楷体" panose="02010609060101010101" pitchFamily="49" charset="-122"/>
                <a:sym typeface="+mn-ea"/>
              </a:rPr>
              <a:t>游戏不再是让人颓废的业余爱好，不再是不善交际的少年用来消磨时间的玩物，而是成为每个人的心头好。如今，现实主义题材的严肃游戏已可以“流派”自称，在这类游戏中，玩家会“成为”某个具体角色，得以近距离观察或亲自感受许多社会特殊群体的生活，并时常需要站在他们的立场上做出选择。这种身临其境式的体验方法使人们借此契机深入了解自己过去知之甚少的领域。许多玩家正是在游戏经历中受到触动，从而决定为拯救弱者、改变世界奉献自己的力量。</a:t>
            </a:r>
            <a:endParaRPr lang="zh-CN" altLang="en-US" b="1" dirty="0">
              <a:latin typeface="楷体" panose="02010609060101010101" pitchFamily="49" charset="-122"/>
              <a:ea typeface="楷体" panose="02010609060101010101" pitchFamily="49" charset="-122"/>
              <a:sym typeface="+mn-ea"/>
            </a:endParaRPr>
          </a:p>
          <a:p>
            <a:r>
              <a:rPr lang="zh-CN" altLang="en-US" b="1" noProof="0" dirty="0">
                <a:ln>
                  <a:noFill/>
                </a:ln>
                <a:effectLst/>
                <a:uLnTx/>
                <a:uFillTx/>
                <a:latin typeface="楷体" panose="02010609060101010101" pitchFamily="49" charset="-122"/>
                <a:ea typeface="楷体" panose="02010609060101010101" pitchFamily="49" charset="-122"/>
                <a:sym typeface="+mn-ea"/>
              </a:rPr>
              <a:t>    在一款叫</a:t>
            </a:r>
            <a:r>
              <a:rPr lang="en-US" altLang="zh-CN" b="1" noProof="0" dirty="0">
                <a:ln>
                  <a:noFill/>
                </a:ln>
                <a:effectLst/>
                <a:uLnTx/>
                <a:uFillTx/>
                <a:latin typeface="楷体" panose="02010609060101010101" pitchFamily="49" charset="-122"/>
                <a:ea typeface="楷体" panose="02010609060101010101" pitchFamily="49" charset="-122"/>
                <a:sym typeface="+mn-ea"/>
              </a:rPr>
              <a:t>《</a:t>
            </a:r>
            <a:r>
              <a:rPr lang="zh-CN" altLang="en-US" b="1" noProof="0" dirty="0">
                <a:ln>
                  <a:noFill/>
                </a:ln>
                <a:effectLst/>
                <a:uLnTx/>
                <a:uFillTx/>
                <a:latin typeface="楷体" panose="02010609060101010101" pitchFamily="49" charset="-122"/>
                <a:ea typeface="楷体" panose="02010609060101010101" pitchFamily="49" charset="-122"/>
                <a:sym typeface="+mn-ea"/>
              </a:rPr>
              <a:t>救救达尔富尔</a:t>
            </a:r>
            <a:r>
              <a:rPr lang="en-US" altLang="zh-CN" b="1" noProof="0" dirty="0">
                <a:ln>
                  <a:noFill/>
                </a:ln>
                <a:effectLst/>
                <a:uLnTx/>
                <a:uFillTx/>
                <a:latin typeface="楷体" panose="02010609060101010101" pitchFamily="49" charset="-122"/>
                <a:ea typeface="楷体" panose="02010609060101010101" pitchFamily="49" charset="-122"/>
                <a:sym typeface="+mn-ea"/>
              </a:rPr>
              <a:t>》</a:t>
            </a:r>
            <a:r>
              <a:rPr lang="zh-CN" altLang="en-US" b="1" noProof="0" dirty="0">
                <a:ln>
                  <a:noFill/>
                </a:ln>
                <a:effectLst/>
                <a:uLnTx/>
                <a:uFillTx/>
                <a:latin typeface="楷体" panose="02010609060101010101" pitchFamily="49" charset="-122"/>
                <a:ea typeface="楷体" panose="02010609060101010101" pitchFamily="49" charset="-122"/>
                <a:sym typeface="+mn-ea"/>
              </a:rPr>
              <a:t>的电子游戏中，简笔绘成的帐篷、稻草、火堆、牲畜构成了达尔富尔，玩家操控着名叫“邓”的小男孩。他是苏丹难民营里一位不起眼的小小成员。在游戏中</a:t>
            </a:r>
            <a:r>
              <a:rPr lang="en-US" altLang="zh-CN" b="1" noProof="0" dirty="0">
                <a:ln>
                  <a:noFill/>
                </a:ln>
                <a:effectLst/>
                <a:uLnTx/>
                <a:uFillTx/>
                <a:latin typeface="楷体" panose="02010609060101010101" pitchFamily="49" charset="-122"/>
                <a:ea typeface="楷体" panose="02010609060101010101" pitchFamily="49" charset="-122"/>
                <a:sym typeface="+mn-ea"/>
              </a:rPr>
              <a:t>,</a:t>
            </a:r>
            <a:r>
              <a:rPr lang="zh-CN" altLang="en-US" b="1" noProof="0" dirty="0">
                <a:ln>
                  <a:noFill/>
                </a:ln>
                <a:effectLst/>
                <a:uLnTx/>
                <a:uFillTx/>
                <a:latin typeface="楷体" panose="02010609060101010101" pitchFamily="49" charset="-122"/>
                <a:ea typeface="楷体" panose="02010609060101010101" pitchFamily="49" charset="-122"/>
                <a:sym typeface="+mn-ea"/>
              </a:rPr>
              <a:t>玩家为了生存下去必须不断试图找水，但在寻觅的过程中，武装力量如影随形，邓随时可能被俘虏遇害，他必须在乖乖待着显示自己的无害和</a:t>
            </a:r>
            <a:r>
              <a:rPr lang="zh-CN" altLang="en-US" b="1" dirty="0">
                <a:latin typeface="楷体" panose="02010609060101010101" pitchFamily="49" charset="-122"/>
                <a:ea typeface="楷体" panose="02010609060101010101" pitchFamily="49" charset="-122"/>
                <a:sym typeface="+mn-ea"/>
              </a:rPr>
              <a:t>争取逃脱找水延续生命两者间做出选择，口渴与枪支一样致命</a:t>
            </a:r>
            <a:r>
              <a:rPr lang="en-US" altLang="zh-CN" b="1" dirty="0">
                <a:latin typeface="楷体" panose="02010609060101010101" pitchFamily="49" charset="-122"/>
                <a:ea typeface="楷体" panose="02010609060101010101" pitchFamily="49" charset="-122"/>
                <a:sym typeface="+mn-ea"/>
              </a:rPr>
              <a:t>——</a:t>
            </a:r>
            <a:r>
              <a:rPr lang="zh-CN" altLang="en-US" b="1" dirty="0">
                <a:latin typeface="楷体" panose="02010609060101010101" pitchFamily="49" charset="-122"/>
                <a:ea typeface="楷体" panose="02010609060101010101" pitchFamily="49" charset="-122"/>
                <a:sym typeface="+mn-ea"/>
              </a:rPr>
              <a:t>这正是那些生活在冲突频发地带的、无家可归的孩子们天天都会面对的问题。</a:t>
            </a:r>
            <a:endParaRPr lang="zh-CN" altLang="en-US" b="1" dirty="0">
              <a:latin typeface="楷体" panose="02010609060101010101" pitchFamily="49" charset="-122"/>
              <a:ea typeface="楷体" panose="02010609060101010101" pitchFamily="49" charset="-122"/>
              <a:sym typeface="+mn-ea"/>
            </a:endParaRPr>
          </a:p>
        </p:txBody>
      </p:sp>
      <p:grpSp>
        <p:nvGrpSpPr>
          <p:cNvPr id="7" name="组合 6"/>
          <p:cNvGrpSpPr/>
          <p:nvPr/>
        </p:nvGrpSpPr>
        <p:grpSpPr>
          <a:xfrm>
            <a:off x="1312862" y="328613"/>
            <a:ext cx="2447479" cy="646331"/>
            <a:chOff x="1312862" y="328613"/>
            <a:chExt cx="2447479" cy="646331"/>
          </a:xfrm>
        </p:grpSpPr>
        <p:pic>
          <p:nvPicPr>
            <p:cNvPr id="8" name="图片 7"/>
            <p:cNvPicPr>
              <a:picLocks noChangeAspect="1"/>
            </p:cNvPicPr>
            <p:nvPr/>
          </p:nvPicPr>
          <p:blipFill>
            <a:blip r:embed="rId1"/>
            <a:stretch>
              <a:fillRect/>
            </a:stretch>
          </p:blipFill>
          <p:spPr>
            <a:xfrm>
              <a:off x="1312862" y="433388"/>
              <a:ext cx="2447479" cy="479425"/>
            </a:xfrm>
            <a:prstGeom prst="rect">
              <a:avLst/>
            </a:prstGeom>
            <a:ln>
              <a:noFill/>
            </a:ln>
            <a:effectLst>
              <a:outerShdw blurRad="292100" dist="139700" dir="2700000" algn="tl" rotWithShape="0">
                <a:srgbClr val="333333">
                  <a:alpha val="65000"/>
                </a:srgbClr>
              </a:outerShdw>
            </a:effectLst>
          </p:spPr>
        </p:pic>
        <p:sp>
          <p:nvSpPr>
            <p:cNvPr id="10" name="文本框 12"/>
            <p:cNvSpPr txBox="1">
              <a:spLocks noChangeArrowheads="1"/>
            </p:cNvSpPr>
            <p:nvPr/>
          </p:nvSpPr>
          <p:spPr bwMode="auto">
            <a:xfrm>
              <a:off x="1554163" y="328613"/>
              <a:ext cx="20377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b="1" dirty="0">
                  <a:solidFill>
                    <a:schemeClr val="bg1"/>
                  </a:solidFill>
                  <a:latin typeface="楷体" panose="02010609060101010101" pitchFamily="49" charset="-122"/>
                  <a:ea typeface="楷体" panose="02010609060101010101" pitchFamily="49" charset="-122"/>
                </a:rPr>
                <a:t>范文引路</a:t>
              </a:r>
              <a:endParaRPr lang="zh-CN" altLang="en-US" sz="3600"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文本框 3"/>
          <p:cNvSpPr txBox="1"/>
          <p:nvPr/>
        </p:nvSpPr>
        <p:spPr>
          <a:xfrm>
            <a:off x="1939290" y="1722120"/>
            <a:ext cx="6088380" cy="323165"/>
          </a:xfrm>
          <a:prstGeom prst="rect">
            <a:avLst/>
          </a:prstGeom>
          <a:noFill/>
        </p:spPr>
        <p:txBody>
          <a:bodyPr wrap="square" rtlCol="0">
            <a:spAutoFit/>
          </a:bodyPr>
          <a:lstStyle/>
          <a:p>
            <a:pPr eaLnBrk="1" hangingPunct="1"/>
            <a:endParaRPr lang="zh-CN" altLang="en-US" sz="1500" b="1">
              <a:solidFill>
                <a:srgbClr val="FF0000"/>
              </a:solidFill>
              <a:latin typeface="微软雅黑 Light" panose="020B0502040204020203" charset="-122"/>
              <a:ea typeface="微软雅黑 Light" panose="020B0502040204020203" charset="-122"/>
              <a:cs typeface="宋体" panose="02010600030101010101" pitchFamily="2" charset="-122"/>
            </a:endParaRPr>
          </a:p>
        </p:txBody>
      </p:sp>
      <p:sp>
        <p:nvSpPr>
          <p:cNvPr id="9" name="文本框 8"/>
          <p:cNvSpPr txBox="1"/>
          <p:nvPr/>
        </p:nvSpPr>
        <p:spPr>
          <a:xfrm>
            <a:off x="989173" y="579859"/>
            <a:ext cx="7250701" cy="3970318"/>
          </a:xfrm>
          <a:prstGeom prst="rect">
            <a:avLst/>
          </a:prstGeom>
          <a:noFill/>
        </p:spPr>
        <p:txBody>
          <a:bodyPr wrap="square" rtlCol="0">
            <a:spAutoFit/>
          </a:bodyPr>
          <a:lstStyle/>
          <a:p>
            <a:r>
              <a:rPr lang="zh-CN" altLang="en-US" dirty="0">
                <a:solidFill>
                  <a:srgbClr val="FF0000"/>
                </a:solidFill>
                <a:latin typeface="楷体" panose="02010609060101010101" pitchFamily="49" charset="-122"/>
                <a:ea typeface="楷体" panose="02010609060101010101" pitchFamily="49" charset="-122"/>
              </a:rPr>
              <a:t>   </a:t>
            </a:r>
            <a:endParaRPr lang="zh-CN" altLang="en-US" dirty="0">
              <a:solidFill>
                <a:srgbClr val="FF0000"/>
              </a:solidFill>
              <a:latin typeface="楷体" panose="02010609060101010101" pitchFamily="49" charset="-122"/>
              <a:ea typeface="楷体" panose="02010609060101010101" pitchFamily="49" charset="-122"/>
            </a:endParaRPr>
          </a:p>
          <a:p>
            <a:r>
              <a:rPr lang="zh-CN" altLang="en-US" dirty="0">
                <a:solidFill>
                  <a:srgbClr val="FF0000"/>
                </a:solidFill>
                <a:latin typeface="楷体" panose="02010609060101010101" pitchFamily="49" charset="-122"/>
                <a:ea typeface="楷体" panose="02010609060101010101" pitchFamily="49" charset="-122"/>
              </a:rPr>
              <a:t> </a:t>
            </a:r>
            <a:endParaRPr lang="zh-CN" altLang="en-US" dirty="0">
              <a:solidFill>
                <a:srgbClr val="FF0000"/>
              </a:solidFill>
              <a:latin typeface="楷体" panose="02010609060101010101" pitchFamily="49" charset="-122"/>
              <a:ea typeface="楷体" panose="02010609060101010101" pitchFamily="49" charset="-122"/>
            </a:endParaRPr>
          </a:p>
          <a:p>
            <a:pPr eaLnBrk="1" latinLnBrk="1" hangingPunct="1">
              <a:lnSpc>
                <a:spcPct val="120000"/>
              </a:lnSpc>
            </a:pPr>
            <a:r>
              <a:rPr lang="zh-CN" altLang="en-US" dirty="0">
                <a:solidFill>
                  <a:srgbClr val="FF0000"/>
                </a:solidFill>
                <a:latin typeface="楷体" panose="02010609060101010101" pitchFamily="49" charset="-122"/>
                <a:ea typeface="楷体" panose="02010609060101010101" pitchFamily="49" charset="-122"/>
              </a:rPr>
              <a:t>    </a:t>
            </a:r>
            <a:r>
              <a:rPr lang="zh-CN" altLang="en-US" b="1" dirty="0">
                <a:latin typeface="楷体" panose="02010609060101010101" pitchFamily="49" charset="-122"/>
                <a:ea typeface="楷体" panose="02010609060101010101" pitchFamily="49" charset="-122"/>
                <a:sym typeface="+mn-ea"/>
              </a:rPr>
              <a:t>得益于游戏内置的“维权手段”玩法</a:t>
            </a:r>
            <a:r>
              <a:rPr lang="en-US" altLang="zh-CN" b="1" dirty="0">
                <a:latin typeface="楷体" panose="02010609060101010101" pitchFamily="49" charset="-122"/>
                <a:ea typeface="楷体" panose="02010609060101010101" pitchFamily="49" charset="-122"/>
                <a:sym typeface="+mn-ea"/>
              </a:rPr>
              <a:t>,</a:t>
            </a:r>
            <a:r>
              <a:rPr lang="zh-CN" altLang="en-US" b="1" dirty="0">
                <a:latin typeface="楷体" panose="02010609060101010101" pitchFamily="49" charset="-122"/>
                <a:ea typeface="楷体" panose="02010609060101010101" pitchFamily="49" charset="-122"/>
                <a:sym typeface="+mn-ea"/>
              </a:rPr>
              <a:t>成千上万的人在结束游戏后将自己的想法与他人进行了分享</a:t>
            </a:r>
            <a:r>
              <a:rPr lang="en-US" altLang="zh-CN" b="1" dirty="0">
                <a:latin typeface="楷体" panose="02010609060101010101" pitchFamily="49" charset="-122"/>
                <a:ea typeface="楷体" panose="02010609060101010101" pitchFamily="49" charset="-122"/>
                <a:sym typeface="+mn-ea"/>
              </a:rPr>
              <a:t>,</a:t>
            </a:r>
            <a:r>
              <a:rPr lang="zh-CN" altLang="en-US" b="1" dirty="0">
                <a:latin typeface="楷体" panose="02010609060101010101" pitchFamily="49" charset="-122"/>
                <a:ea typeface="楷体" panose="02010609060101010101" pitchFamily="49" charset="-122"/>
                <a:sym typeface="+mn-ea"/>
              </a:rPr>
              <a:t>他们在社交网络中讲述达尔富尔的故事，给朋友发送邮件并邀请他们来玩这款游戏，他们甚至写信给与事件相关的立法者，要求他们完善法律给予达尔富尔的人以更多保障。</a:t>
            </a:r>
            <a:endParaRPr lang="en-US" altLang="zh-CN" b="1" baseline="30000" dirty="0">
              <a:solidFill>
                <a:srgbClr val="FF00FF"/>
              </a:solidFill>
              <a:latin typeface="楷体" panose="02010609060101010101" pitchFamily="49" charset="-122"/>
              <a:ea typeface="楷体" panose="02010609060101010101" pitchFamily="49" charset="-122"/>
            </a:endParaRPr>
          </a:p>
          <a:p>
            <a:pPr eaLnBrk="1" latinLnBrk="1" hangingPunct="1">
              <a:lnSpc>
                <a:spcPct val="120000"/>
              </a:lnSpc>
            </a:pPr>
            <a:r>
              <a:rPr lang="zh-CN" altLang="en-US" b="1" dirty="0">
                <a:latin typeface="楷体" panose="02010609060101010101" pitchFamily="49" charset="-122"/>
                <a:ea typeface="楷体" panose="02010609060101010101" pitchFamily="49" charset="-122"/>
                <a:sym typeface="+mn-ea"/>
              </a:rPr>
              <a:t>    电子游戏本身并没有错，主要责任应当属于那些玩游戏的人。电子游戏也具有庞大的潜力，它代表着无数种可能性，它照耀了世界上不被阳光青睐的地方，试图将它变得更好。只要我们能够妥善处理游戏、生活和学习之间的关系，不盲目沉迷于游戏，做到劳逸结合、相得益彰，</a:t>
            </a:r>
            <a:r>
              <a:rPr lang="zh-CN" altLang="en-US" b="1" u="sng" dirty="0">
                <a:solidFill>
                  <a:srgbClr val="FF0000"/>
                </a:solidFill>
                <a:latin typeface="楷体" panose="02010609060101010101" pitchFamily="49" charset="-122"/>
                <a:ea typeface="楷体" panose="02010609060101010101" pitchFamily="49" charset="-122"/>
                <a:sym typeface="+mn-ea"/>
              </a:rPr>
              <a:t>也许，在不久的将来，电子游戏会悄然改变我们的世界，会成为我们不可或缺的一部分。</a:t>
            </a:r>
            <a:endParaRPr lang="en-US" altLang="zh-CN" b="1" dirty="0">
              <a:latin typeface="楷体" panose="02010609060101010101" pitchFamily="49" charset="-122"/>
              <a:ea typeface="楷体" panose="02010609060101010101" pitchFamily="49" charset="-122"/>
            </a:endParaRPr>
          </a:p>
        </p:txBody>
      </p:sp>
      <p:grpSp>
        <p:nvGrpSpPr>
          <p:cNvPr id="7" name="组合 6"/>
          <p:cNvGrpSpPr/>
          <p:nvPr/>
        </p:nvGrpSpPr>
        <p:grpSpPr>
          <a:xfrm>
            <a:off x="1312862" y="328613"/>
            <a:ext cx="2447479" cy="646331"/>
            <a:chOff x="1312862" y="328613"/>
            <a:chExt cx="2447479" cy="646331"/>
          </a:xfrm>
        </p:grpSpPr>
        <p:pic>
          <p:nvPicPr>
            <p:cNvPr id="8" name="图片 7"/>
            <p:cNvPicPr>
              <a:picLocks noChangeAspect="1"/>
            </p:cNvPicPr>
            <p:nvPr/>
          </p:nvPicPr>
          <p:blipFill>
            <a:blip r:embed="rId1"/>
            <a:stretch>
              <a:fillRect/>
            </a:stretch>
          </p:blipFill>
          <p:spPr>
            <a:xfrm>
              <a:off x="1312862" y="433388"/>
              <a:ext cx="2447479" cy="479425"/>
            </a:xfrm>
            <a:prstGeom prst="rect">
              <a:avLst/>
            </a:prstGeom>
            <a:ln>
              <a:noFill/>
            </a:ln>
            <a:effectLst>
              <a:outerShdw blurRad="292100" dist="139700" dir="2700000" algn="tl" rotWithShape="0">
                <a:srgbClr val="333333">
                  <a:alpha val="65000"/>
                </a:srgbClr>
              </a:outerShdw>
            </a:effectLst>
          </p:spPr>
        </p:pic>
        <p:sp>
          <p:nvSpPr>
            <p:cNvPr id="10" name="文本框 12"/>
            <p:cNvSpPr txBox="1">
              <a:spLocks noChangeArrowheads="1"/>
            </p:cNvSpPr>
            <p:nvPr/>
          </p:nvSpPr>
          <p:spPr bwMode="auto">
            <a:xfrm>
              <a:off x="1554163" y="328613"/>
              <a:ext cx="20377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b="1" dirty="0">
                  <a:solidFill>
                    <a:schemeClr val="bg1"/>
                  </a:solidFill>
                  <a:latin typeface="楷体" panose="02010609060101010101" pitchFamily="49" charset="-122"/>
                  <a:ea typeface="楷体" panose="02010609060101010101" pitchFamily="49" charset="-122"/>
                </a:rPr>
                <a:t>范文引路</a:t>
              </a:r>
              <a:endParaRPr lang="zh-CN" altLang="en-US" sz="3600"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矩形 5"/>
          <p:cNvSpPr/>
          <p:nvPr/>
        </p:nvSpPr>
        <p:spPr>
          <a:xfrm>
            <a:off x="971121" y="843784"/>
            <a:ext cx="7340671" cy="3637919"/>
          </a:xfrm>
          <a:prstGeom prst="rect">
            <a:avLst/>
          </a:prstGeom>
          <a:noFill/>
          <a:ln w="9525">
            <a:noFill/>
          </a:ln>
        </p:spPr>
        <p:txBody>
          <a:bodyPr wrap="square">
            <a:spAutoFit/>
          </a:bodyPr>
          <a:lstStyle/>
          <a:p>
            <a:pPr eaLnBrk="1" latinLnBrk="1" hangingPunct="1">
              <a:lnSpc>
                <a:spcPct val="120000"/>
              </a:lnSpc>
            </a:pPr>
            <a:r>
              <a:rPr lang="zh-CN" altLang="en-US" sz="2400" b="1" dirty="0">
                <a:solidFill>
                  <a:srgbClr val="FF0000"/>
                </a:solidFill>
                <a:latin typeface="楷体" panose="02010609060101010101" pitchFamily="49" charset="-122"/>
                <a:ea typeface="楷体" panose="02010609060101010101" pitchFamily="49" charset="-122"/>
              </a:rPr>
              <a:t>教师点评：</a:t>
            </a:r>
            <a:endParaRPr lang="en-US" altLang="zh-CN" sz="2400" b="1" dirty="0">
              <a:solidFill>
                <a:srgbClr val="FF0000"/>
              </a:solidFill>
              <a:latin typeface="楷体" panose="02010609060101010101" pitchFamily="49" charset="-122"/>
              <a:ea typeface="楷体" panose="02010609060101010101" pitchFamily="49" charset="-122"/>
            </a:endParaRPr>
          </a:p>
          <a:p>
            <a:pPr eaLnBrk="1" latinLnBrk="1" hangingPunct="1">
              <a:lnSpc>
                <a:spcPct val="120000"/>
              </a:lnSpc>
            </a:pPr>
            <a:r>
              <a:rPr lang="en-US" altLang="zh-CN" sz="2400" b="1" dirty="0">
                <a:solidFill>
                  <a:srgbClr val="FF0000"/>
                </a:solidFill>
                <a:latin typeface="楷体" panose="02010609060101010101" pitchFamily="49" charset="-122"/>
                <a:ea typeface="楷体" panose="02010609060101010101" pitchFamily="49" charset="-122"/>
              </a:rPr>
              <a:t>    </a:t>
            </a:r>
            <a:r>
              <a:rPr lang="zh-CN" altLang="en-US" sz="2400" b="1" dirty="0">
                <a:latin typeface="楷体" panose="02010609060101010101" pitchFamily="49" charset="-122"/>
                <a:ea typeface="楷体" panose="02010609060101010101" pitchFamily="49" charset="-122"/>
              </a:rPr>
              <a:t>本文以</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解密</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拆船工人女儿的故事</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和</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救救达尔富尔</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两款游戏为事实论据，论证自己的观点：</a:t>
            </a:r>
            <a:r>
              <a:rPr lang="en-US" altLang="zh-CN" sz="2400" b="1" dirty="0">
                <a:latin typeface="楷体" panose="02010609060101010101" pitchFamily="49" charset="-122"/>
                <a:ea typeface="楷体" panose="02010609060101010101" pitchFamily="49" charset="-122"/>
              </a:rPr>
              <a:t>“</a:t>
            </a:r>
            <a:r>
              <a:rPr lang="zh-CN" altLang="en-US" sz="2400" b="1" u="sng" dirty="0">
                <a:solidFill>
                  <a:srgbClr val="FF0000"/>
                </a:solidFill>
                <a:latin typeface="楷体" panose="02010609060101010101" pitchFamily="49" charset="-122"/>
                <a:ea typeface="楷体" panose="02010609060101010101" pitchFamily="49" charset="-122"/>
              </a:rPr>
              <a:t>电子游戏会悄然改变我们的世界</a:t>
            </a:r>
            <a:r>
              <a:rPr lang="zh-CN" altLang="en-US" sz="2400" b="1" dirty="0">
                <a:latin typeface="楷体" panose="02010609060101010101" pitchFamily="49" charset="-122"/>
                <a:ea typeface="楷体" panose="02010609060101010101" pitchFamily="49" charset="-122"/>
              </a:rPr>
              <a:t>”，立意新颖，能够激发读者的阅读兴趣。结构上，文章开篇引出话题，提出观点，然后分析论证，最后总结深化。条理清晰，结构完整。文章语言生动简约，要言不烦，</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也许</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在不久的将来”等语句，恰当而有分寸。</a:t>
            </a:r>
            <a:endParaRPr lang="en-US" altLang="zh-CN" sz="2400" b="1" dirty="0">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1"/>
          <p:cNvSpPr>
            <a:spLocks noChangeArrowheads="1"/>
          </p:cNvSpPr>
          <p:nvPr/>
        </p:nvSpPr>
        <p:spPr bwMode="auto">
          <a:xfrm>
            <a:off x="2747125" y="1141364"/>
            <a:ext cx="3663950" cy="572786"/>
          </a:xfrm>
          <a:prstGeom prst="rect">
            <a:avLst/>
          </a:prstGeom>
          <a:solidFill>
            <a:srgbClr val="08605B"/>
          </a:solidFill>
          <a:ln>
            <a:noFill/>
          </a:ln>
        </p:spPr>
        <p:style>
          <a:lnRef idx="1">
            <a:schemeClr val="accent5"/>
          </a:lnRef>
          <a:fillRef idx="2">
            <a:schemeClr val="accent5"/>
          </a:fillRef>
          <a:effectRef idx="1">
            <a:schemeClr val="accent5"/>
          </a:effectRef>
          <a:fontRef idx="minor">
            <a:schemeClr val="dk1"/>
          </a:fontRef>
        </p:style>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3000" b="1" i="0" u="none" strike="noStrike" kern="1200" cap="none" spc="0" normalizeH="0" baseline="0" noProof="0" dirty="0">
                <a:ln>
                  <a:noFill/>
                </a:ln>
                <a:solidFill>
                  <a:schemeClr val="bg1"/>
                </a:solidFill>
                <a:effectLst/>
                <a:uLnTx/>
                <a:uFillTx/>
                <a:latin typeface="楷体" panose="02010609060101010101" pitchFamily="49" charset="-122"/>
                <a:ea typeface="楷体" panose="02010609060101010101" pitchFamily="49" charset="-122"/>
              </a:rPr>
              <a:t>态度鲜明，明确观点</a:t>
            </a:r>
            <a:endParaRPr kumimoji="0" lang="zh-CN" altLang="en-US" sz="3000" b="1" i="0" u="none" strike="noStrike" kern="1200" cap="none" spc="0" normalizeH="0" baseline="0" noProof="0" dirty="0">
              <a:ln>
                <a:noFill/>
              </a:ln>
              <a:solidFill>
                <a:schemeClr val="bg1"/>
              </a:solidFill>
              <a:effectLst/>
              <a:uLnTx/>
              <a:uFillTx/>
              <a:latin typeface="楷体" panose="02010609060101010101" pitchFamily="49" charset="-122"/>
              <a:ea typeface="楷体" panose="02010609060101010101" pitchFamily="49" charset="-122"/>
            </a:endParaRPr>
          </a:p>
        </p:txBody>
      </p:sp>
      <p:cxnSp>
        <p:nvCxnSpPr>
          <p:cNvPr id="5" name="直接连接符 4"/>
          <p:cNvCxnSpPr>
            <a:stCxn id="3" idx="1"/>
            <a:endCxn id="7" idx="0"/>
          </p:cNvCxnSpPr>
          <p:nvPr/>
        </p:nvCxnSpPr>
        <p:spPr>
          <a:xfrm flipH="1">
            <a:off x="2018463" y="1427757"/>
            <a:ext cx="728662" cy="21631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矩形 1"/>
          <p:cNvSpPr>
            <a:spLocks noChangeArrowheads="1"/>
          </p:cNvSpPr>
          <p:nvPr/>
        </p:nvSpPr>
        <p:spPr bwMode="auto">
          <a:xfrm>
            <a:off x="186488" y="3590877"/>
            <a:ext cx="3663950" cy="573088"/>
          </a:xfrm>
          <a:prstGeom prst="rect">
            <a:avLst/>
          </a:prstGeom>
          <a:solidFill>
            <a:srgbClr val="08605B"/>
          </a:solidFill>
          <a:ln>
            <a:noFill/>
          </a:ln>
        </p:spPr>
        <p:style>
          <a:lnRef idx="1">
            <a:schemeClr val="accent5"/>
          </a:lnRef>
          <a:fillRef idx="2">
            <a:schemeClr val="accent5"/>
          </a:fillRef>
          <a:effectRef idx="1">
            <a:schemeClr val="accent5"/>
          </a:effectRef>
          <a:fontRef idx="minor">
            <a:schemeClr val="dk1"/>
          </a:fontRef>
        </p:style>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3000" b="1" i="0" u="none" strike="noStrike" kern="1200" cap="none" spc="0" normalizeH="0" baseline="0" noProof="0" dirty="0">
                <a:ln>
                  <a:noFill/>
                </a:ln>
                <a:solidFill>
                  <a:schemeClr val="bg1"/>
                </a:solidFill>
                <a:effectLst/>
                <a:uLnTx/>
                <a:uFillTx/>
                <a:latin typeface="楷体" panose="02010609060101010101" pitchFamily="49" charset="-122"/>
                <a:ea typeface="楷体" panose="02010609060101010101" pitchFamily="49" charset="-122"/>
              </a:rPr>
              <a:t>观点具体，避免空泛</a:t>
            </a:r>
            <a:endParaRPr kumimoji="0" lang="zh-CN" altLang="en-US" sz="3000" b="1" i="0" u="none" strike="noStrike" kern="1200" cap="none" spc="0" normalizeH="0" baseline="0" noProof="0" dirty="0">
              <a:ln>
                <a:noFill/>
              </a:ln>
              <a:solidFill>
                <a:schemeClr val="bg1"/>
              </a:solidFill>
              <a:effectLst/>
              <a:uLnTx/>
              <a:uFillTx/>
              <a:latin typeface="楷体" panose="02010609060101010101" pitchFamily="49" charset="-122"/>
              <a:ea typeface="楷体" panose="02010609060101010101" pitchFamily="49" charset="-122"/>
            </a:endParaRPr>
          </a:p>
        </p:txBody>
      </p:sp>
      <p:cxnSp>
        <p:nvCxnSpPr>
          <p:cNvPr id="8" name="直接连接符 7"/>
          <p:cNvCxnSpPr>
            <a:endCxn id="10" idx="0"/>
          </p:cNvCxnSpPr>
          <p:nvPr/>
        </p:nvCxnSpPr>
        <p:spPr>
          <a:xfrm>
            <a:off x="6417425" y="1438227"/>
            <a:ext cx="725488" cy="216376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矩形 1"/>
          <p:cNvSpPr>
            <a:spLocks noChangeArrowheads="1"/>
          </p:cNvSpPr>
          <p:nvPr/>
        </p:nvSpPr>
        <p:spPr bwMode="auto">
          <a:xfrm>
            <a:off x="5310938" y="3601989"/>
            <a:ext cx="3663950" cy="573088"/>
          </a:xfrm>
          <a:prstGeom prst="rect">
            <a:avLst/>
          </a:prstGeom>
          <a:solidFill>
            <a:srgbClr val="08605B"/>
          </a:solidFill>
          <a:ln>
            <a:noFill/>
          </a:ln>
        </p:spPr>
        <p:style>
          <a:lnRef idx="1">
            <a:schemeClr val="accent5"/>
          </a:lnRef>
          <a:fillRef idx="2">
            <a:schemeClr val="accent5"/>
          </a:fillRef>
          <a:effectRef idx="1">
            <a:schemeClr val="accent5"/>
          </a:effectRef>
          <a:fontRef idx="minor">
            <a:schemeClr val="dk1"/>
          </a:fontRef>
        </p:style>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3000" b="1" i="0" u="none" strike="noStrike" kern="1200" cap="none" spc="0" normalizeH="0" baseline="0" noProof="0" dirty="0">
                <a:ln>
                  <a:noFill/>
                </a:ln>
                <a:solidFill>
                  <a:schemeClr val="bg1"/>
                </a:solidFill>
                <a:effectLst/>
                <a:uLnTx/>
                <a:uFillTx/>
                <a:latin typeface="楷体" panose="02010609060101010101" pitchFamily="49" charset="-122"/>
                <a:ea typeface="楷体" panose="02010609060101010101" pitchFamily="49" charset="-122"/>
              </a:rPr>
              <a:t>观点简洁，语言凝练</a:t>
            </a:r>
            <a:endParaRPr kumimoji="0" lang="zh-CN" altLang="en-US" sz="3000" b="1" i="0" u="none" strike="noStrike" kern="1200" cap="none" spc="0" normalizeH="0" baseline="0" noProof="0" dirty="0">
              <a:ln>
                <a:noFill/>
              </a:ln>
              <a:solidFill>
                <a:schemeClr val="bg1"/>
              </a:solidFill>
              <a:effectLst/>
              <a:uLnTx/>
              <a:uFillTx/>
              <a:latin typeface="楷体" panose="02010609060101010101" pitchFamily="49" charset="-122"/>
              <a:ea typeface="楷体" panose="02010609060101010101" pitchFamily="49" charset="-122"/>
            </a:endParaRPr>
          </a:p>
        </p:txBody>
      </p:sp>
      <p:cxnSp>
        <p:nvCxnSpPr>
          <p:cNvPr id="12" name="直接连接符 11"/>
          <p:cNvCxnSpPr>
            <a:endCxn id="10" idx="1"/>
          </p:cNvCxnSpPr>
          <p:nvPr/>
        </p:nvCxnSpPr>
        <p:spPr>
          <a:xfrm>
            <a:off x="3847263" y="3876627"/>
            <a:ext cx="1463675" cy="12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矩形 13"/>
          <p:cNvSpPr>
            <a:spLocks noChangeArrowheads="1"/>
          </p:cNvSpPr>
          <p:nvPr/>
        </p:nvSpPr>
        <p:spPr bwMode="auto">
          <a:xfrm>
            <a:off x="3181013" y="2205638"/>
            <a:ext cx="3062501" cy="904863"/>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4400" b="1" i="0" u="none" strike="noStrike" kern="1200" cap="none" spc="0" normalizeH="0" baseline="0" noProof="0" dirty="0">
                <a:ln>
                  <a:noFill/>
                </a:ln>
                <a:solidFill>
                  <a:srgbClr val="FFFF00"/>
                </a:solidFill>
                <a:effectLst/>
                <a:uLnTx/>
                <a:uFillTx/>
                <a:latin typeface="楷体" panose="02010609060101010101" pitchFamily="49" charset="-122"/>
                <a:ea typeface="楷体" panose="02010609060101010101" pitchFamily="49" charset="-122"/>
              </a:rPr>
              <a:t>观点要明确</a:t>
            </a:r>
            <a:endParaRPr kumimoji="0" lang="zh-CN" altLang="en-US" sz="4400" b="1" i="0" u="none" strike="noStrike" kern="1200" cap="none" spc="0" normalizeH="0" baseline="0" noProof="0" dirty="0">
              <a:ln>
                <a:noFill/>
              </a:ln>
              <a:solidFill>
                <a:srgbClr val="FFFF00"/>
              </a:solidFill>
              <a:effectLst/>
              <a:uLnTx/>
              <a:uFillTx/>
              <a:latin typeface="楷体" panose="02010609060101010101" pitchFamily="49" charset="-122"/>
              <a:ea typeface="楷体" panose="02010609060101010101" pitchFamily="49" charset="-122"/>
            </a:endParaRPr>
          </a:p>
        </p:txBody>
      </p:sp>
      <p:grpSp>
        <p:nvGrpSpPr>
          <p:cNvPr id="13" name="组合 12"/>
          <p:cNvGrpSpPr/>
          <p:nvPr/>
        </p:nvGrpSpPr>
        <p:grpSpPr>
          <a:xfrm>
            <a:off x="299646" y="177008"/>
            <a:ext cx="2447479" cy="646331"/>
            <a:chOff x="1312862" y="328613"/>
            <a:chExt cx="2447479" cy="646331"/>
          </a:xfrm>
        </p:grpSpPr>
        <p:pic>
          <p:nvPicPr>
            <p:cNvPr id="15" name="图片 14"/>
            <p:cNvPicPr>
              <a:picLocks noChangeAspect="1"/>
            </p:cNvPicPr>
            <p:nvPr/>
          </p:nvPicPr>
          <p:blipFill>
            <a:blip r:embed="rId1">
              <a:biLevel thresh="25000"/>
            </a:blip>
            <a:stretch>
              <a:fillRect/>
            </a:stretch>
          </p:blipFill>
          <p:spPr>
            <a:xfrm>
              <a:off x="1312862" y="433388"/>
              <a:ext cx="2447479" cy="479425"/>
            </a:xfrm>
            <a:prstGeom prst="rect">
              <a:avLst/>
            </a:prstGeom>
            <a:ln>
              <a:noFill/>
            </a:ln>
            <a:effectLst>
              <a:outerShdw blurRad="292100" dist="139700" dir="2700000" algn="tl" rotWithShape="0">
                <a:srgbClr val="333333">
                  <a:alpha val="65000"/>
                </a:srgbClr>
              </a:outerShdw>
            </a:effectLst>
          </p:spPr>
        </p:pic>
        <p:sp>
          <p:nvSpPr>
            <p:cNvPr id="16" name="文本框 12"/>
            <p:cNvSpPr txBox="1">
              <a:spLocks noChangeArrowheads="1"/>
            </p:cNvSpPr>
            <p:nvPr/>
          </p:nvSpPr>
          <p:spPr bwMode="auto">
            <a:xfrm>
              <a:off x="1554163" y="328613"/>
              <a:ext cx="20377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b="1" dirty="0">
                  <a:solidFill>
                    <a:srgbClr val="DA6C44"/>
                  </a:solidFill>
                  <a:latin typeface="楷体" panose="02010609060101010101" pitchFamily="49" charset="-122"/>
                  <a:ea typeface="楷体" panose="02010609060101010101" pitchFamily="49" charset="-122"/>
                </a:rPr>
                <a:t>课堂小结</a:t>
              </a:r>
              <a:endParaRPr lang="zh-CN" altLang="en-US" sz="3600" b="1" dirty="0">
                <a:solidFill>
                  <a:srgbClr val="DA6C44"/>
                </a:solidFill>
                <a:latin typeface="楷体" panose="02010609060101010101" pitchFamily="49" charset="-122"/>
                <a:ea typeface="楷体" panose="02010609060101010101"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7" grpId="0" bldLvl="0" animBg="1"/>
      <p:bldP spid="10" grpId="0" bldLvl="0" animBg="1"/>
      <p:bldP spid="14" grpId="0"/>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PP_MARK_KEY" val="13f2be19-6df8-4b76-9892-bfe64183ce5a"/>
  <p:tag name="COMMONDATA" val="eyJoZGlkIjoiZDFiZjIzZWNjOGM3ZTFkODM0MjI0ZWNlMmVjMDFjMTkifQ=="/>
</p:tagLst>
</file>

<file path=ppt/theme/theme1.xml><?xml version="1.0" encoding="utf-8"?>
<a:theme xmlns:a="http://schemas.openxmlformats.org/drawingml/2006/main" name="3_自定义设计方案">
  <a:themeElements>
    <a:clrScheme name="WPS">
      <a:dk1>
        <a:sysClr val="windowText" lastClr="000000"/>
      </a:dk1>
      <a:lt1>
        <a:sysClr val="window" lastClr="FFFFFF"/>
      </a:lt1>
      <a:dk2>
        <a:srgbClr val="0F1423"/>
      </a:dk2>
      <a:lt2>
        <a:srgbClr val="FFFFFF"/>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3564</Words>
  <Application>WPS 演示</Application>
  <PresentationFormat>全屏显示(16:9)</PresentationFormat>
  <Paragraphs>135</Paragraphs>
  <Slides>17</Slides>
  <Notes>6</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17</vt:i4>
      </vt:variant>
    </vt:vector>
  </HeadingPairs>
  <TitlesOfParts>
    <vt:vector size="27" baseType="lpstr">
      <vt:lpstr>Arial</vt:lpstr>
      <vt:lpstr>宋体</vt:lpstr>
      <vt:lpstr>Wingdings</vt:lpstr>
      <vt:lpstr>Calibri</vt:lpstr>
      <vt:lpstr>楷体</vt:lpstr>
      <vt:lpstr>微软雅黑 Light</vt:lpstr>
      <vt:lpstr>微软雅黑</vt:lpstr>
      <vt:lpstr>Arial Unicode MS</vt:lpstr>
      <vt:lpstr>Wingdings</vt:lpstr>
      <vt:lpstr>3_自定义设计方案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状元成才路</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creator>User</dc:creator>
  <cp:keywords>状元成才路</cp:keywords>
  <dc:description>声  明
 本文件仅用于个人学习、研究或欣赏，以及其他非商业性或非盈利性用途，但同时应遵守著作权法及其他相关法律的规定，不得侵犯本司及相关权利人的合法权利。
 除此以外，将本文件任何内容用于其他用途时，应获得授权，如发现未经授权用于商业或盈利用途将追加侵权者的法律责任。
武汉天成贵龙文化传播有限公司</dc:description>
  <dc:subject>状元成才路</dc:subject>
  <cp:category>状元成才路</cp:category>
  <cp:lastModifiedBy>A高学教育段老师18633003448</cp:lastModifiedBy>
  <cp:revision>911</cp:revision>
  <dcterms:created xsi:type="dcterms:W3CDTF">2016-01-14T05:53:00Z</dcterms:created>
  <dcterms:modified xsi:type="dcterms:W3CDTF">2023-08-19T01:34:10Z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来源">
    <vt:lpwstr>状元成才路系列</vt:lpwstr>
  </property>
  <property fmtid="{D5CDD505-2E9C-101B-9397-08002B2CF9AE}" pid="3" name="KSOProductBuildVer">
    <vt:lpwstr>2052-12.1.0.15120</vt:lpwstr>
  </property>
  <property fmtid="{D5CDD505-2E9C-101B-9397-08002B2CF9AE}" pid="4" name="ICV">
    <vt:lpwstr>979D2151EFB3479E86094DD562D19A28_12</vt:lpwstr>
  </property>
</Properties>
</file>