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1295" r:id="rId1"/>
    <p:sldMasterId id="2147501332" r:id="rId2"/>
  </p:sldMasterIdLst>
  <p:notesMasterIdLst>
    <p:notesMasterId r:id="rId3"/>
  </p:notesMasterIdLst>
  <p:sldIdLst>
    <p:sldId id="8559" r:id="rId4"/>
    <p:sldId id="8563" r:id="rId5"/>
    <p:sldId id="8568" r:id="rId6"/>
    <p:sldId id="8573" r:id="rId7"/>
    <p:sldId id="8580" r:id="rId9"/>
    <p:sldId id="8583" r:id="rId10"/>
    <p:sldId id="8587" r:id="rId11"/>
    <p:sldId id="8594" r:id="rId13"/>
    <p:sldId id="8597" r:id="rId14"/>
    <p:sldId id="8600" r:id="rId15"/>
    <p:sldId id="8603" r:id="rId16"/>
    <p:sldId id="8606" r:id="rId17"/>
    <p:sldId id="8610" r:id="rId18"/>
    <p:sldId id="8617" r:id="rId20"/>
    <p:sldId id="8620" r:id="rId21"/>
    <p:sldId id="8623" r:id="rId22"/>
    <p:sldId id="8626" r:id="rId23"/>
    <p:sldId id="8630" r:id="rId24"/>
    <p:sldId id="8637" r:id="rId26"/>
    <p:sldId id="8640" r:id="rId27"/>
    <p:sldId id="8643" r:id="rId28"/>
    <p:sldId id="8646" r:id="rId29"/>
    <p:sldId id="8650" r:id="rId30"/>
    <p:sldId id="8657" r:id="rId32"/>
    <p:sldId id="8660" r:id="rId33"/>
    <p:sldId id="8663" r:id="rId34"/>
    <p:sldId id="8666" r:id="rId35"/>
    <p:sldId id="8669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296" r:id="rId1"/>
    <p:sldLayoutId id="2147501297" r:id="rId2"/>
    <p:sldLayoutId id="2147501298" r:id="rId3"/>
    <p:sldLayoutId id="2147501299" r:id="rId4"/>
    <p:sldLayoutId id="2147501300" r:id="rId5"/>
    <p:sldLayoutId id="2147501301" r:id="rId6"/>
    <p:sldLayoutId id="2147501302" r:id="rId7"/>
    <p:sldLayoutId id="2147501303" r:id="rId8"/>
    <p:sldLayoutId id="2147501304" r:id="rId9"/>
    <p:sldLayoutId id="2147501305" r:id="rId10"/>
    <p:sldLayoutId id="214750130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333" r:id="rId1"/>
    <p:sldLayoutId id="2147501334" r:id="rId2"/>
    <p:sldLayoutId id="2147501335" r:id="rId3"/>
    <p:sldLayoutId id="2147501336" r:id="rId4"/>
    <p:sldLayoutId id="2147501337" r:id="rId5"/>
    <p:sldLayoutId id="2147501338" r:id="rId6"/>
    <p:sldLayoutId id="2147501339" r:id="rId7"/>
    <p:sldLayoutId id="2147501340" r:id="rId8"/>
    <p:sldLayoutId id="2147501341" r:id="rId9"/>
    <p:sldLayoutId id="2147501342" r:id="rId10"/>
    <p:sldLayoutId id="214750134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tags" Target="../tags/tag137.xml"/><Relationship Id="rId14" Type="http://schemas.openxmlformats.org/officeDocument/2006/relationships/tags" Target="../tags/tag138.xml"/><Relationship Id="rId15" Type="http://schemas.openxmlformats.org/officeDocument/2006/relationships/tags" Target="../tags/tag139.xml"/><Relationship Id="rId16" Type="http://schemas.openxmlformats.org/officeDocument/2006/relationships/tags" Target="../tags/tag140.xml"/><Relationship Id="rId17" Type="http://schemas.openxmlformats.org/officeDocument/2006/relationships/tags" Target="../tags/tag141.xml"/><Relationship Id="rId18" Type="http://schemas.openxmlformats.org/officeDocument/2006/relationships/tags" Target="../tags/tag142.xml"/><Relationship Id="rId19" Type="http://schemas.openxmlformats.org/officeDocument/2006/relationships/tags" Target="../tags/tag143.xml"/><Relationship Id="rId20" Type="http://schemas.openxmlformats.org/officeDocument/2006/relationships/tags" Target="../tags/tag144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tags" Target="../tags/tag196.xml"/><Relationship Id="rId14" Type="http://schemas.openxmlformats.org/officeDocument/2006/relationships/tags" Target="../tags/tag197.xml"/><Relationship Id="rId15" Type="http://schemas.openxmlformats.org/officeDocument/2006/relationships/tags" Target="../tags/tag198.xml"/><Relationship Id="rId16" Type="http://schemas.openxmlformats.org/officeDocument/2006/relationships/tags" Target="../tags/tag199.xml"/><Relationship Id="rId17" Type="http://schemas.openxmlformats.org/officeDocument/2006/relationships/tags" Target="../tags/tag200.xml"/><Relationship Id="rId18" Type="http://schemas.openxmlformats.org/officeDocument/2006/relationships/tags" Target="../tags/tag201.xml"/><Relationship Id="rId19" Type="http://schemas.openxmlformats.org/officeDocument/2006/relationships/tags" Target="../tags/tag202.xml"/><Relationship Id="rId20" Type="http://schemas.openxmlformats.org/officeDocument/2006/relationships/tags" Target="../tags/tag203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tags" Target="../tags/tag231.xml"/><Relationship Id="rId14" Type="http://schemas.openxmlformats.org/officeDocument/2006/relationships/tags" Target="../tags/tag232.xml"/><Relationship Id="rId15" Type="http://schemas.openxmlformats.org/officeDocument/2006/relationships/tags" Target="../tags/tag233.xml"/><Relationship Id="rId16" Type="http://schemas.openxmlformats.org/officeDocument/2006/relationships/tags" Target="../tags/tag234.xml"/><Relationship Id="rId17" Type="http://schemas.openxmlformats.org/officeDocument/2006/relationships/tags" Target="../tags/tag235.xml"/><Relationship Id="rId18" Type="http://schemas.openxmlformats.org/officeDocument/2006/relationships/tags" Target="../tags/tag236.xml"/><Relationship Id="rId19" Type="http://schemas.openxmlformats.org/officeDocument/2006/relationships/tags" Target="../tags/tag237.xml"/><Relationship Id="rId20" Type="http://schemas.openxmlformats.org/officeDocument/2006/relationships/tags" Target="../tags/tag238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tags" Target="../tags/tag282.xml"/><Relationship Id="rId14" Type="http://schemas.openxmlformats.org/officeDocument/2006/relationships/tags" Target="../tags/tag283.xml"/><Relationship Id="rId15" Type="http://schemas.openxmlformats.org/officeDocument/2006/relationships/tags" Target="../tags/tag284.xml"/><Relationship Id="rId16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tags" Target="../tags/tag297.xml"/><Relationship Id="rId14" Type="http://schemas.openxmlformats.org/officeDocument/2006/relationships/tags" Target="../tags/tag298.xml"/><Relationship Id="rId15" Type="http://schemas.openxmlformats.org/officeDocument/2006/relationships/tags" Target="../tags/tag299.xml"/><Relationship Id="rId16" Type="http://schemas.openxmlformats.org/officeDocument/2006/relationships/tags" Target="../tags/tag300.xml"/><Relationship Id="rId17" Type="http://schemas.openxmlformats.org/officeDocument/2006/relationships/tags" Target="../tags/tag301.xml"/><Relationship Id="rId18" Type="http://schemas.openxmlformats.org/officeDocument/2006/relationships/tags" Target="../tags/tag302.xml"/><Relationship Id="rId19" Type="http://schemas.openxmlformats.org/officeDocument/2006/relationships/tags" Target="../tags/tag303.xml"/><Relationship Id="rId20" Type="http://schemas.openxmlformats.org/officeDocument/2006/relationships/tags" Target="../tags/tag304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tags" Target="../tags/tag313.xml"/><Relationship Id="rId10" Type="http://schemas.openxmlformats.org/officeDocument/2006/relationships/tags" Target="../tags/tag314.xml"/><Relationship Id="rId11" Type="http://schemas.openxmlformats.org/officeDocument/2006/relationships/tags" Target="../tags/tag315.xml"/><Relationship Id="rId12" Type="http://schemas.openxmlformats.org/officeDocument/2006/relationships/tags" Target="../tags/tag31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tags" Target="../tags/tag342.xml"/><Relationship Id="rId10" Type="http://schemas.openxmlformats.org/officeDocument/2006/relationships/tags" Target="../tags/tag343.xml"/><Relationship Id="rId11" Type="http://schemas.openxmlformats.org/officeDocument/2006/relationships/tags" Target="../tags/tag344.xml"/><Relationship Id="rId12" Type="http://schemas.openxmlformats.org/officeDocument/2006/relationships/tags" Target="../tags/tag345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tags" Target="../tags/tag354.xml"/><Relationship Id="rId10" Type="http://schemas.openxmlformats.org/officeDocument/2006/relationships/tags" Target="../tags/tag355.xml"/><Relationship Id="rId11" Type="http://schemas.openxmlformats.org/officeDocument/2006/relationships/tags" Target="../tags/tag356.xml"/><Relationship Id="rId12" Type="http://schemas.openxmlformats.org/officeDocument/2006/relationships/tags" Target="../tags/tag357.xml"/><Relationship Id="rId13" Type="http://schemas.openxmlformats.org/officeDocument/2006/relationships/tags" Target="../tags/tag358.xml"/><Relationship Id="rId14" Type="http://schemas.openxmlformats.org/officeDocument/2006/relationships/tags" Target="../tags/tag359.xml"/><Relationship Id="rId15" Type="http://schemas.openxmlformats.org/officeDocument/2006/relationships/tags" Target="../tags/tag360.xml"/><Relationship Id="rId16" Type="http://schemas.openxmlformats.org/officeDocument/2006/relationships/tags" Target="../tags/tag361.xml"/><Relationship Id="rId17" Type="http://schemas.openxmlformats.org/officeDocument/2006/relationships/tags" Target="../tags/tag362.xml"/><Relationship Id="rId18" Type="http://schemas.openxmlformats.org/officeDocument/2006/relationships/tags" Target="../tags/tag363.xml"/><Relationship Id="rId19" Type="http://schemas.openxmlformats.org/officeDocument/2006/relationships/tags" Target="../tags/tag364.xml"/><Relationship Id="rId20" Type="http://schemas.openxmlformats.org/officeDocument/2006/relationships/tags" Target="../tags/tag365.xml"/><Relationship Id="rId21" Type="http://schemas.openxmlformats.org/officeDocument/2006/relationships/tags" Target="../tags/tag366.xml"/><Relationship Id="rId22" Type="http://schemas.openxmlformats.org/officeDocument/2006/relationships/tags" Target="../tags/tag367.xml"/><Relationship Id="rId23" Type="http://schemas.openxmlformats.org/officeDocument/2006/relationships/tags" Target="../tags/tag368.xml"/><Relationship Id="rId24" Type="http://schemas.openxmlformats.org/officeDocument/2006/relationships/tags" Target="../tags/tag369.xml"/><Relationship Id="rId25" Type="http://schemas.openxmlformats.org/officeDocument/2006/relationships/tags" Target="../tags/tag370.xml"/><Relationship Id="rId26" Type="http://schemas.openxmlformats.org/officeDocument/2006/relationships/tags" Target="../tags/tag371.xml"/><Relationship Id="rId27" Type="http://schemas.openxmlformats.org/officeDocument/2006/relationships/tags" Target="../tags/tag372.xml"/><Relationship Id="rId28" Type="http://schemas.openxmlformats.org/officeDocument/2006/relationships/tags" Target="../tags/tag373.xml"/><Relationship Id="rId29" Type="http://schemas.openxmlformats.org/officeDocument/2006/relationships/tags" Target="../tags/tag374.xml"/><Relationship Id="rId30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04.xml"/><Relationship Id="rId2" Type="http://schemas.openxmlformats.org/officeDocument/2006/relationships/tags" Target="../tags/tag405.xml"/><Relationship Id="rId3" Type="http://schemas.openxmlformats.org/officeDocument/2006/relationships/tags" Target="../tags/tag406.xml"/><Relationship Id="rId4" Type="http://schemas.openxmlformats.org/officeDocument/2006/relationships/tags" Target="../tags/tag407.xml"/><Relationship Id="rId5" Type="http://schemas.openxmlformats.org/officeDocument/2006/relationships/tags" Target="../tags/tag408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管理决策的关键因素与原则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管理决策的定义与重要性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管理决策的关键因素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管理决策的原则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管理决策的实践应用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管理决策的未来发展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管理决策的定义与重要性</a:t>
            </a:r>
            <a:endParaRPr altLang="en-US" dirty="0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管理决策的定义</a:t>
            </a:r>
            <a:endParaRPr altLang="en-US" lang="zh-CN"/>
          </a:p>
        </p:txBody>
      </p:sp>
      <p:sp>
        <p:nvSpPr>
          <p:cNvPr id="104899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管理决策旨在实现组织目标、提高组织绩效和适应环境变化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管理决策是指管理者在组织内制定和实施决策的过程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管理决策涉及计划、组织、领导和控制等管理职能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管理决策是组织内各级管理者的重要职责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管理决策的重要性</a:t>
            </a:r>
            <a:endParaRPr altLang="en-US" lang="zh-CN"/>
          </a:p>
        </p:txBody>
      </p:sp>
      <p:sp>
        <p:nvSpPr>
          <p:cNvPr id="104904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定义：管理决策是指管理者在组织内制定和实施决策的过程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影响因素：管理决策受到多种因素的影响，包括环境、组织文化、管理者素质、信息质量等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6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原则：管理决策需要遵循科学性、系统性、可行性、风险性等原则，以确保决策的有效性和正确性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重要性：管理决策是组织成功的关键，它涉及到组织的战略、目标、计划和组织结构等方面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管理决策的关键因素</a:t>
            </a:r>
            <a:endParaRPr altLang="en-US" dirty="0" lang="zh-CN"/>
          </a:p>
        </p:txBody>
      </p:sp>
      <p:sp>
        <p:nvSpPr>
          <p:cNvPr id="10491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明确目标</a:t>
            </a:r>
            <a:endParaRPr altLang="en-US" lang="zh-CN"/>
          </a:p>
        </p:txBody>
      </p:sp>
      <p:sp>
        <p:nvSpPr>
          <p:cNvPr id="104919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9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9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定义目标：清晰明确地定义组织或个人的目标，确保所有相关人员都理解并认同这些目标。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0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0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目标分解：将整体目标分解为可操作的具体目标，以便更好地实现整体目标。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0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1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目标调整：根据实际情况和变化，及时调整目标，确保目标的可行性和有效性。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1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1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目标考核：建立有效的考核机制，对目标的实现情况进行定期评估和考核，以便及时发现问题并采取相应措施。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收集信息</a:t>
            </a:r>
            <a:endParaRPr altLang="en-US" lang="zh-CN"/>
          </a:p>
        </p:txBody>
      </p:sp>
      <p:sp>
        <p:nvSpPr>
          <p:cNvPr id="104925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5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5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确定决策目标：明确决策的目的和意义，为收集信息提供方向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6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6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收集相关数据：通过调查、研究、分析等方式获取与决策相关的数据和信息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6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6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评估信息质量：对收集到的信息进行筛选、核实和评估，确保信息的准确性和可靠性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7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7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整理和分析信息：对收集到的信息进行整理、分类和分析，提取有用的信息，为决策提供支持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分析问题</a:t>
            </a:r>
            <a:endParaRPr altLang="en-US" lang="zh-CN"/>
          </a:p>
        </p:txBody>
      </p:sp>
      <p:sp>
        <p:nvSpPr>
          <p:cNvPr id="104931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明确问题：对问题进行清晰、准确的定义和描述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收集信息：收集与问题相关的数据、信息、资料等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确定目标：明确解决问题的目标，以及目标的可行性和合理性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制定方案：根据问题性质和目标，制定相应的解决方案或计划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制定方案</a:t>
            </a:r>
            <a:endParaRPr altLang="en-US" lang="zh-CN"/>
          </a:p>
        </p:txBody>
      </p:sp>
      <p:sp>
        <p:nvSpPr>
          <p:cNvPr id="104936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7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明确目标：确定决策的目标和范围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分析问题：对收集到的信息进行分析和评估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8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9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制定方案：根据分析结果制定可行的方案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收集信息：收集与决策相关的信息和数据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评估与选择方案</a:t>
            </a:r>
            <a:endParaRPr altLang="en-US" lang="zh-CN"/>
          </a:p>
        </p:txBody>
      </p:sp>
      <p:sp>
        <p:nvSpPr>
          <p:cNvPr id="104944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评估方案：对各种方案进行比较、分析和评估，确定其优缺点和可行性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选择最佳方案：根据评估结果，选择最符合组织目标和实际情况的方案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考虑风险与不确定性：对方案实施过程中可能出现的风险和不确定性进行预测和应对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透明度和公正性：确保评估和选择过程公开、透明，避免主观偏见和利益冲突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管理决策的原则</a:t>
            </a:r>
            <a:endParaRPr altLang="en-US" dirty="0" lang="zh-CN"/>
          </a:p>
        </p:txBody>
      </p:sp>
      <p:sp>
        <p:nvSpPr>
          <p:cNvPr id="10495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系统性原则</a:t>
            </a:r>
            <a:endParaRPr altLang="en-US" lang="zh-CN"/>
          </a:p>
        </p:txBody>
      </p:sp>
      <p:sp>
        <p:nvSpPr>
          <p:cNvPr id="1049572" name="任意多边形 35"/>
          <p:cNvSpPr/>
          <p:nvPr>
            <p:custDataLst>
              <p:tags r:id="rId1"/>
            </p:custDataLst>
          </p:nvPr>
        </p:nvSpPr>
        <p:spPr>
          <a:xfrm>
            <a:off x="838200" y="1491037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74" name="任意多边形 39"/>
          <p:cNvSpPr/>
          <p:nvPr>
            <p:custDataLst>
              <p:tags r:id="rId2"/>
            </p:custDataLst>
          </p:nvPr>
        </p:nvSpPr>
        <p:spPr>
          <a:xfrm>
            <a:off x="917974" y="1577510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75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169397" y="1791865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576" name="正文"/>
          <p:cNvSpPr txBox="1"/>
          <p:nvPr>
            <p:custDataLst>
              <p:tags r:id="rId4"/>
            </p:custDataLst>
          </p:nvPr>
        </p:nvSpPr>
        <p:spPr>
          <a:xfrm>
            <a:off x="2422117" y="1563503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1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定义：系统性原则是指管理决策必须全面考虑各种因素，包括组织内部和外部环境、资源、能力、目标等，以形成一个完整、协调的系统。</a:t>
            </a:r>
            <a:endParaRPr altLang="en-US" dirty="0" sz="11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578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1137811" y="1559850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580" name="任意多边形 45"/>
          <p:cNvSpPr/>
          <p:nvPr>
            <p:custDataLst>
              <p:tags r:id="rId6"/>
            </p:custDataLst>
          </p:nvPr>
        </p:nvSpPr>
        <p:spPr>
          <a:xfrm>
            <a:off x="838200" y="2677300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82" name="任意多边形 46"/>
          <p:cNvSpPr/>
          <p:nvPr>
            <p:custDataLst>
              <p:tags r:id="rId7"/>
            </p:custDataLst>
          </p:nvPr>
        </p:nvSpPr>
        <p:spPr>
          <a:xfrm>
            <a:off x="917974" y="2763773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77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2169397" y="2978128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584" name="正文"/>
          <p:cNvSpPr txBox="1"/>
          <p:nvPr>
            <p:custDataLst>
              <p:tags r:id="rId9"/>
            </p:custDataLst>
          </p:nvPr>
        </p:nvSpPr>
        <p:spPr>
          <a:xfrm>
            <a:off x="2422117" y="2749766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1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重要性：系统性原则是管理决策的基础，它有助于确保决策的科学性和有效性，提高组织的整体绩效和竞争力。</a:t>
            </a:r>
            <a:endParaRPr altLang="en-US" dirty="0" sz="11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586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1137811" y="2746113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588" name="任意多边形 51"/>
          <p:cNvSpPr/>
          <p:nvPr>
            <p:custDataLst>
              <p:tags r:id="rId11"/>
            </p:custDataLst>
          </p:nvPr>
        </p:nvSpPr>
        <p:spPr>
          <a:xfrm>
            <a:off x="838200" y="3863563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90" name="任意多边形 52"/>
          <p:cNvSpPr/>
          <p:nvPr>
            <p:custDataLst>
              <p:tags r:id="rId12"/>
            </p:custDataLst>
          </p:nvPr>
        </p:nvSpPr>
        <p:spPr>
          <a:xfrm>
            <a:off x="917974" y="3950036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79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2169397" y="4164391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592" name="正文"/>
          <p:cNvSpPr txBox="1"/>
          <p:nvPr>
            <p:custDataLst>
              <p:tags r:id="rId14"/>
            </p:custDataLst>
          </p:nvPr>
        </p:nvSpPr>
        <p:spPr>
          <a:xfrm>
            <a:off x="2422117" y="3936029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1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实施方法：在制定管理决策时，需要全面分析组织的内外部环境，明确组织的使命、愿景和价值观，制定科学合理的战略和目标，并综合考虑各种因素，包括资源、能力、市场、竞争等。</a:t>
            </a:r>
            <a:endParaRPr altLang="en-US" dirty="0" sz="11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594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1137811" y="3932376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596" name="任意多边形 57"/>
          <p:cNvSpPr/>
          <p:nvPr>
            <p:custDataLst>
              <p:tags r:id="rId16"/>
            </p:custDataLst>
          </p:nvPr>
        </p:nvSpPr>
        <p:spPr>
          <a:xfrm>
            <a:off x="838200" y="5049826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98" name="任意多边形 58"/>
          <p:cNvSpPr/>
          <p:nvPr>
            <p:custDataLst>
              <p:tags r:id="rId17"/>
            </p:custDataLst>
          </p:nvPr>
        </p:nvSpPr>
        <p:spPr>
          <a:xfrm>
            <a:off x="917974" y="5136298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81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169397" y="5350654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00" name="正文"/>
          <p:cNvSpPr txBox="1"/>
          <p:nvPr>
            <p:custDataLst>
              <p:tags r:id="rId19"/>
            </p:custDataLst>
          </p:nvPr>
        </p:nvSpPr>
        <p:spPr>
          <a:xfrm>
            <a:off x="2422117" y="5122292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 fontScale="76667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案例分析：以某企业为例，该企业在制定市场拓展策略时，没有充分考虑自身资源和能力，盲目扩张市场，导致资源浪费和市场风险增加。后来，该企业重新审视自身情况，制定了一套科学合理的市场拓展策略，最终实现了可持续发展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602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1137811" y="5118639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科学性原则</a:t>
            </a:r>
            <a:endParaRPr altLang="en-US" lang="zh-CN"/>
          </a:p>
        </p:txBody>
      </p:sp>
      <p:sp>
        <p:nvSpPr>
          <p:cNvPr id="104963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4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决策依据：基于事实、数据和证据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4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4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决策方法：采用科学的方法和工具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5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5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决策过程：遵循科学的决策流程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5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5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决策结果：确保决策的准确性和可靠性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民主性原则</a:t>
            </a:r>
            <a:endParaRPr altLang="en-US" lang="zh-CN"/>
          </a:p>
        </p:txBody>
      </p:sp>
      <p:sp>
        <p:nvSpPr>
          <p:cNvPr id="104969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决策过程公开透明，广泛征求意见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尊重多元观点，鼓励不同声音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充分讨论和协商，达成共识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决策结果公正公平，体现集体智慧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法治性原则</a:t>
            </a:r>
            <a:endParaRPr altLang="en-US" lang="zh-CN"/>
          </a:p>
        </p:txBody>
      </p:sp>
      <p:sp>
        <p:nvSpPr>
          <p:cNvPr id="104973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遵循法律法规：管理决策必须符合国家法律法规和政策要求，不得违反法律规定。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依法决策：管理决策必须依法进行，不得违反法律法规和政策规定。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透明度原则：管理决策必须公开透明，不得暗箱操作，确保公众的知情权和监督权。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合法性原则：管理决策必须合法合规，不得违反法律法规和政策规定，确保决策的合法性和有效性。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管理决策的实践应用</a:t>
            </a:r>
            <a:endParaRPr altLang="en-US" dirty="0" lang="zh-CN"/>
          </a:p>
        </p:txBody>
      </p:sp>
      <p:sp>
        <p:nvSpPr>
          <p:cNvPr id="10497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企业管理决策实践</a:t>
            </a:r>
            <a:endParaRPr altLang="en-US" lang="zh-CN"/>
          </a:p>
        </p:txBody>
      </p:sp>
      <p:sp>
        <p:nvSpPr>
          <p:cNvPr id="1049868" name="圆角矩形 26"/>
          <p:cNvSpPr/>
          <p:nvPr>
            <p:custDataLst>
              <p:tags r:id="rId1"/>
            </p:custDataLst>
          </p:nvPr>
        </p:nvSpPr>
        <p:spPr>
          <a:xfrm>
            <a:off x="838200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70" name="圆角矩形 28"/>
          <p:cNvSpPr/>
          <p:nvPr>
            <p:custDataLst>
              <p:tags r:id="rId2"/>
            </p:custDataLst>
          </p:nvPr>
        </p:nvSpPr>
        <p:spPr>
          <a:xfrm>
            <a:off x="840639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72" name="文本框 31"/>
          <p:cNvSpPr txBox="1"/>
          <p:nvPr>
            <p:custDataLst>
              <p:tags r:id="rId3"/>
            </p:custDataLst>
          </p:nvPr>
        </p:nvSpPr>
        <p:spPr>
          <a:xfrm>
            <a:off x="919296" y="2252134"/>
            <a:ext cx="1750395" cy="331211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明确企业战略目标：确保决策与企业战略目标保持一致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圆角矩形 29"/>
          <p:cNvSpPr/>
          <p:nvPr>
            <p:custDataLst>
              <p:tags r:id="rId4"/>
            </p:custDataLst>
          </p:nvPr>
        </p:nvSpPr>
        <p:spPr>
          <a:xfrm>
            <a:off x="2989368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76" name="圆角矩形 32"/>
          <p:cNvSpPr/>
          <p:nvPr>
            <p:custDataLst>
              <p:tags r:id="rId5"/>
            </p:custDataLst>
          </p:nvPr>
        </p:nvSpPr>
        <p:spPr>
          <a:xfrm>
            <a:off x="2991807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78" name="文本框 34"/>
          <p:cNvSpPr txBox="1"/>
          <p:nvPr>
            <p:custDataLst>
              <p:tags r:id="rId6"/>
            </p:custDataLst>
          </p:nvPr>
        </p:nvSpPr>
        <p:spPr>
          <a:xfrm>
            <a:off x="3070463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充分了解市场环境：收集并分析市场信息，了解竞争对手和客户需求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圆角矩形 3"/>
          <p:cNvSpPr/>
          <p:nvPr>
            <p:custDataLst>
              <p:tags r:id="rId7"/>
            </p:custDataLst>
          </p:nvPr>
        </p:nvSpPr>
        <p:spPr>
          <a:xfrm>
            <a:off x="5140535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82" name="圆角矩形 4"/>
          <p:cNvSpPr/>
          <p:nvPr>
            <p:custDataLst>
              <p:tags r:id="rId8"/>
            </p:custDataLst>
          </p:nvPr>
        </p:nvSpPr>
        <p:spPr>
          <a:xfrm>
            <a:off x="5142364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84" name="文本框 5"/>
          <p:cNvSpPr txBox="1"/>
          <p:nvPr>
            <p:custDataLst>
              <p:tags r:id="rId9"/>
            </p:custDataLst>
          </p:nvPr>
        </p:nvSpPr>
        <p:spPr>
          <a:xfrm>
            <a:off x="5221021" y="2252134"/>
            <a:ext cx="1750395" cy="3313419"/>
          </a:xfrm>
          <a:prstGeom prst="rect"/>
          <a:noFill/>
        </p:spPr>
        <p:txBody>
          <a:bodyPr anchor="t" anchorCtr="0" rtlCol="0" wrap="square">
            <a:normAutofit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制定科学决策流程：建立完善的决策流程，包括问题识别、方案制定、风险评估、实施与监控等环节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圆角矩形 8"/>
          <p:cNvSpPr/>
          <p:nvPr>
            <p:custDataLst>
              <p:tags r:id="rId10"/>
            </p:custDataLst>
          </p:nvPr>
        </p:nvSpPr>
        <p:spPr>
          <a:xfrm>
            <a:off x="7291703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88" name="圆角矩形 9"/>
          <p:cNvSpPr/>
          <p:nvPr>
            <p:custDataLst>
              <p:tags r:id="rId11"/>
            </p:custDataLst>
          </p:nvPr>
        </p:nvSpPr>
        <p:spPr>
          <a:xfrm>
            <a:off x="7293532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90" name="文本框 10"/>
          <p:cNvSpPr txBox="1"/>
          <p:nvPr>
            <p:custDataLst>
              <p:tags r:id="rId12"/>
            </p:custDataLst>
          </p:nvPr>
        </p:nvSpPr>
        <p:spPr>
          <a:xfrm>
            <a:off x="7372189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培养高素质管理团队：提高管理者的素质和技能，增强决策能力和执行力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圆角矩形 6"/>
          <p:cNvSpPr/>
          <p:nvPr>
            <p:custDataLst>
              <p:tags r:id="rId13"/>
            </p:custDataLst>
          </p:nvPr>
        </p:nvSpPr>
        <p:spPr>
          <a:xfrm>
            <a:off x="9442870" y="1849095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94" name="圆角矩形 7"/>
          <p:cNvSpPr/>
          <p:nvPr>
            <p:custDataLst>
              <p:tags r:id="rId14"/>
            </p:custDataLst>
          </p:nvPr>
        </p:nvSpPr>
        <p:spPr>
          <a:xfrm>
            <a:off x="9444700" y="1849095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96" name="文本框 11"/>
          <p:cNvSpPr txBox="1"/>
          <p:nvPr>
            <p:custDataLst>
              <p:tags r:id="rId15"/>
            </p:custDataLst>
          </p:nvPr>
        </p:nvSpPr>
        <p:spPr>
          <a:xfrm>
            <a:off x="9523356" y="2253963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注重决策效果评估：对决策效果进行定期评估，及时调整和优化决策方案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政府管理决策实践</a:t>
            </a:r>
            <a:endParaRPr altLang="en-US" lang="zh-CN"/>
          </a:p>
        </p:txBody>
      </p:sp>
      <p:sp>
        <p:nvSpPr>
          <p:cNvPr id="104993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决策目标：以实现公共利益为出发点，注重长期发展和社会稳定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决策手段：运用现代科技手段，提高决策效率和准确性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5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决策评估：对决策效果进行评估，及时调整和完善决策方案，确保决策的有效实施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决策过程：遵循科学、民主、法治的原则，充分听取各方意见，确保决策的科学性和公正性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社会组织管理决策实践</a:t>
            </a:r>
            <a:endParaRPr altLang="en-US" lang="zh-CN"/>
          </a:p>
        </p:txBody>
      </p:sp>
      <p:sp>
        <p:nvSpPr>
          <p:cNvPr id="105000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1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1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决策方法：运用定量和定性方法，提高决策的准确性和可靠性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2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决策实施：制定实施计划，确保决策的有效执行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2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决策目标：明确组织目标，确保决策与组织战略一致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2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决策过程：遵循科学决策流程，包括信息收集、分析、评估和选择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个人管理决策实践</a:t>
            </a:r>
            <a:endParaRPr altLang="en-US" lang="zh-CN"/>
          </a:p>
        </p:txBody>
      </p:sp>
      <p:sp>
        <p:nvSpPr>
          <p:cNvPr id="1050064" name="矩形 31"/>
          <p:cNvSpPr/>
          <p:nvPr>
            <p:custDataLst>
              <p:tags r:id="rId1"/>
            </p:custDataLst>
          </p:nvPr>
        </p:nvSpPr>
        <p:spPr>
          <a:xfrm>
            <a:off x="3822005" y="1364400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明确目标：制定个人发展计划，明确职业目标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矩形 4"/>
          <p:cNvSpPr/>
          <p:nvPr>
            <p:custDataLst>
              <p:tags r:id="rId2"/>
            </p:custDataLst>
          </p:nvPr>
        </p:nvSpPr>
        <p:spPr>
          <a:xfrm>
            <a:off x="3822005" y="2186752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收集信息：收集相关资料，了解行业趋势和市场需求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矩形 5"/>
          <p:cNvSpPr/>
          <p:nvPr>
            <p:custDataLst>
              <p:tags r:id="rId3"/>
            </p:custDataLst>
          </p:nvPr>
        </p:nvSpPr>
        <p:spPr>
          <a:xfrm>
            <a:off x="3822005" y="3009105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分析问题：分析个人优势和劣势，确定需要改进的方面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矩形 7"/>
          <p:cNvSpPr/>
          <p:nvPr>
            <p:custDataLst>
              <p:tags r:id="rId4"/>
            </p:custDataLst>
          </p:nvPr>
        </p:nvSpPr>
        <p:spPr>
          <a:xfrm>
            <a:off x="3822005" y="3831457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制定方案：制定个人发展计划，包括学习、实践和提升技能等方面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矩形 3"/>
          <p:cNvSpPr/>
          <p:nvPr>
            <p:custDataLst>
              <p:tags r:id="rId5"/>
            </p:custDataLst>
          </p:nvPr>
        </p:nvSpPr>
        <p:spPr>
          <a:xfrm>
            <a:off x="3822005" y="4653810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实施方案：按照计划执行，不断调整和优化方案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矩形 6"/>
          <p:cNvSpPr/>
          <p:nvPr>
            <p:custDataLst>
              <p:tags r:id="rId6"/>
            </p:custDataLst>
          </p:nvPr>
        </p:nvSpPr>
        <p:spPr>
          <a:xfrm>
            <a:off x="3822005" y="5476162"/>
            <a:ext cx="4548658" cy="70143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评估效果：对个人发展计划进行评估，总结经验和教训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管理决策的未来发展</a:t>
            </a:r>
            <a:endParaRPr altLang="en-US" dirty="0" lang="zh-CN"/>
          </a:p>
        </p:txBody>
      </p:sp>
      <p:sp>
        <p:nvSpPr>
          <p:cNvPr id="10501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人工智能在管理决策中的应用</a:t>
            </a:r>
            <a:endParaRPr altLang="en-US" lang="zh-CN"/>
          </a:p>
        </p:txBody>
      </p:sp>
      <p:sp>
        <p:nvSpPr>
          <p:cNvPr id="105018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8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8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8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9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人工智能在管理决策中的应用场景广泛，包括数据挖掘、预测分析、智能推荐等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人工智能技术发展迅速，为管理决策提供了新的工具和方法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人工智能在管理决策中的应用可以提高决策效率和准确性，降低风险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未来，人工智能将在管理决策中发挥更加重要的作用，推动企业数字化转型和升级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数据驱动的管理决策趋势</a:t>
            </a:r>
            <a:endParaRPr altLang="en-US" lang="zh-CN"/>
          </a:p>
        </p:txBody>
      </p:sp>
      <p:sp>
        <p:nvSpPr>
          <p:cNvPr id="105023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数据收集与分析：利用大数据、人工智能等技术手段，收集并分析海量数据，为决策提供科学依据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数据驱动决策：将数据作为决策的核心要素，通过数据挖掘、预测等方法，提高决策的准确性和效率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智能化决策支持：利用人工智能技术，为管理者提供智能化的决策支持，降低决策风险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持续改进：通过数据驱动的管理决策，不断优化和改进管理流程，提高企业的竞争力和可持续发展能力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跨领域合作的管理决策模式</a:t>
            </a:r>
            <a:endParaRPr altLang="en-US" lang="zh-CN"/>
          </a:p>
        </p:txBody>
      </p:sp>
      <p:sp>
        <p:nvSpPr>
          <p:cNvPr id="105029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9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9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9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9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0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0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0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0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0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1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1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1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1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1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2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2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2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2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跨领域合作的概念和意义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跨领域合作的管理决策模式的实践案例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跨领域合作的管理决策模式的优势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跨领域合作的管理决策模式的特点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可持续发展理念下的管理决策挑战与机遇</a:t>
            </a:r>
            <a:endParaRPr altLang="en-US" lang="zh-CN"/>
          </a:p>
        </p:txBody>
      </p:sp>
      <p:sp>
        <p:nvSpPr>
          <p:cNvPr id="105036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7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7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7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7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7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8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8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8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1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8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8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9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9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9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9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9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0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0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0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可持续发展理念对管理决策的影响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管理决策的关键因素与原则在可持续发展中的应用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未来发展中的机遇：创新、合作与跨界融合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未来发展中的挑战：环境、社会和经济效益的平衡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44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448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45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4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47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1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8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6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6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5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5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5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5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5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55_5*l_h_f*1_6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2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25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408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2023-12-19T11:27:58Z</dcterms:created>
  <dcterms:modified xsi:type="dcterms:W3CDTF">2023-12-19T11:27:58Z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d45a838093064b75b1e5359b4c3bd699_21</vt:lpwstr>
  </property>
</Properties>
</file>