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34" r:id="rId1"/>
    <p:sldMasterId id="2147486171" r:id="rId2"/>
  </p:sldMasterIdLst>
  <p:notesMasterIdLst>
    <p:notesMasterId r:id="rId3"/>
  </p:notesMasterIdLst>
  <p:sldIdLst>
    <p:sldId id="1366" r:id="rId4"/>
    <p:sldId id="1369" r:id="rId5"/>
    <p:sldId id="1372" r:id="rId6"/>
    <p:sldId id="1375" r:id="rId7"/>
    <p:sldId id="1378" r:id="rId8"/>
    <p:sldId id="1381" r:id="rId9"/>
    <p:sldId id="1384" r:id="rId10"/>
    <p:sldId id="1387" r:id="rId11"/>
    <p:sldId id="1390" r:id="rId12"/>
    <p:sldId id="1393" r:id="rId13"/>
    <p:sldId id="1396" r:id="rId14"/>
    <p:sldId id="1399" r:id="rId15"/>
    <p:sldId id="1402" r:id="rId16"/>
    <p:sldId id="1405" r:id="rId17"/>
    <p:sldId id="1408" r:id="rId18"/>
    <p:sldId id="1411" r:id="rId19"/>
    <p:sldId id="1414" r:id="rId20"/>
    <p:sldId id="1417" r:id="rId21"/>
    <p:sldId id="1420" r:id="rId22"/>
    <p:sldId id="1423" r:id="rId23"/>
    <p:sldId id="1426" r:id="rId24"/>
    <p:sldId id="1429" r:id="rId25"/>
    <p:sldId id="1432" r:id="rId26"/>
    <p:sldId id="1435" r:id="rId27"/>
    <p:sldId id="1438" r:id="rId28"/>
    <p:sldId id="1441" r:id="rId29"/>
    <p:sldId id="1444" r:id="rId30"/>
    <p:sldId id="1447" r:id="rId31"/>
    <p:sldId id="1450" r:id="rId32"/>
    <p:sldId id="1453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35" r:id="rId1"/>
    <p:sldLayoutId id="2147486136" r:id="rId2"/>
    <p:sldLayoutId id="2147486137" r:id="rId3"/>
    <p:sldLayoutId id="2147486138" r:id="rId4"/>
    <p:sldLayoutId id="2147486139" r:id="rId5"/>
    <p:sldLayoutId id="2147486140" r:id="rId6"/>
    <p:sldLayoutId id="2147486141" r:id="rId7"/>
    <p:sldLayoutId id="2147486142" r:id="rId8"/>
    <p:sldLayoutId id="2147486143" r:id="rId9"/>
    <p:sldLayoutId id="2147486144" r:id="rId10"/>
    <p:sldLayoutId id="21474861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72" r:id="rId1"/>
    <p:sldLayoutId id="2147486173" r:id="rId2"/>
    <p:sldLayoutId id="2147486174" r:id="rId3"/>
    <p:sldLayoutId id="2147486175" r:id="rId4"/>
    <p:sldLayoutId id="2147486176" r:id="rId5"/>
    <p:sldLayoutId id="2147486177" r:id="rId6"/>
    <p:sldLayoutId id="2147486178" r:id="rId7"/>
    <p:sldLayoutId id="2147486179" r:id="rId8"/>
    <p:sldLayoutId id="2147486180" r:id="rId9"/>
    <p:sldLayoutId id="2147486181" r:id="rId10"/>
    <p:sldLayoutId id="21474861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tags" Target="../tags/tag236.xml"/><Relationship Id="rId18" Type="http://schemas.openxmlformats.org/officeDocument/2006/relationships/tags" Target="../tags/tag237.xml"/><Relationship Id="rId19" Type="http://schemas.openxmlformats.org/officeDocument/2006/relationships/tags" Target="../tags/tag238.xml"/><Relationship Id="rId20" Type="http://schemas.openxmlformats.org/officeDocument/2006/relationships/tags" Target="../tags/tag239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tags" Target="../tags/tag351.xml"/><Relationship Id="rId16" Type="http://schemas.openxmlformats.org/officeDocument/2006/relationships/tags" Target="../tags/tag352.xml"/><Relationship Id="rId17" Type="http://schemas.openxmlformats.org/officeDocument/2006/relationships/tags" Target="../tags/tag353.xml"/><Relationship Id="rId18" Type="http://schemas.openxmlformats.org/officeDocument/2006/relationships/tags" Target="../tags/tag354.xml"/><Relationship Id="rId19" Type="http://schemas.openxmlformats.org/officeDocument/2006/relationships/tags" Target="../tags/tag355.xml"/><Relationship Id="rId20" Type="http://schemas.openxmlformats.org/officeDocument/2006/relationships/tags" Target="../tags/tag35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初中教育中的跨学科学习与学科互动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跨学科学习的概念与意义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学科互动的内涵与价值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初中教育中跨学科学习的实施策略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学科互动在初中教育中的实现方式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跨学科学习与学科互动的实践案例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初中教育中跨学科学习与学科互动的挑战与展望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跨学科学习的概念与意义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跨学科学习的定义</a:t>
            </a:r>
            <a:endParaRPr altLang="en-US" lang="zh-CN"/>
          </a:p>
        </p:txBody>
      </p:sp>
      <p:sp>
        <p:nvSpPr>
          <p:cNvPr id="10489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跨学科学习是一种整合不同学科知识的学习方式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它旨在培养学生的综合素质和创新能力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跨学科学习有助于提高学生的学习效果和兴趣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跨学科学习能够促进学科之间的交流与合作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跨学科学习的目的和意义</a:t>
            </a:r>
            <a:endParaRPr altLang="en-US" lang="zh-CN"/>
          </a:p>
        </p:txBody>
      </p:sp>
      <p:sp>
        <p:nvSpPr>
          <p:cNvPr id="1048966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73802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8" name="矩形 48"/>
          <p:cNvSpPr/>
          <p:nvPr>
            <p:custDataLst>
              <p:tags r:id="rId2"/>
            </p:custDataLst>
          </p:nvPr>
        </p:nvSpPr>
        <p:spPr>
          <a:xfrm>
            <a:off x="608400" y="2583916"/>
            <a:ext cx="259159" cy="2611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52"/>
          <p:cNvSpPr txBox="1"/>
          <p:nvPr>
            <p:custDataLst>
              <p:tags r:id="rId3"/>
            </p:custDataLst>
          </p:nvPr>
        </p:nvSpPr>
        <p:spPr>
          <a:xfrm>
            <a:off x="110720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7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目的：培养学生综合运用知识的能力，提高解决实际问题的能力</a:t>
            </a:r>
            <a:endParaRPr altLang="en-US" dirty="0" sz="27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77745" y="2062239"/>
            <a:ext cx="5099761" cy="361643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4" name="矩形 20"/>
          <p:cNvSpPr/>
          <p:nvPr>
            <p:custDataLst>
              <p:tags r:id="rId5"/>
            </p:custDataLst>
          </p:nvPr>
        </p:nvSpPr>
        <p:spPr>
          <a:xfrm>
            <a:off x="6348120" y="2583916"/>
            <a:ext cx="259159" cy="2611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3"/>
          <p:cNvSpPr txBox="1"/>
          <p:nvPr>
            <p:custDataLst>
              <p:tags r:id="rId6"/>
            </p:custDataLst>
          </p:nvPr>
        </p:nvSpPr>
        <p:spPr>
          <a:xfrm>
            <a:off x="6846922" y="2369145"/>
            <a:ext cx="4404883" cy="243854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3333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意义：促进学科之间的交叉融合，拓展学生的知识视野，提高学习兴趣和创新能力，为未来的学习和职业发展奠定基础。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跨学科学习在初中教育中的重要性</a:t>
            </a:r>
            <a:endParaRPr altLang="en-US" lang="zh-CN"/>
          </a:p>
        </p:txBody>
      </p:sp>
      <p:sp>
        <p:nvSpPr>
          <p:cNvPr id="1049018" name="矩形: 圆角 1"/>
          <p:cNvSpPr/>
          <p:nvPr>
            <p:custDataLst>
              <p:tags r:id="rId1"/>
            </p:custDataLst>
          </p:nvPr>
        </p:nvSpPr>
        <p:spPr>
          <a:xfrm>
            <a:off x="608400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20" name="Freeform 7"/>
          <p:cNvSpPr/>
          <p:nvPr>
            <p:custDataLst>
              <p:tags r:id="rId2"/>
            </p:custDataLst>
          </p:nvPr>
        </p:nvSpPr>
        <p:spPr bwMode="auto">
          <a:xfrm flipV="1">
            <a:off x="733425" y="248869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2" name="标题"/>
          <p:cNvSpPr txBox="1"/>
          <p:nvPr>
            <p:custDataLst>
              <p:tags r:id="rId3"/>
            </p:custDataLst>
          </p:nvPr>
        </p:nvSpPr>
        <p:spPr>
          <a:xfrm>
            <a:off x="733425" y="2446809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24" name="正文"/>
          <p:cNvSpPr txBox="1"/>
          <p:nvPr>
            <p:custDataLst>
              <p:tags r:id="rId4"/>
            </p:custDataLst>
          </p:nvPr>
        </p:nvSpPr>
        <p:spPr>
          <a:xfrm>
            <a:off x="2169626" y="235161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培养综合素质：跨学科学习能够促进学生综合素质的培养，提高学生的创新能力、批判性思维和解决问题的能力。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26" name="矩形: 圆角 19"/>
          <p:cNvSpPr/>
          <p:nvPr>
            <p:custDataLst>
              <p:tags r:id="rId5"/>
            </p:custDataLst>
          </p:nvPr>
        </p:nvSpPr>
        <p:spPr>
          <a:xfrm>
            <a:off x="6159003" y="2350343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28" name="Freeform 7"/>
          <p:cNvSpPr/>
          <p:nvPr>
            <p:custDataLst>
              <p:tags r:id="rId6"/>
            </p:custDataLst>
          </p:nvPr>
        </p:nvSpPr>
        <p:spPr bwMode="auto">
          <a:xfrm flipV="1">
            <a:off x="6277682" y="248742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0" name="标题"/>
          <p:cNvSpPr txBox="1"/>
          <p:nvPr>
            <p:custDataLst>
              <p:tags r:id="rId7"/>
            </p:custDataLst>
          </p:nvPr>
        </p:nvSpPr>
        <p:spPr>
          <a:xfrm>
            <a:off x="6277682" y="2446174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32" name="正文"/>
          <p:cNvSpPr txBox="1"/>
          <p:nvPr>
            <p:custDataLst>
              <p:tags r:id="rId8"/>
            </p:custDataLst>
          </p:nvPr>
        </p:nvSpPr>
        <p:spPr>
          <a:xfrm>
            <a:off x="7714517" y="2352882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增强学科互动：跨学科学习能够增强不同学科之间的互动，促进教师之间的合作，有利于学科的交叉融合和教学质量的提升。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34" name="矩形: 圆角 28"/>
          <p:cNvSpPr/>
          <p:nvPr>
            <p:custDataLst>
              <p:tags r:id="rId9"/>
            </p:custDataLst>
          </p:nvPr>
        </p:nvSpPr>
        <p:spPr>
          <a:xfrm>
            <a:off x="608400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36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733425" y="4131156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8" name="标题"/>
          <p:cNvSpPr txBox="1"/>
          <p:nvPr>
            <p:custDataLst>
              <p:tags r:id="rId11"/>
            </p:custDataLst>
          </p:nvPr>
        </p:nvSpPr>
        <p:spPr>
          <a:xfrm>
            <a:off x="733425" y="408927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0" name="正文"/>
          <p:cNvSpPr txBox="1"/>
          <p:nvPr>
            <p:custDataLst>
              <p:tags r:id="rId12"/>
            </p:custDataLst>
          </p:nvPr>
        </p:nvSpPr>
        <p:spPr>
          <a:xfrm>
            <a:off x="2169626" y="3994073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85714" lnSpcReduction="2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适应未来发展：随着科技的发展和社会的进步，跨学科的知识和技能越来越重要。跨学科学习能够帮助学生更好地适应未来的发展需求，提高就业竞争力。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  <p:sp>
        <p:nvSpPr>
          <p:cNvPr id="1049042" name="矩形: 圆角 24"/>
          <p:cNvSpPr/>
          <p:nvPr>
            <p:custDataLst>
              <p:tags r:id="rId13"/>
            </p:custDataLst>
          </p:nvPr>
        </p:nvSpPr>
        <p:spPr>
          <a:xfrm>
            <a:off x="6159003" y="3992804"/>
            <a:ext cx="5418365" cy="1394910"/>
          </a:xfrm>
          <a:prstGeom prst="roundRect">
            <a:avLst>
              <a:gd name="adj" fmla="val 8028"/>
            </a:avLst>
          </a:prstGeom>
          <a:solidFill>
            <a:schemeClr val="lt1">
              <a:lumMod val="100000"/>
            </a:schemeClr>
          </a:solidFill>
          <a:ln>
            <a:gradFill>
              <a:gsLst>
                <a:gs pos="0">
                  <a:schemeClr val="accent1">
                    <a:lumMod val="40000"/>
                    <a:lumOff val="60000"/>
                    <a:alpha val="8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3320000" scaled="0"/>
            </a:gradFill>
          </a:ln>
          <a:effectLst>
            <a:outerShdw algn="tr" blurRad="203200" dir="2160000" dist="76200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044" name="Freeform 7"/>
          <p:cNvSpPr/>
          <p:nvPr>
            <p:custDataLst>
              <p:tags r:id="rId14"/>
            </p:custDataLst>
          </p:nvPr>
        </p:nvSpPr>
        <p:spPr bwMode="auto">
          <a:xfrm flipV="1">
            <a:off x="6277682" y="4129887"/>
            <a:ext cx="1476612" cy="1120869"/>
          </a:xfrm>
          <a:custGeom>
            <a:avLst/>
            <a:gdLst>
              <a:gd name="T0" fmla="*/ 163 w 184"/>
              <a:gd name="T1" fmla="*/ 138 h 138"/>
              <a:gd name="T2" fmla="*/ 17 w 184"/>
              <a:gd name="T3" fmla="*/ 138 h 138"/>
              <a:gd name="T4" fmla="*/ 0 w 184"/>
              <a:gd name="T5" fmla="*/ 121 h 138"/>
              <a:gd name="T6" fmla="*/ 0 w 184"/>
              <a:gd name="T7" fmla="*/ 17 h 138"/>
              <a:gd name="T8" fmla="*/ 17 w 184"/>
              <a:gd name="T9" fmla="*/ 0 h 138"/>
              <a:gd name="T10" fmla="*/ 111 w 184"/>
              <a:gd name="T11" fmla="*/ 0 h 138"/>
              <a:gd name="T12" fmla="*/ 126 w 184"/>
              <a:gd name="T13" fmla="*/ 9 h 138"/>
              <a:gd name="T14" fmla="*/ 178 w 184"/>
              <a:gd name="T15" fmla="*/ 113 h 138"/>
              <a:gd name="T16" fmla="*/ 163 w 184"/>
              <a:gd name="T17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38">
                <a:moveTo>
                  <a:pt x="163" y="138"/>
                </a:moveTo>
                <a:cubicBezTo>
                  <a:pt x="17" y="138"/>
                  <a:pt x="17" y="138"/>
                  <a:pt x="17" y="138"/>
                </a:cubicBezTo>
                <a:cubicBezTo>
                  <a:pt x="8" y="138"/>
                  <a:pt x="0" y="130"/>
                  <a:pt x="0" y="1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7" y="0"/>
                  <a:pt x="123" y="3"/>
                  <a:pt x="126" y="9"/>
                </a:cubicBezTo>
                <a:cubicBezTo>
                  <a:pt x="178" y="113"/>
                  <a:pt x="178" y="113"/>
                  <a:pt x="178" y="113"/>
                </a:cubicBezTo>
                <a:cubicBezTo>
                  <a:pt x="184" y="124"/>
                  <a:pt x="176" y="138"/>
                  <a:pt x="163" y="13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/>
              </a:gs>
              <a:gs pos="70000">
                <a:schemeClr val="accent1">
                  <a:lumMod val="80000"/>
                  <a:lumOff val="20000"/>
                </a:schemeClr>
              </a:gs>
            </a:gsLst>
            <a:lin ang="11760000" scaled="0"/>
          </a:gradFill>
          <a:ln>
            <a:noFill/>
          </a:ln>
          <a:effectLst>
            <a:outerShdw algn="t" blurRad="101600" dir="3000000" dist="1016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15"/>
            </p:custDataLst>
          </p:nvPr>
        </p:nvSpPr>
        <p:spPr>
          <a:xfrm>
            <a:off x="6277682" y="4088000"/>
            <a:ext cx="1146480" cy="1203917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48" name="正文"/>
          <p:cNvSpPr txBox="1"/>
          <p:nvPr>
            <p:custDataLst>
              <p:tags r:id="rId16"/>
            </p:custDataLst>
          </p:nvPr>
        </p:nvSpPr>
        <p:spPr>
          <a:xfrm>
            <a:off x="7714517" y="3994708"/>
            <a:ext cx="3857195" cy="139491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</a:rPr>
              <a:t>促进全面发展：跨学科学习能够促进学生的全面发展，培养学生的兴趣爱好和特长，有利于学生的身心健康和个性发展。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9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704"/>
          </a:bodyPr>
          <a:p>
            <a:r>
              <a:rPr altLang="en-US" lang="zh-CN"/>
              <a:t>学科互动的内涵与价值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学科互动的定义</a:t>
            </a:r>
            <a:endParaRPr altLang="en-US" lang="zh-CN"/>
          </a:p>
        </p:txBody>
      </p:sp>
      <p:sp>
        <p:nvSpPr>
          <p:cNvPr id="10491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学科互动有助于培养学生的创新思维、批判性思维和问题解决能力，提高综合素质和竞争力。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学科互动是指不同学科之间的相互联系、交叉和融合，通过跨学科学习的方式来实现知识的综合运用和能力的全面发展。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学科互动可以促进教师之间的交流与合作，推动教育教学改革，提高教育质量。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学科互动是适应未来社会发展的需要，培养具有跨学科知识和能力的复合型人才的重要途径。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学科互动在初中教育中的价值</a:t>
            </a:r>
            <a:endParaRPr altLang="en-US" lang="zh-CN"/>
          </a:p>
        </p:txBody>
      </p:sp>
      <p:sp>
        <p:nvSpPr>
          <p:cNvPr id="104918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促进知识整合与理解：学科互动有助于学生将不同学科的知识融会贯通，加深对整体知识体系的理解。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培养综合素质与能力：学科互动能够提高学生的综合素质，包括问题解决能力、批判性思维和创新精神。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激发学习兴趣与动力：学科互动能够通过多样化的学习方式激发学生的学习兴趣和动力，增强学习意愿。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促进教师专业发展与成长：学科互动要求教师具备跨学科的知识和教学能力，从而促进教师的专业发展和成长。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学科互动对于学生发展的影响</a:t>
            </a:r>
            <a:endParaRPr altLang="en-US" lang="zh-CN"/>
          </a:p>
        </p:txBody>
      </p:sp>
      <p:sp>
        <p:nvSpPr>
          <p:cNvPr id="10492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提升学生的综合素质：学科互动有助于学生掌握不同学科的知识，并将其整合到实际生活中，提高学生的综合素质。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培养学生的创新能力：学科互动可以引导学生从多个角度思考问题，激发学生的创新思维，培养学生的创新能力。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增强学生的自主学习能力：学科互动可以激发学生的学习兴趣，促使学生主动探究、自主学习，增强自主学习能力。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促进学生的全面发展：学科互动不仅关注学生的知识积累，还注重学生的情感、态度和价值观的培养，促进学生的全面发展。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初中教育中跨学科学习的实施策略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课程设置与跨学科学习</a:t>
            </a:r>
            <a:endParaRPr altLang="en-US" lang="zh-CN"/>
          </a:p>
        </p:txBody>
      </p:sp>
      <p:sp>
        <p:nvSpPr>
          <p:cNvPr id="10493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课程整合：将不同学科的知识点进行有机整合，形成连贯的教学内容。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主题式学习：围绕一个主题，结合多个学科的知识进行探究式学习。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实践活动：组织跨学科的实践活动，让学生在实践中学习和运用知识。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教师合作：鼓励不同学科的教师进行合作，共同设计跨学科学习课程。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教师角色与跨学科学习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教师需要积极探索跨学科的教学方法，创新教学方式和手段，激发学生的学习兴趣和创造力。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教师需要关注学生的学习过程和成果，及时给予反馈和指导，促进学生的学习进步和全面发展。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教师需要具备跨学科的知识和技能，能够引导学生进行跨学科学习。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教师需要成为学习的组织者和引导者，帮助学生发现不同学科之间的联系和共同点。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学生参与与跨学科学习</a:t>
            </a:r>
            <a:endParaRPr altLang="en-US" lang="zh-CN"/>
          </a:p>
        </p:txBody>
      </p:sp>
      <p:sp>
        <p:nvSpPr>
          <p:cNvPr id="104947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鼓励学生自主选择跨学科学习项目，培养兴趣和主动性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开展合作学习，促进学生之间的交流与协作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创设跨学科学习情境，引导学生探究不同学科之间的联系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建立多元评价体系，全面评价学生的跨学科学习成果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评价方式与跨学科学习</a:t>
            </a:r>
            <a:endParaRPr altLang="en-US" lang="zh-CN"/>
          </a:p>
        </p:txBody>
      </p:sp>
      <p:sp>
        <p:nvSpPr>
          <p:cNvPr id="10495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评价方式：注重过程评价，关注学生实际应用能力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实施策略：建立跨学科学习平台，整合教学资源，加强学科间的交流与合作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评价标准：制定科学合理的评价标准，确保评价结果客观公正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跨学科学习：鼓励学生自主学习，培养创新思维和解决问题的能力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学科互动在初中教育中的实现方式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课堂内外的学科互动</a:t>
            </a:r>
            <a:endParaRPr altLang="en-US" lang="zh-CN"/>
          </a:p>
        </p:txBody>
      </p:sp>
      <p:sp>
        <p:nvSpPr>
          <p:cNvPr id="10496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课堂外的学科互动：利用课外活动、社团等形式，引导学生将所学知识应用于实际生活中，促进学科之间的融合。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课堂内的学科互动：通过小组讨论、项目合作等方式，促进不同学科之间的交流与合作。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教师之间的学科互动：教师之间可以开展跨学科的教学研讨、集体备课等活动，促进教学方法和资源的共享。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学校层面的学科互动：学校可以组织跨学科的主题活动、展览等，为学生提供更广泛的学科交流平台。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教师之间的学科互动</a:t>
            </a:r>
            <a:endParaRPr altLang="en-US" lang="zh-CN"/>
          </a:p>
        </p:txBody>
      </p:sp>
      <p:sp>
        <p:nvSpPr>
          <p:cNvPr id="10497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学科交叉备课：教师共同探讨教学内容，寻找学科间的联系点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跨学科课程设计：教师合作开发跨学科课程，促进学生全面发展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学科交流活动：组织教师参加学科交流活动，分享教学经验和教学方法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跨学科教研活动：开展跨学科教研活动，共同研究教学问题，提高教学质量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学生之间的学科互动</a:t>
            </a:r>
            <a:endParaRPr altLang="en-US" lang="zh-CN"/>
          </a:p>
        </p:txBody>
      </p:sp>
      <p:sp>
        <p:nvSpPr>
          <p:cNvPr id="10497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合作学习：学生分组进行跨学科学习，共同完成学习任务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互动研讨：鼓励学生进行跨学科讨论，分享不同学科的知识和观点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学科竞赛：组织不同学科的竞赛活动，激发学生之间的竞争与合作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主题活动：开展以某一主题为主的跨学科活动，引导学生运用不同学科知识解决问题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学校与社区的学科互动</a:t>
            </a:r>
            <a:endParaRPr altLang="en-US" lang="zh-CN"/>
          </a:p>
        </p:txBody>
      </p:sp>
      <p:sp>
        <p:nvSpPr>
          <p:cNvPr id="104982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3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组织学生参与社区活动，如志愿者服务、社会实践等，以增强学生对社会问题的认识和解决能力。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学校与社区合作开展项目，如文化交流、科技创新等，以促进学科之间的交叉融合。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利用社区资源，如图书馆、博物馆等，为学生提供丰富的课外学习资源，促进学生对学科知识的拓展。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学校与社区共同开展学术研讨、讲座等活动，以促进教师与社区之间的交流与合作。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跨学科学习与学科互动的实践案例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案例一：地理与数学的跨学科学习</a:t>
            </a:r>
            <a:endParaRPr altLang="en-US" lang="zh-CN"/>
          </a:p>
        </p:txBody>
      </p:sp>
      <p:sp>
        <p:nvSpPr>
          <p:cNvPr id="1049930" name="Freeform 7"/>
          <p:cNvSpPr/>
          <p:nvPr>
            <p:custDataLst>
              <p:tags r:id="rId1"/>
            </p:custDataLst>
          </p:nvPr>
        </p:nvSpPr>
        <p:spPr bwMode="auto">
          <a:xfrm>
            <a:off x="1194525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32" name="矩形: 圆角 18"/>
          <p:cNvSpPr/>
          <p:nvPr>
            <p:custDataLst>
              <p:tags r:id="rId2"/>
            </p:custDataLst>
          </p:nvPr>
        </p:nvSpPr>
        <p:spPr bwMode="auto">
          <a:xfrm>
            <a:off x="807651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934" name="Freeform 6"/>
          <p:cNvSpPr/>
          <p:nvPr>
            <p:custDataLst>
              <p:tags r:id="rId3"/>
            </p:custDataLst>
          </p:nvPr>
        </p:nvSpPr>
        <p:spPr bwMode="auto">
          <a:xfrm>
            <a:off x="1292534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36" name="标题"/>
          <p:cNvSpPr txBox="1"/>
          <p:nvPr>
            <p:custDataLst>
              <p:tags r:id="rId4"/>
            </p:custDataLst>
          </p:nvPr>
        </p:nvSpPr>
        <p:spPr>
          <a:xfrm>
            <a:off x="1411820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38" name="正文"/>
          <p:cNvSpPr txBox="1"/>
          <p:nvPr>
            <p:custDataLst>
              <p:tags r:id="rId5"/>
            </p:custDataLst>
          </p:nvPr>
        </p:nvSpPr>
        <p:spPr>
          <a:xfrm>
            <a:off x="817323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案例背景：地理和数学两门学科的结合，旨在提高学生的综合运用能力和解决实际问题的能力。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40" name="Freeform 7"/>
          <p:cNvSpPr/>
          <p:nvPr>
            <p:custDataLst>
              <p:tags r:id="rId6"/>
            </p:custDataLst>
          </p:nvPr>
        </p:nvSpPr>
        <p:spPr bwMode="auto">
          <a:xfrm>
            <a:off x="3911673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42" name="矩形: 圆角 33"/>
          <p:cNvSpPr/>
          <p:nvPr>
            <p:custDataLst>
              <p:tags r:id="rId7"/>
            </p:custDataLst>
          </p:nvPr>
        </p:nvSpPr>
        <p:spPr bwMode="auto">
          <a:xfrm>
            <a:off x="3524154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944" name="Freeform 6"/>
          <p:cNvSpPr/>
          <p:nvPr>
            <p:custDataLst>
              <p:tags r:id="rId8"/>
            </p:custDataLst>
          </p:nvPr>
        </p:nvSpPr>
        <p:spPr bwMode="auto">
          <a:xfrm>
            <a:off x="4009037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46" name="标题"/>
          <p:cNvSpPr txBox="1"/>
          <p:nvPr>
            <p:custDataLst>
              <p:tags r:id="rId9"/>
            </p:custDataLst>
          </p:nvPr>
        </p:nvSpPr>
        <p:spPr>
          <a:xfrm>
            <a:off x="4128323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48" name="正文"/>
          <p:cNvSpPr txBox="1"/>
          <p:nvPr>
            <p:custDataLst>
              <p:tags r:id="rId10"/>
            </p:custDataLst>
          </p:nvPr>
        </p:nvSpPr>
        <p:spPr>
          <a:xfrm>
            <a:off x="3534471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4444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案例描述：通过地理和数学的跨学科学习，学生可以更好地理解地球的形状、气候变化、人口分布等实际问题，同时掌握相关的数学知识和技能。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50" name="Freeform 7"/>
          <p:cNvSpPr/>
          <p:nvPr>
            <p:custDataLst>
              <p:tags r:id="rId11"/>
            </p:custDataLst>
          </p:nvPr>
        </p:nvSpPr>
        <p:spPr bwMode="auto">
          <a:xfrm>
            <a:off x="6628176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52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1302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954" name="Freeform 6"/>
          <p:cNvSpPr/>
          <p:nvPr>
            <p:custDataLst>
              <p:tags r:id="rId13"/>
            </p:custDataLst>
          </p:nvPr>
        </p:nvSpPr>
        <p:spPr bwMode="auto">
          <a:xfrm>
            <a:off x="6725540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56" name="标题"/>
          <p:cNvSpPr txBox="1"/>
          <p:nvPr>
            <p:custDataLst>
              <p:tags r:id="rId14"/>
            </p:custDataLst>
          </p:nvPr>
        </p:nvSpPr>
        <p:spPr>
          <a:xfrm>
            <a:off x="6845471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58" name="正文"/>
          <p:cNvSpPr txBox="1"/>
          <p:nvPr>
            <p:custDataLst>
              <p:tags r:id="rId15"/>
            </p:custDataLst>
          </p:nvPr>
        </p:nvSpPr>
        <p:spPr>
          <a:xfrm>
            <a:off x="6250974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4444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案例实施：教师需要制定详细的教学计划，整合两门学科的知识点，引导学生进行探究式学习，并鼓励学生自主探索和解决问题。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0" name="Freeform 7"/>
          <p:cNvSpPr/>
          <p:nvPr>
            <p:custDataLst>
              <p:tags r:id="rId16"/>
            </p:custDataLst>
          </p:nvPr>
        </p:nvSpPr>
        <p:spPr bwMode="auto">
          <a:xfrm>
            <a:off x="9344679" y="1490400"/>
            <a:ext cx="229346" cy="115405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62" name="矩形: 圆角 52"/>
          <p:cNvSpPr/>
          <p:nvPr>
            <p:custDataLst>
              <p:tags r:id="rId17"/>
            </p:custDataLst>
          </p:nvPr>
        </p:nvSpPr>
        <p:spPr bwMode="auto">
          <a:xfrm>
            <a:off x="8957805" y="1605818"/>
            <a:ext cx="2420928" cy="4643485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964" name="Freeform 6"/>
          <p:cNvSpPr/>
          <p:nvPr>
            <p:custDataLst>
              <p:tags r:id="rId18"/>
            </p:custDataLst>
          </p:nvPr>
        </p:nvSpPr>
        <p:spPr bwMode="auto">
          <a:xfrm>
            <a:off x="9442688" y="1490400"/>
            <a:ext cx="1327881" cy="1459356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66" name="标题"/>
          <p:cNvSpPr txBox="1"/>
          <p:nvPr>
            <p:custDataLst>
              <p:tags r:id="rId19"/>
            </p:custDataLst>
          </p:nvPr>
        </p:nvSpPr>
        <p:spPr>
          <a:xfrm>
            <a:off x="9561974" y="1605818"/>
            <a:ext cx="1212477" cy="134395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68" name="正文"/>
          <p:cNvSpPr txBox="1"/>
          <p:nvPr>
            <p:custDataLst>
              <p:tags r:id="rId20"/>
            </p:custDataLst>
          </p:nvPr>
        </p:nvSpPr>
        <p:spPr>
          <a:xfrm>
            <a:off x="8967477" y="3168790"/>
            <a:ext cx="2402053" cy="3080481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 fontScale="94444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案例效果：通过跨学科学习，学生可以更好地理解学科知识之间的联系，提高学习兴趣和积极性，同时增强创新能力和实践能力。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案例二：语文与历史的学科互动</a:t>
            </a:r>
            <a:endParaRPr altLang="en-US" lang="zh-CN"/>
          </a:p>
        </p:txBody>
      </p:sp>
      <p:sp>
        <p:nvSpPr>
          <p:cNvPr id="105001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案例背景：语文和历史学科的融合，旨在提高学生的综合素质和跨学科学习能力。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案例描述：通过语文课文中的历史背景、历史人物和历史事件，引导学生深入了解历史，同时提高语文阅读和写作能力。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案例实施：教师需要制定跨学科教学计划，整合语文和历史教学资源，设计互动式学习活动。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案例效果：通过语文与历史的学科互动，学生能够更好地理解历史知识，提高语文素养和跨学科学习能力。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案例三：物理与化学的实验探究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实验探究的内容：结合物理和化学的知识，设计并实施一系列实验，探究物理和化学现象之间的联系和影响。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实验探究的目标：通过物理和化学的实验探究，培养学生跨学科学习的能力，加深对科学知识的理解。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实验探究的过程：学生分组进行实验，记录实验数据和结果，分析并总结实验结论。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实验探究的意义：通过跨学科的实验探究，可以提高学生的科学素养和实践能力，促进学生对学科知识的理解和掌握。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案例四：英语与音乐的跨学科项目</a:t>
            </a:r>
            <a:endParaRPr altLang="en-US" lang="zh-CN"/>
          </a:p>
        </p:txBody>
      </p:sp>
      <p:sp>
        <p:nvSpPr>
          <p:cNvPr id="10501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案例介绍：学生通过学习英语歌曲，提高英语听说能力，同时了解音乐知识。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学科互动：英语教师与音乐教师合作，共同设计课程，实现跨学科教学。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实践效果：学生不仅能够提高英语水平，还能够培养音乐素养和跨学科思维能力。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适用范围：适用于初中英语和音乐课程，以及其他需要跨学科合作的课程。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初中教育中跨学科学习与学科互动的挑战与展望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502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学科壁垒：不同学科之间存在知识隔阂，难以融合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教材与课程设计：缺乏跨学科的教材和课程设计，难以满足学生的学习需求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学生认知：学生对于跨学科学习的意义和价值认识不够，需要引导和培养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教师观念：部分教师对跨学科学习的认识不足，难以实施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改进的建议与对策</a:t>
            </a:r>
            <a:endParaRPr altLang="en-US" lang="zh-CN"/>
          </a:p>
        </p:txBody>
      </p:sp>
      <p:sp>
        <p:nvSpPr>
          <p:cNvPr id="105031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改进教学方法：采用项目式学习、案例分析等跨学科教学方式，激发学生的学习兴趣和主动性。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加强学科整合：建立跨学科的课程体系，加强学科之间的联系和整合，提高学生的学习效果。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提升教师素质：加强教师的跨学科培训和交流，提高教师的专业素养和教学能力。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建立评价体系：建立科学的评价体系，注重学生的综合素质和创新能力评价，促进学生的全面发展。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未来发展的趋势与展望</a:t>
            </a:r>
            <a:endParaRPr altLang="en-US" lang="zh-CN"/>
          </a:p>
        </p:txBody>
      </p:sp>
      <p:sp>
        <p:nvSpPr>
          <p:cNvPr id="10503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技术手段将进一步支持跨学科学习，如虚拟现实、人工智能等。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未来教育将更加注重培养学生的创新能力和实践能力。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跨学科学习将更加普及，成为初中教育的重要趋势。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学科之间的界限将逐渐模糊，促进教育内容的融合与交叉。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440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4_3*l_h_i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4_3*l_h_i*1_1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4_3*l_h_a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4_3*l_h_f*1_1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4_3*l_h_i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4_3*l_h_i*1_2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4_3*l_h_a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4_3*l_h_f*1_2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4_3*l_h_i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4_3*l_h_i*1_3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4_3*l_h_a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4_3*l_h_f*1_3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4_3*l_h_i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gradient&quot;:[{&quot;brightness&quot;:0.6000000238418579,&quot;colorType&quot;:1,&quot;foreColorIndex&quot;:5,&quot;pos&quot;:0,&quot;transparency&quot;:0.20000000298023224},{&quot;brightness&quot;:0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4_3*l_h_i*1_4_2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gradient&quot;:[{&quot;brightness&quot;:0.20000000298023224,&quot;colorType&quot;:1,&quot;foreColorIndex&quot;:5,&quot;pos&quot;:0.699999988079071,&quot;transparency&quot;:0},{&quot;brightness&quot;:0.800000011920929,&quot;colorType&quot;:1,&quot;foreColorIndex&quot;:5,&quot;pos&quot;:0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4_3*l_h_a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4_3*l_h_f*1_4_1"/>
  <p:tag name="KSO_WM_TEMPLATE_CATEGORY" val="diagram"/>
  <p:tag name="KSO_WM_TEMPLATE_INDEX" val="20231654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5869140625,&quot;width&quot;:864.1891479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3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3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2024-01-01T08:42:59Z</dcterms:created>
  <dcterms:modified xsi:type="dcterms:W3CDTF">2024-01-01T08:42:59Z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8922828c25594954ad9f6c9e117d2b8b_21</vt:lpwstr>
  </property>
</Properties>
</file>