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871" r:id="rId1"/>
    <p:sldMasterId id="2147501908" r:id="rId2"/>
  </p:sldMasterIdLst>
  <p:notesMasterIdLst>
    <p:notesMasterId r:id="rId3"/>
  </p:notesMasterIdLst>
  <p:sldIdLst>
    <p:sldId id="8790" r:id="rId4"/>
    <p:sldId id="8793" r:id="rId5"/>
    <p:sldId id="8796" r:id="rId6"/>
    <p:sldId id="8799" r:id="rId7"/>
    <p:sldId id="8805" r:id="rId9"/>
    <p:sldId id="8808" r:id="rId10"/>
    <p:sldId id="8811" r:id="rId11"/>
    <p:sldId id="8814" r:id="rId12"/>
    <p:sldId id="8820" r:id="rId14"/>
    <p:sldId id="8823" r:id="rId15"/>
    <p:sldId id="8826" r:id="rId16"/>
    <p:sldId id="8829" r:id="rId17"/>
    <p:sldId id="8835" r:id="rId19"/>
    <p:sldId id="8838" r:id="rId20"/>
    <p:sldId id="8841" r:id="rId21"/>
    <p:sldId id="8844" r:id="rId22"/>
    <p:sldId id="8850" r:id="rId24"/>
    <p:sldId id="8853" r:id="rId25"/>
    <p:sldId id="8856" r:id="rId26"/>
    <p:sldId id="8859" r:id="rId27"/>
    <p:sldId id="8865" r:id="rId29"/>
    <p:sldId id="8868" r:id="rId30"/>
    <p:sldId id="887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872" r:id="rId1"/>
    <p:sldLayoutId id="2147501873" r:id="rId2"/>
    <p:sldLayoutId id="2147501874" r:id="rId3"/>
    <p:sldLayoutId id="2147501875" r:id="rId4"/>
    <p:sldLayoutId id="2147501876" r:id="rId5"/>
    <p:sldLayoutId id="2147501877" r:id="rId6"/>
    <p:sldLayoutId id="2147501878" r:id="rId7"/>
    <p:sldLayoutId id="2147501879" r:id="rId8"/>
    <p:sldLayoutId id="2147501880" r:id="rId9"/>
    <p:sldLayoutId id="2147501881" r:id="rId10"/>
    <p:sldLayoutId id="21475018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1909" r:id="rId1"/>
    <p:sldLayoutId id="2147501910" r:id="rId2"/>
    <p:sldLayoutId id="2147501911" r:id="rId3"/>
    <p:sldLayoutId id="2147501912" r:id="rId4"/>
    <p:sldLayoutId id="2147501913" r:id="rId5"/>
    <p:sldLayoutId id="2147501914" r:id="rId6"/>
    <p:sldLayoutId id="2147501915" r:id="rId7"/>
    <p:sldLayoutId id="2147501916" r:id="rId8"/>
    <p:sldLayoutId id="2147501917" r:id="rId9"/>
    <p:sldLayoutId id="2147501918" r:id="rId10"/>
    <p:sldLayoutId id="21475019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tags" Target="../tags/tag211.xml"/><Relationship Id="rId16" Type="http://schemas.openxmlformats.org/officeDocument/2006/relationships/tags" Target="../tags/tag212.xml"/><Relationship Id="rId17" Type="http://schemas.openxmlformats.org/officeDocument/2006/relationships/tags" Target="../tags/tag213.xml"/><Relationship Id="rId18" Type="http://schemas.openxmlformats.org/officeDocument/2006/relationships/tags" Target="../tags/tag214.xml"/><Relationship Id="rId19" Type="http://schemas.openxmlformats.org/officeDocument/2006/relationships/tags" Target="../tags/tag215.xml"/><Relationship Id="rId20" Type="http://schemas.openxmlformats.org/officeDocument/2006/relationships/tags" Target="../tags/tag21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2024年出行与城市交通行业工作总结与展望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7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出行与城市交通行业概述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2024年出行与城市交通行业工作总结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2024年出行与城市交通行业展望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未来工作重点与目标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出行与城市交通行业概述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出行与城市交通行业的定义和范围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行业的发展历程和重要事件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行业的主要参与者和角色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行业的重要趋势和影响因素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行业现状与市场规模</a:t>
            </a:r>
            <a:endParaRPr altLang="en-US" lang="zh-CN"/>
          </a:p>
        </p:txBody>
      </p:sp>
      <p:sp>
        <p:nvSpPr>
          <p:cNvPr id="10490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市场规模及增长趋势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出行与城市交通行业概述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行业主要参与者及竞争格局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政策法规对行业的影响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490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交通管理部门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公共交通运营企业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共享出行平台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智能交通系统提供商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2024年出行与城市交通行业工作总结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2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城市交通改善：加强交通管理，提高城市交通运行效率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出行服务提升：优化出行体验，提高服务质量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科技创新引领：推动新技术应用，提升行业竞争力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绿色出行推广：倡导低碳出行，促进可持续发展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492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交通拥堵：城市交通拥堵问题日益严重，影响出行效率和城市发展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环境污染：交通排放对环境造成污染，需要采取措施降低污染排放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交通安全：交通事故频发，需要加强交通安全管理，提高出行安全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公共交通：公共交通服务不足，需要加强公共交通建设，提高出行便利性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解决方案与改进措施</a:t>
            </a:r>
            <a:endParaRPr altLang="en-US" lang="zh-CN"/>
          </a:p>
        </p:txBody>
      </p:sp>
      <p:sp>
        <p:nvSpPr>
          <p:cNvPr id="10493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交通拥堵问题：推广公共交通、建设智能交通系统、优化道路布局等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环境污染问题：推广清洁能源车辆、加强尾气排放监管、建设绿色交通设施等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出行安全问题：加强交通安全宣传教育、完善交通设施、提高应急救援能力等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服务质量提升：提高公共交通服务水平、优化出行信息平台、加强服务质量监管等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2024年出行与城市交通行业展望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4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电动化趋势：随着环保意识的提高，电动交通工具将成为主流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智能化趋势：自动驾驶、智能交通系统等技术将得到广泛应用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共享化趋势：共享出行、共享单车等模式将继续发展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绿色化趋势：绿色出行、低碳生活将成为未来城市交通的重要方向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新技术应用与影响</a:t>
            </a:r>
            <a:endParaRPr altLang="en-US" lang="zh-CN"/>
          </a:p>
        </p:txBody>
      </p:sp>
      <p:sp>
        <p:nvSpPr>
          <p:cNvPr id="10494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自动驾驶技术：随着自动驾驶技术的不断发展，未来城市交通将更加智能化和高效化，减少交通事故和拥堵现象。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新能源技术：新能源汽车的普及将进一步减少城市交通对环境的污染，提高城市居民的生活质量。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5G技术：5G技术的应用将为城市交通带来更多的可能性，如车联网、智能交通信号控制等，提高城市交通的效率和安全性。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人工智能技术：人工智能技术的应用将为城市交通带来更多的智能化服务，如智能停车、智能公交等，提高城市交通的便捷性和舒适性。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政策法规变化及影响</a:t>
            </a:r>
            <a:endParaRPr altLang="en-US" lang="zh-CN"/>
          </a:p>
        </p:txBody>
      </p:sp>
      <p:sp>
        <p:nvSpPr>
          <p:cNvPr id="10495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政策法规概述：介绍2024年出行与城市交通行业相关的政策法规及其背景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政策法规影响：分析政策法规变化对行业发展的影响，包括积极和消极方面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应对策略：提出应对政策法规变化的策略和建议，以促进行业的可持续发展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政策法规变化：详细阐述2024年出行与城市交通行业政策法规的变化内容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未来工作重点与目标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提升服务质量与创新产品</a:t>
            </a:r>
            <a:endParaRPr altLang="en-US" lang="zh-CN"/>
          </a:p>
        </p:txBody>
      </p:sp>
      <p:sp>
        <p:nvSpPr>
          <p:cNvPr id="10496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提升服务质量：加强员工培训，提高服务水平，提供更加优质、便捷的出行服务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创新产品：加大研发投入，推动技术升级，开发更加智能、环保的交通工具和出行方式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拓展市场：加强市场营销，扩大品牌影响力，拓展国内外市场，提高市场份额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提升竞争力：加强内部管理，提高运营效率，降低成本，提升企业竞争力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加强行业合作与交流</a:t>
            </a:r>
            <a:endParaRPr altLang="en-US" lang="zh-CN"/>
          </a:p>
        </p:txBody>
      </p:sp>
      <p:sp>
        <p:nvSpPr>
          <p:cNvPr id="1049750" name="文本框 10"/>
          <p:cNvSpPr txBox="1"/>
          <p:nvPr>
            <p:custDataLst>
              <p:tags r:id="rId1"/>
            </p:custDataLst>
          </p:nvPr>
        </p:nvSpPr>
        <p:spPr>
          <a:xfrm>
            <a:off x="971733" y="465640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促进跨行业合作：加强与交通、能源、信息等领域的合作，共同推动出行与城市交通行业的创新发展。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2" name="矩形 11"/>
          <p:cNvSpPr/>
          <p:nvPr>
            <p:custDataLst>
              <p:tags r:id="rId2"/>
            </p:custDataLst>
          </p:nvPr>
        </p:nvSpPr>
        <p:spPr>
          <a:xfrm>
            <a:off x="971733" y="4485696"/>
            <a:ext cx="3225239" cy="1689627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754" name="文本框 17"/>
          <p:cNvSpPr txBox="1"/>
          <p:nvPr>
            <p:custDataLst>
              <p:tags r:id="rId3"/>
            </p:custDataLst>
          </p:nvPr>
        </p:nvSpPr>
        <p:spPr>
          <a:xfrm>
            <a:off x="3288806" y="1535108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加强国际交流与合作：积极参与国际交流与合作，引进国际先进技术和管理经验，提高我国出行与城市交通行业的整体水平。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6" name="矩形 18"/>
          <p:cNvSpPr/>
          <p:nvPr>
            <p:custDataLst>
              <p:tags r:id="rId4"/>
            </p:custDataLst>
          </p:nvPr>
        </p:nvSpPr>
        <p:spPr>
          <a:xfrm>
            <a:off x="3288806" y="1364400"/>
            <a:ext cx="3225239" cy="1689627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758" name="燕尾形 3"/>
          <p:cNvSpPr/>
          <p:nvPr>
            <p:custDataLst>
              <p:tags r:id="rId5"/>
            </p:custDataLst>
          </p:nvPr>
        </p:nvSpPr>
        <p:spPr>
          <a:xfrm>
            <a:off x="1315424" y="3410617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60" name="文本框 13"/>
          <p:cNvSpPr txBox="1"/>
          <p:nvPr>
            <p:custDataLst>
              <p:tags r:id="rId6"/>
            </p:custDataLst>
          </p:nvPr>
        </p:nvSpPr>
        <p:spPr>
          <a:xfrm>
            <a:off x="1574900" y="3530492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25"/>
          <p:cNvSpPr/>
          <p:nvPr>
            <p:custDataLst>
              <p:tags r:id="rId7"/>
            </p:custDataLst>
          </p:nvPr>
        </p:nvSpPr>
        <p:spPr>
          <a:xfrm>
            <a:off x="1379914" y="3454622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64" name="燕尾形 29"/>
          <p:cNvSpPr/>
          <p:nvPr>
            <p:custDataLst>
              <p:tags r:id="rId8"/>
            </p:custDataLst>
          </p:nvPr>
        </p:nvSpPr>
        <p:spPr>
          <a:xfrm>
            <a:off x="3668915" y="3412134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66" name="文本框 30"/>
          <p:cNvSpPr txBox="1"/>
          <p:nvPr>
            <p:custDataLst>
              <p:tags r:id="rId9"/>
            </p:custDataLst>
          </p:nvPr>
        </p:nvSpPr>
        <p:spPr>
          <a:xfrm>
            <a:off x="3928391" y="3532009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68" name="燕尾形 31"/>
          <p:cNvSpPr/>
          <p:nvPr>
            <p:custDataLst>
              <p:tags r:id="rId10"/>
            </p:custDataLst>
          </p:nvPr>
        </p:nvSpPr>
        <p:spPr>
          <a:xfrm>
            <a:off x="3733405" y="3456139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0" name="燕尾形 33"/>
          <p:cNvSpPr/>
          <p:nvPr>
            <p:custDataLst>
              <p:tags r:id="rId11"/>
            </p:custDataLst>
          </p:nvPr>
        </p:nvSpPr>
        <p:spPr>
          <a:xfrm>
            <a:off x="6022406" y="3413652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2" name="文本框 34"/>
          <p:cNvSpPr txBox="1"/>
          <p:nvPr>
            <p:custDataLst>
              <p:tags r:id="rId12"/>
            </p:custDataLst>
          </p:nvPr>
        </p:nvSpPr>
        <p:spPr>
          <a:xfrm>
            <a:off x="6281882" y="3533527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74" name="燕尾形 35"/>
          <p:cNvSpPr/>
          <p:nvPr>
            <p:custDataLst>
              <p:tags r:id="rId13"/>
            </p:custDataLst>
          </p:nvPr>
        </p:nvSpPr>
        <p:spPr>
          <a:xfrm>
            <a:off x="6086896" y="3457656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6" name="燕尾形 37"/>
          <p:cNvSpPr/>
          <p:nvPr>
            <p:custDataLst>
              <p:tags r:id="rId14"/>
            </p:custDataLst>
          </p:nvPr>
        </p:nvSpPr>
        <p:spPr>
          <a:xfrm>
            <a:off x="8375897" y="3415169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78" name="文本框 38"/>
          <p:cNvSpPr txBox="1"/>
          <p:nvPr>
            <p:custDataLst>
              <p:tags r:id="rId15"/>
            </p:custDataLst>
          </p:nvPr>
        </p:nvSpPr>
        <p:spPr>
          <a:xfrm>
            <a:off x="8635373" y="3523663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9"/>
          <p:cNvSpPr/>
          <p:nvPr>
            <p:custDataLst>
              <p:tags r:id="rId16"/>
            </p:custDataLst>
          </p:nvPr>
        </p:nvSpPr>
        <p:spPr>
          <a:xfrm>
            <a:off x="8440387" y="3459174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782" name="文本框 53"/>
          <p:cNvSpPr txBox="1"/>
          <p:nvPr>
            <p:custDataLst>
              <p:tags r:id="rId17"/>
            </p:custDataLst>
          </p:nvPr>
        </p:nvSpPr>
        <p:spPr>
          <a:xfrm>
            <a:off x="7995788" y="153738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加强人才培养和引进：加强人才培养和引进，提高行业人才素质和水平，为出行与城市交通行业的可持续发展提供人才保障。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84" name="矩形 54"/>
          <p:cNvSpPr/>
          <p:nvPr>
            <p:custDataLst>
              <p:tags r:id="rId18"/>
            </p:custDataLst>
          </p:nvPr>
        </p:nvSpPr>
        <p:spPr>
          <a:xfrm>
            <a:off x="7995788" y="1366676"/>
            <a:ext cx="3225239" cy="1689627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786" name="文本框 63"/>
          <p:cNvSpPr txBox="1"/>
          <p:nvPr>
            <p:custDataLst>
              <p:tags r:id="rId19"/>
            </p:custDataLst>
          </p:nvPr>
        </p:nvSpPr>
        <p:spPr>
          <a:xfrm>
            <a:off x="5642297" y="4659439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推动行业标准制定和实施：加强行业标准制定和实施，推动行业规范化、标准化发展，提高行业整体竞争力。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88" name="矩形 64"/>
          <p:cNvSpPr/>
          <p:nvPr>
            <p:custDataLst>
              <p:tags r:id="rId20"/>
            </p:custDataLst>
          </p:nvPr>
        </p:nvSpPr>
        <p:spPr>
          <a:xfrm>
            <a:off x="5642297" y="4488731"/>
            <a:ext cx="3225239" cy="1689627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推动绿色出行与可持续发展</a:t>
            </a:r>
            <a:endParaRPr altLang="en-US" lang="zh-CN"/>
          </a:p>
        </p:txBody>
      </p:sp>
      <p:sp>
        <p:nvSpPr>
          <p:cNvPr id="10498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推广电动汽车和电动自行车等低碳出行方式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建设更多的充电设施和自行车道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鼓励共享出行和拼车服务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推动智能交通系统的发展和应用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对行业发展的总结与评价</a:t>
            </a:r>
            <a:endParaRPr altLang="en-US" lang="zh-CN"/>
          </a:p>
        </p:txBody>
      </p:sp>
      <p:sp>
        <p:nvSpPr>
          <p:cNvPr id="10499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行业发展趋势：未来出行与城市交通行业的发展趋势和方向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行业挑战与机遇：当前面临的挑战和机遇，以及如何应对和把握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行业创新与变革：新技术、新模式对行业的影响和推动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行业合作与共赢：行业内的合作与共赢，以及如何实现更好的协同发展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推广绿色出行方式：鼓励市民使用公共交通、自行车、步行等环保出行方式，减少私家车的使用，降低碳排放。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加强城市交通规划：优化城市交通布局，提高道路通行效率，减少交通拥堵现象。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推广智能交通系统：利用先进的信息技术，提高城市交通管理的智能化水平，提高交通运行效率。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加强交通安全管理：加强交通安全宣传教育，提高市民交通安全意识，减少交通事故的发生。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3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3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3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5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7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2023-12-17T12:03:38Z</dcterms:created>
  <dcterms:modified xsi:type="dcterms:W3CDTF">2023-12-17T12:03:38Z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89998a3c83dc432b91a86a8c7650ce55_21</vt:lpwstr>
  </property>
</Properties>
</file>