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510" r:id="rId1"/>
    <p:sldMasterId id="2147486547" r:id="rId2"/>
  </p:sldMasterIdLst>
  <p:notesMasterIdLst>
    <p:notesMasterId r:id="rId3"/>
  </p:notesMasterIdLst>
  <p:sldIdLst>
    <p:sldId id="1577" r:id="rId4"/>
    <p:sldId id="1582" r:id="rId5"/>
    <p:sldId id="1586" r:id="rId6"/>
    <p:sldId id="1589" r:id="rId7"/>
    <p:sldId id="1595" r:id="rId9"/>
    <p:sldId id="1598" r:id="rId10"/>
    <p:sldId id="1601" r:id="rId11"/>
    <p:sldId id="1604" r:id="rId12"/>
    <p:sldId id="1610" r:id="rId14"/>
    <p:sldId id="1613" r:id="rId15"/>
    <p:sldId id="1616" r:id="rId16"/>
    <p:sldId id="1619" r:id="rId17"/>
    <p:sldId id="1625" r:id="rId19"/>
    <p:sldId id="1628" r:id="rId20"/>
    <p:sldId id="1631" r:id="rId21"/>
    <p:sldId id="1634" r:id="rId22"/>
    <p:sldId id="1640" r:id="rId24"/>
    <p:sldId id="1643" r:id="rId25"/>
    <p:sldId id="1646" r:id="rId26"/>
    <p:sldId id="1649" r:id="rId27"/>
    <p:sldId id="1655" r:id="rId29"/>
    <p:sldId id="1658" r:id="rId30"/>
    <p:sldId id="1662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511" r:id="rId1"/>
    <p:sldLayoutId id="2147486512" r:id="rId2"/>
    <p:sldLayoutId id="2147486513" r:id="rId3"/>
    <p:sldLayoutId id="2147486514" r:id="rId4"/>
    <p:sldLayoutId id="2147486515" r:id="rId5"/>
    <p:sldLayoutId id="2147486516" r:id="rId6"/>
    <p:sldLayoutId id="2147486517" r:id="rId7"/>
    <p:sldLayoutId id="2147486518" r:id="rId8"/>
    <p:sldLayoutId id="2147486519" r:id="rId9"/>
    <p:sldLayoutId id="2147486520" r:id="rId10"/>
    <p:sldLayoutId id="214748652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548" r:id="rId1"/>
    <p:sldLayoutId id="2147486549" r:id="rId2"/>
    <p:sldLayoutId id="2147486550" r:id="rId3"/>
    <p:sldLayoutId id="2147486551" r:id="rId4"/>
    <p:sldLayoutId id="2147486552" r:id="rId5"/>
    <p:sldLayoutId id="2147486553" r:id="rId6"/>
    <p:sldLayoutId id="2147486554" r:id="rId7"/>
    <p:sldLayoutId id="2147486555" r:id="rId8"/>
    <p:sldLayoutId id="2147486556" r:id="rId9"/>
    <p:sldLayoutId id="2147486557" r:id="rId10"/>
    <p:sldLayoutId id="214748655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7.xml"/><Relationship Id="rId2" Type="http://schemas.openxmlformats.org/officeDocument/2006/relationships/tags" Target="../tags/tag148.xml"/><Relationship Id="rId3" Type="http://schemas.openxmlformats.org/officeDocument/2006/relationships/tags" Target="../tags/tag149.xml"/><Relationship Id="rId4" Type="http://schemas.openxmlformats.org/officeDocument/2006/relationships/tags" Target="../tags/tag150.xml"/><Relationship Id="rId5" Type="http://schemas.openxmlformats.org/officeDocument/2006/relationships/tags" Target="../tags/tag151.xml"/><Relationship Id="rId6" Type="http://schemas.openxmlformats.org/officeDocument/2006/relationships/tags" Target="../tags/tag152.xml"/><Relationship Id="rId7" Type="http://schemas.openxmlformats.org/officeDocument/2006/relationships/tags" Target="../tags/tag153.xml"/><Relationship Id="rId8" Type="http://schemas.openxmlformats.org/officeDocument/2006/relationships/tags" Target="../tags/tag154.xml"/><Relationship Id="rId9" Type="http://schemas.openxmlformats.org/officeDocument/2006/relationships/tags" Target="../tags/tag155.xml"/><Relationship Id="rId10" Type="http://schemas.openxmlformats.org/officeDocument/2006/relationships/tags" Target="../tags/tag156.xml"/><Relationship Id="rId11" Type="http://schemas.openxmlformats.org/officeDocument/2006/relationships/tags" Target="../tags/tag157.xml"/><Relationship Id="rId12" Type="http://schemas.openxmlformats.org/officeDocument/2006/relationships/tags" Target="../tags/tag158.xml"/><Relationship Id="rId13" Type="http://schemas.openxmlformats.org/officeDocument/2006/relationships/tags" Target="../tags/tag159.xml"/><Relationship Id="rId14" Type="http://schemas.openxmlformats.org/officeDocument/2006/relationships/tags" Target="../tags/tag160.xml"/><Relationship Id="rId15" Type="http://schemas.openxmlformats.org/officeDocument/2006/relationships/tags" Target="../tags/tag161.xml"/><Relationship Id="rId16" Type="http://schemas.openxmlformats.org/officeDocument/2006/relationships/tags" Target="../tags/tag162.xml"/><Relationship Id="rId17" Type="http://schemas.openxmlformats.org/officeDocument/2006/relationships/tags" Target="../tags/tag163.xml"/><Relationship Id="rId18" Type="http://schemas.openxmlformats.org/officeDocument/2006/relationships/tags" Target="../tags/tag164.xml"/><Relationship Id="rId1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7.xml"/><Relationship Id="rId2" Type="http://schemas.openxmlformats.org/officeDocument/2006/relationships/tags" Target="../tags/tag178.xml"/><Relationship Id="rId3" Type="http://schemas.openxmlformats.org/officeDocument/2006/relationships/tags" Target="../tags/tag179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tags" Target="../tags/tag192.xml"/><Relationship Id="rId14" Type="http://schemas.openxmlformats.org/officeDocument/2006/relationships/tags" Target="../tags/tag193.xml"/><Relationship Id="rId15" Type="http://schemas.openxmlformats.org/officeDocument/2006/relationships/tags" Target="../tags/tag194.xml"/><Relationship Id="rId16" Type="http://schemas.openxmlformats.org/officeDocument/2006/relationships/tags" Target="../tags/tag195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tags" Target="../tags/tag208.xml"/><Relationship Id="rId14" Type="http://schemas.openxmlformats.org/officeDocument/2006/relationships/tags" Target="../tags/tag209.xml"/><Relationship Id="rId15" Type="http://schemas.openxmlformats.org/officeDocument/2006/relationships/tags" Target="../tags/tag210.xml"/><Relationship Id="rId16" Type="http://schemas.openxmlformats.org/officeDocument/2006/relationships/tags" Target="../tags/tag211.xml"/><Relationship Id="rId17" Type="http://schemas.openxmlformats.org/officeDocument/2006/relationships/tags" Target="../tags/tag212.xml"/><Relationship Id="rId18" Type="http://schemas.openxmlformats.org/officeDocument/2006/relationships/tags" Target="../tags/tag213.xml"/><Relationship Id="rId19" Type="http://schemas.openxmlformats.org/officeDocument/2006/relationships/tags" Target="../tags/tag214.xml"/><Relationship Id="rId20" Type="http://schemas.openxmlformats.org/officeDocument/2006/relationships/tags" Target="../tags/tag215.xml"/><Relationship Id="rId21" Type="http://schemas.openxmlformats.org/officeDocument/2006/relationships/tags" Target="../tags/tag216.xml"/><Relationship Id="rId22" Type="http://schemas.openxmlformats.org/officeDocument/2006/relationships/tags" Target="../tags/tag217.xml"/><Relationship Id="rId23" Type="http://schemas.openxmlformats.org/officeDocument/2006/relationships/tags" Target="../tags/tag218.xml"/><Relationship Id="rId24" Type="http://schemas.openxmlformats.org/officeDocument/2006/relationships/tags" Target="../tags/tag219.xml"/><Relationship Id="rId25" Type="http://schemas.openxmlformats.org/officeDocument/2006/relationships/tags" Target="../tags/tag220.xml"/><Relationship Id="rId26" Type="http://schemas.openxmlformats.org/officeDocument/2006/relationships/tags" Target="../tags/tag221.xml"/><Relationship Id="rId27" Type="http://schemas.openxmlformats.org/officeDocument/2006/relationships/tags" Target="../tags/tag222.xml"/><Relationship Id="rId28" Type="http://schemas.openxmlformats.org/officeDocument/2006/relationships/tags" Target="../tags/tag223.xml"/><Relationship Id="rId29" Type="http://schemas.openxmlformats.org/officeDocument/2006/relationships/tags" Target="../tags/tag224.xml"/><Relationship Id="rId30" Type="http://schemas.openxmlformats.org/officeDocument/2006/relationships/tags" Target="../tags/tag225.xml"/><Relationship Id="rId31" Type="http://schemas.openxmlformats.org/officeDocument/2006/relationships/tags" Target="../tags/tag226.xml"/><Relationship Id="rId32" Type="http://schemas.openxmlformats.org/officeDocument/2006/relationships/tags" Target="../tags/tag227.xml"/><Relationship Id="rId33" Type="http://schemas.openxmlformats.org/officeDocument/2006/relationships/tags" Target="../tags/tag228.xml"/><Relationship Id="rId34" Type="http://schemas.openxmlformats.org/officeDocument/2006/relationships/tags" Target="../tags/tag229.xml"/><Relationship Id="rId35" Type="http://schemas.openxmlformats.org/officeDocument/2006/relationships/tags" Target="../tags/tag230.xml"/><Relationship Id="rId36" Type="http://schemas.openxmlformats.org/officeDocument/2006/relationships/tags" Target="../tags/tag231.xml"/><Relationship Id="rId37" Type="http://schemas.openxmlformats.org/officeDocument/2006/relationships/tags" Target="../tags/tag232.xml"/><Relationship Id="rId38" Type="http://schemas.openxmlformats.org/officeDocument/2006/relationships/tags" Target="../tags/tag233.xml"/><Relationship Id="rId39" Type="http://schemas.openxmlformats.org/officeDocument/2006/relationships/tags" Target="../tags/tag234.xml"/><Relationship Id="rId40" Type="http://schemas.openxmlformats.org/officeDocument/2006/relationships/tags" Target="../tags/tag235.xml"/><Relationship Id="rId4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tags" Target="../tags/tag250.xml"/><Relationship Id="rId16" Type="http://schemas.openxmlformats.org/officeDocument/2006/relationships/tags" Target="../tags/tag251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tags" Target="../tags/tag267.xml"/><Relationship Id="rId14" Type="http://schemas.openxmlformats.org/officeDocument/2006/relationships/tags" Target="../tags/tag268.xml"/><Relationship Id="rId15" Type="http://schemas.openxmlformats.org/officeDocument/2006/relationships/tags" Target="../tags/tag269.xml"/><Relationship Id="rId16" Type="http://schemas.openxmlformats.org/officeDocument/2006/relationships/tags" Target="../tags/tag270.xml"/><Relationship Id="rId17" Type="http://schemas.openxmlformats.org/officeDocument/2006/relationships/tags" Target="../tags/tag271.xml"/><Relationship Id="rId18" Type="http://schemas.openxmlformats.org/officeDocument/2006/relationships/tags" Target="../tags/tag272.xml"/><Relationship Id="rId19" Type="http://schemas.openxmlformats.org/officeDocument/2006/relationships/tags" Target="../tags/tag273.xml"/><Relationship Id="rId20" Type="http://schemas.openxmlformats.org/officeDocument/2006/relationships/tags" Target="../tags/tag274.xml"/><Relationship Id="rId21" Type="http://schemas.openxmlformats.org/officeDocument/2006/relationships/tags" Target="../tags/tag275.xml"/><Relationship Id="rId22" Type="http://schemas.openxmlformats.org/officeDocument/2006/relationships/tags" Target="../tags/tag276.xml"/><Relationship Id="rId23" Type="http://schemas.openxmlformats.org/officeDocument/2006/relationships/tags" Target="../tags/tag277.xml"/><Relationship Id="rId24" Type="http://schemas.openxmlformats.org/officeDocument/2006/relationships/tags" Target="../tags/tag278.xml"/><Relationship Id="rId25" Type="http://schemas.openxmlformats.org/officeDocument/2006/relationships/tags" Target="../tags/tag279.xml"/><Relationship Id="rId26" Type="http://schemas.openxmlformats.org/officeDocument/2006/relationships/tags" Target="../tags/tag280.xml"/><Relationship Id="rId27" Type="http://schemas.openxmlformats.org/officeDocument/2006/relationships/tags" Target="../tags/tag281.xml"/><Relationship Id="rId28" Type="http://schemas.openxmlformats.org/officeDocument/2006/relationships/tags" Target="../tags/tag282.xml"/><Relationship Id="rId29" Type="http://schemas.openxmlformats.org/officeDocument/2006/relationships/tags" Target="../tags/tag283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3.xml"/><Relationship Id="rId2" Type="http://schemas.openxmlformats.org/officeDocument/2006/relationships/tags" Target="../tags/tag324.xml"/><Relationship Id="rId3" Type="http://schemas.openxmlformats.org/officeDocument/2006/relationships/tags" Target="../tags/tag325.xml"/><Relationship Id="rId4" Type="http://schemas.openxmlformats.org/officeDocument/2006/relationships/tags" Target="../tags/tag326.xml"/><Relationship Id="rId5" Type="http://schemas.openxmlformats.org/officeDocument/2006/relationships/tags" Target="../tags/tag327.xml"/><Relationship Id="rId6" Type="http://schemas.openxmlformats.org/officeDocument/2006/relationships/tags" Target="../tags/tag328.xml"/><Relationship Id="rId7" Type="http://schemas.openxmlformats.org/officeDocument/2006/relationships/tags" Target="../tags/tag329.xml"/><Relationship Id="rId8" Type="http://schemas.openxmlformats.org/officeDocument/2006/relationships/tags" Target="../tags/tag330.xml"/><Relationship Id="rId9" Type="http://schemas.openxmlformats.org/officeDocument/2006/relationships/tags" Target="../tags/tag331.xml"/><Relationship Id="rId10" Type="http://schemas.openxmlformats.org/officeDocument/2006/relationships/tags" Target="../tags/tag332.xml"/><Relationship Id="rId11" Type="http://schemas.openxmlformats.org/officeDocument/2006/relationships/tags" Target="../tags/tag333.xml"/><Relationship Id="rId12" Type="http://schemas.openxmlformats.org/officeDocument/2006/relationships/tags" Target="../tags/tag334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2024年公共关系行业工作总结及展望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公共关系行业概述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2024年公共关系行业工作总结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公共关系行业发展趋势分析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公共关系行业未来展望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结论和建议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公共关系行业概述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公共关系行业的定义和作用</a:t>
            </a:r>
            <a:endParaRPr altLang="en-US" lang="zh-CN"/>
          </a:p>
        </p:txBody>
      </p:sp>
      <p:sp>
        <p:nvSpPr>
          <p:cNvPr id="1048970" name="正文"/>
          <p:cNvSpPr txBox="1"/>
          <p:nvPr>
            <p:custDataLst>
              <p:tags r:id="rId1"/>
            </p:custDataLst>
          </p:nvPr>
        </p:nvSpPr>
        <p:spPr>
          <a:xfrm>
            <a:off x="2371768" y="2230822"/>
            <a:ext cx="7443229" cy="1564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公共关系行业的定义：公共关系行业是指通过传播、沟通、协调等手段，为企业、组织或政府提供形象塑造、关系维护、危机处理等服务的专业领域。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标题"/>
          <p:cNvSpPr txBox="1"/>
          <p:nvPr>
            <p:custDataLst>
              <p:tags r:id="rId2"/>
            </p:custDataLst>
          </p:nvPr>
        </p:nvSpPr>
        <p:spPr>
          <a:xfrm>
            <a:off x="2371768" y="1490400"/>
            <a:ext cx="7443229" cy="58744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74" name="正文"/>
          <p:cNvSpPr txBox="1"/>
          <p:nvPr>
            <p:custDataLst>
              <p:tags r:id="rId3"/>
            </p:custDataLst>
          </p:nvPr>
        </p:nvSpPr>
        <p:spPr>
          <a:xfrm>
            <a:off x="2371768" y="4684617"/>
            <a:ext cx="7443229" cy="156476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公共关系行业的作用：公共关系行业在企业和组织的发展中扮演着重要的角色，包括提升品牌形象、维护客户关系、增强内部凝聚力、应对危机事件等。同时，公共关系行业也是社会沟通的重要渠道，有助于促进社会和谐与稳定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标题"/>
          <p:cNvSpPr txBox="1"/>
          <p:nvPr>
            <p:custDataLst>
              <p:tags r:id="rId4"/>
            </p:custDataLst>
          </p:nvPr>
        </p:nvSpPr>
        <p:spPr>
          <a:xfrm>
            <a:off x="2371768" y="3944195"/>
            <a:ext cx="7443229" cy="587442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公共关系行业的发展历程</a:t>
            </a:r>
            <a:endParaRPr altLang="en-US" lang="zh-CN"/>
          </a:p>
        </p:txBody>
      </p:sp>
      <p:sp>
        <p:nvSpPr>
          <p:cNvPr id="104901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14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6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公共关系行业的起源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1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20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2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公共关系行业的发展阶段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26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公共关系行业在中国的发展历程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028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32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4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公共关系行业的发展趋势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公共关系行业的现状和特点</a:t>
            </a:r>
            <a:endParaRPr altLang="en-US" lang="zh-CN"/>
          </a:p>
        </p:txBody>
      </p:sp>
      <p:sp>
        <p:nvSpPr>
          <p:cNvPr id="104907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7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公共关系行业的发展历程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公共关系行业的现状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公共关系行业的特点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公共关系行业的发展趋势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2024年公共关系行业工作总结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内容占位符 1"/>
          <p:cNvSpPr>
            <a:spLocks noGrp="1"/>
          </p:cNvSpPr>
          <p:nvPr>
            <p:ph idx="2"/>
          </p:nvPr>
        </p:nvSpPr>
        <p:spPr/>
        <p:txBody>
          <a:bodyPr>
            <a:normAutofit fontScale="77500" lnSpcReduction="10000"/>
          </a:bodyPr>
          <a:p>
            <a:r>
              <a:rPr altLang="en-US" lang="zh-CN"/>
              <a:t>品牌形象提升：通过有效的公关策略，提升企业品牌知名度和美誉度</a:t>
            </a:r>
            <a:endParaRPr altLang="en-US" lang="zh-CN"/>
          </a:p>
          <a:p>
            <a:r>
              <a:rPr altLang="en-US" lang="zh-CN"/>
              <a:t>危机公关应对：成功应对各种危机事件，维护企业声誉和形象</a:t>
            </a:r>
            <a:endParaRPr altLang="en-US" lang="zh-CN"/>
          </a:p>
          <a:p>
            <a:r>
              <a:rPr altLang="en-US" lang="zh-CN"/>
              <a:t>媒体关系建设：与各类媒体建立良好的合作关系，为企业宣传提供有力支持</a:t>
            </a:r>
            <a:endParaRPr altLang="en-US" lang="zh-CN"/>
          </a:p>
          <a:p>
            <a:r>
              <a:rPr altLang="en-US" lang="zh-CN"/>
              <a:t>社会责任履行：积极参与公益事业，展示企业的社会责任感和担当精神</a:t>
            </a:r>
            <a:endParaRPr altLang="en-US" lang="zh-CN"/>
          </a:p>
          <a:p>
            <a:r>
              <a:rPr altLang="en-US" lang="zh-CN"/>
              <a:t>内部沟通优化：加强内部沟通，提高员工满意度和归属感  公共关系行业的工作成果</a:t>
            </a:r>
            <a:endParaRPr altLang="en-US" lang="zh-CN"/>
          </a:p>
          <a:p>
            <a:pPr lvl="1"/>
            <a:r>
              <a:rPr altLang="en-US" lang="zh-CN"/>
              <a:t>公共关系行业的工作成果</a:t>
            </a:r>
            <a:endParaRPr altLang="en-US" lang="zh-CN"/>
          </a:p>
          <a:p>
            <a:r>
              <a:rPr altLang="en-US" lang="zh-CN"/>
              <a:t>品牌传播效果显著：通过多元化的传播手段，提高品牌曝光度和影响力</a:t>
            </a:r>
            <a:endParaRPr altLang="en-US" lang="zh-CN"/>
          </a:p>
          <a:p>
            <a:r>
              <a:rPr altLang="en-US" lang="zh-CN"/>
              <a:t>客户关系管理优化：建立完善的客户关系管理体系，提高客户满意度和忠诚度</a:t>
            </a:r>
            <a:endParaRPr altLang="en-US" lang="zh-CN"/>
          </a:p>
          <a:p>
            <a:r>
              <a:rPr altLang="en-US" lang="zh-CN"/>
              <a:t>危机应对能力提升：加强危机预警和应对能力，有效降低危机对企业的影响</a:t>
            </a:r>
            <a:endParaRPr altLang="en-US" lang="zh-CN"/>
          </a:p>
          <a:p>
            <a:r>
              <a:rPr altLang="en-US" lang="zh-CN"/>
              <a:t>行业地位巩固：在行业内树立良好的形象和口碑，巩固行业地位</a:t>
            </a:r>
            <a:endParaRPr altLang="en-US" lang="zh-CN"/>
          </a:p>
          <a:p>
            <a:r>
              <a:rPr altLang="en-US" lang="zh-CN"/>
              <a:t>团队建设与培训：加强团队建设和培训，提高团队专业素养和综合能力</a:t>
            </a:r>
            <a:endParaRPr altLang="en-US" lang="zh-CN"/>
          </a:p>
        </p:txBody>
      </p:sp>
      <p:sp>
        <p:nvSpPr>
          <p:cNvPr id="104919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公共关系行业的工作成果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公共关系行业的工作亮点</a:t>
            </a:r>
            <a:endParaRPr altLang="en-US" lang="zh-CN"/>
          </a:p>
        </p:txBody>
      </p:sp>
      <p:sp>
        <p:nvSpPr>
          <p:cNvPr id="1049228" name="矩形 3"/>
          <p:cNvSpPr/>
          <p:nvPr>
            <p:custDataLst>
              <p:tags r:id="rId1"/>
            </p:custDataLst>
          </p:nvPr>
        </p:nvSpPr>
        <p:spPr>
          <a:xfrm>
            <a:off x="972714" y="1775192"/>
            <a:ext cx="4918093" cy="124158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30" name="矩形 13"/>
          <p:cNvSpPr/>
          <p:nvPr>
            <p:custDataLst>
              <p:tags r:id="rId2"/>
            </p:custDataLst>
          </p:nvPr>
        </p:nvSpPr>
        <p:spPr>
          <a:xfrm>
            <a:off x="608400" y="1775192"/>
            <a:ext cx="177667" cy="124158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/>
          </a:p>
        </p:txBody>
      </p:sp>
      <p:sp>
        <p:nvSpPr>
          <p:cNvPr id="1049232" name="文本框 4"/>
          <p:cNvSpPr txBox="1"/>
          <p:nvPr>
            <p:custDataLst>
              <p:tags r:id="rId3"/>
            </p:custDataLst>
          </p:nvPr>
        </p:nvSpPr>
        <p:spPr>
          <a:xfrm>
            <a:off x="1160644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品牌形象塑造：通过有效的公关策略，提升企业品牌知名度和美誉度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矩形 39"/>
          <p:cNvSpPr/>
          <p:nvPr>
            <p:custDataLst>
              <p:tags r:id="rId4"/>
            </p:custDataLst>
          </p:nvPr>
        </p:nvSpPr>
        <p:spPr>
          <a:xfrm>
            <a:off x="972714" y="3249126"/>
            <a:ext cx="4918093" cy="124158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36" name="矩形 5"/>
          <p:cNvSpPr/>
          <p:nvPr>
            <p:custDataLst>
              <p:tags r:id="rId5"/>
            </p:custDataLst>
          </p:nvPr>
        </p:nvSpPr>
        <p:spPr>
          <a:xfrm>
            <a:off x="608400" y="3249126"/>
            <a:ext cx="177667" cy="124158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38" name="文本框 41"/>
          <p:cNvSpPr txBox="1"/>
          <p:nvPr>
            <p:custDataLst>
              <p:tags r:id="rId6"/>
            </p:custDataLst>
          </p:nvPr>
        </p:nvSpPr>
        <p:spPr>
          <a:xfrm>
            <a:off x="1160644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危机公关处理：快速响应并妥善处理各类危机事件，维护企业声誉</a:t>
            </a:r>
            <a:endParaRPr altLang="en-US" dirty="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12"/>
          <p:cNvSpPr/>
          <p:nvPr>
            <p:custDataLst>
              <p:tags r:id="rId7"/>
            </p:custDataLst>
          </p:nvPr>
        </p:nvSpPr>
        <p:spPr>
          <a:xfrm>
            <a:off x="972714" y="4723060"/>
            <a:ext cx="4918093" cy="124158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42" name="矩形 17"/>
          <p:cNvSpPr/>
          <p:nvPr>
            <p:custDataLst>
              <p:tags r:id="rId8"/>
            </p:custDataLst>
          </p:nvPr>
        </p:nvSpPr>
        <p:spPr>
          <a:xfrm>
            <a:off x="608400" y="4723060"/>
            <a:ext cx="177667" cy="124158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44" name="文本框 19"/>
          <p:cNvSpPr txBox="1"/>
          <p:nvPr>
            <p:custDataLst>
              <p:tags r:id="rId9"/>
            </p:custDataLst>
          </p:nvPr>
        </p:nvSpPr>
        <p:spPr>
          <a:xfrm>
            <a:off x="1160644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社交媒体运营：运用社交媒体平台，扩大企业影响力，与消费者建立紧密联系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6" name="矩形 49"/>
          <p:cNvSpPr/>
          <p:nvPr>
            <p:custDataLst>
              <p:tags r:id="rId10"/>
            </p:custDataLst>
          </p:nvPr>
        </p:nvSpPr>
        <p:spPr>
          <a:xfrm>
            <a:off x="6659355" y="1775192"/>
            <a:ext cx="4918093" cy="124158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48" name="矩形 26"/>
          <p:cNvSpPr/>
          <p:nvPr>
            <p:custDataLst>
              <p:tags r:id="rId11"/>
            </p:custDataLst>
          </p:nvPr>
        </p:nvSpPr>
        <p:spPr>
          <a:xfrm>
            <a:off x="6295041" y="1775192"/>
            <a:ext cx="177667" cy="124158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50" name="文本框 27"/>
          <p:cNvSpPr txBox="1"/>
          <p:nvPr>
            <p:custDataLst>
              <p:tags r:id="rId12"/>
            </p:custDataLst>
          </p:nvPr>
        </p:nvSpPr>
        <p:spPr>
          <a:xfrm>
            <a:off x="6847285" y="1882305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线上线下活动策划：通过各类活动策划，增强企业与公众之间的互动与沟通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矩形 64"/>
          <p:cNvSpPr/>
          <p:nvPr>
            <p:custDataLst>
              <p:tags r:id="rId13"/>
            </p:custDataLst>
          </p:nvPr>
        </p:nvSpPr>
        <p:spPr>
          <a:xfrm>
            <a:off x="6659355" y="3249126"/>
            <a:ext cx="4918093" cy="1241586"/>
          </a:xfrm>
          <a:prstGeom prst="rect"/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54" name="矩形 65"/>
          <p:cNvSpPr/>
          <p:nvPr>
            <p:custDataLst>
              <p:tags r:id="rId14"/>
            </p:custDataLst>
          </p:nvPr>
        </p:nvSpPr>
        <p:spPr>
          <a:xfrm>
            <a:off x="6295041" y="3249126"/>
            <a:ext cx="177667" cy="1241586"/>
          </a:xfrm>
          <a:prstGeom prst="rect"/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56" name="文本框 66"/>
          <p:cNvSpPr txBox="1"/>
          <p:nvPr>
            <p:custDataLst>
              <p:tags r:id="rId15"/>
            </p:custDataLst>
          </p:nvPr>
        </p:nvSpPr>
        <p:spPr>
          <a:xfrm>
            <a:off x="6847285" y="3356240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合作伙伴关系管理：与各类合作伙伴建立良好的合作关系，实现资源共享与互利共赢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67"/>
          <p:cNvSpPr/>
          <p:nvPr>
            <p:custDataLst>
              <p:tags r:id="rId16"/>
            </p:custDataLst>
          </p:nvPr>
        </p:nvSpPr>
        <p:spPr>
          <a:xfrm>
            <a:off x="6659355" y="4723060"/>
            <a:ext cx="4918093" cy="1241586"/>
          </a:xfrm>
          <a:prstGeom prst="rect"/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60" name="矩形 68"/>
          <p:cNvSpPr/>
          <p:nvPr>
            <p:custDataLst>
              <p:tags r:id="rId17"/>
            </p:custDataLst>
          </p:nvPr>
        </p:nvSpPr>
        <p:spPr>
          <a:xfrm>
            <a:off x="6295041" y="4723060"/>
            <a:ext cx="177667" cy="1241586"/>
          </a:xfrm>
          <a:prstGeom prst="rect"/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/>
          </a:p>
        </p:txBody>
      </p:sp>
      <p:sp>
        <p:nvSpPr>
          <p:cNvPr id="1049262" name="文本框 69"/>
          <p:cNvSpPr txBox="1"/>
          <p:nvPr>
            <p:custDataLst>
              <p:tags r:id="rId18"/>
            </p:custDataLst>
          </p:nvPr>
        </p:nvSpPr>
        <p:spPr>
          <a:xfrm>
            <a:off x="6847285" y="4830174"/>
            <a:ext cx="4619588" cy="102710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数据驱动的公关策略：运用大数据技术，精准分析公众需求，制定有针对性的公关策略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公共关系行业的工作不足</a:t>
            </a:r>
            <a:endParaRPr altLang="en-US" lang="zh-CN"/>
          </a:p>
        </p:txBody>
      </p:sp>
      <p:sp>
        <p:nvSpPr>
          <p:cNvPr id="10492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0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缺乏有效的沟通策略：在与客户、媒体和其他利益相关者沟通时，缺乏明确的沟通策略和计划。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0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0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缺乏专业知识和技能：一些公关人员缺乏必要的专业知识和技能，无法有效地处理各种公关问题。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1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缺乏创新思维：在面对新的公关挑战时，缺乏创新思维和解决问题的能力，无法为客户提供有价值的建议和解决方案。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1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1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缺乏团队协作精神：在团队中缺乏协作精神，无法有效地与同事合作，共同完成工作任务。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5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公共关系行业发展趋势分析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公共关系行业的发展趋势</a:t>
            </a:r>
            <a:endParaRPr altLang="en-US" lang="zh-CN"/>
          </a:p>
        </p:txBody>
      </p:sp>
      <p:sp>
        <p:nvSpPr>
          <p:cNvPr id="1049420" name="矩形 3"/>
          <p:cNvSpPr/>
          <p:nvPr>
            <p:custDataLst>
              <p:tags r:id="rId1"/>
            </p:custDataLst>
          </p:nvPr>
        </p:nvSpPr>
        <p:spPr>
          <a:xfrm>
            <a:off x="2643997" y="518405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2" name="任意多边形 5"/>
          <p:cNvSpPr/>
          <p:nvPr>
            <p:custDataLst>
              <p:tags r:id="rId2"/>
            </p:custDataLst>
          </p:nvPr>
        </p:nvSpPr>
        <p:spPr>
          <a:xfrm>
            <a:off x="2703873" y="518792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424" name="正文"/>
          <p:cNvSpPr txBox="1"/>
          <p:nvPr>
            <p:custDataLst>
              <p:tags r:id="rId3"/>
            </p:custDataLst>
          </p:nvPr>
        </p:nvSpPr>
        <p:spPr>
          <a:xfrm>
            <a:off x="3147473" y="5628947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跨界合作与创新：公共关系行业正不断与其他领域进行跨界合作与创新，以提供更加多元化、个性化的服务。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26" name="标题"/>
          <p:cNvSpPr txBox="1"/>
          <p:nvPr>
            <p:custDataLst>
              <p:tags r:id="rId4"/>
            </p:custDataLst>
          </p:nvPr>
        </p:nvSpPr>
        <p:spPr>
          <a:xfrm>
            <a:off x="3105624" y="518341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428" name="矩形 8"/>
          <p:cNvSpPr/>
          <p:nvPr>
            <p:custDataLst>
              <p:tags r:id="rId5"/>
            </p:custDataLst>
          </p:nvPr>
        </p:nvSpPr>
        <p:spPr>
          <a:xfrm>
            <a:off x="2643997" y="395305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0" name="任意多边形 5"/>
          <p:cNvSpPr/>
          <p:nvPr>
            <p:custDataLst>
              <p:tags r:id="rId6"/>
            </p:custDataLst>
          </p:nvPr>
        </p:nvSpPr>
        <p:spPr>
          <a:xfrm>
            <a:off x="2703873" y="395691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7"/>
            </p:custDataLst>
          </p:nvPr>
        </p:nvSpPr>
        <p:spPr>
          <a:xfrm>
            <a:off x="3147473" y="439794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危机公关的挑战：随着社会舆论的日益复杂，危机公关成为公共关系行业的重要挑战，需要更加专业、高效的处理能力。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34" name="标题"/>
          <p:cNvSpPr txBox="1"/>
          <p:nvPr>
            <p:custDataLst>
              <p:tags r:id="rId8"/>
            </p:custDataLst>
          </p:nvPr>
        </p:nvSpPr>
        <p:spPr>
          <a:xfrm>
            <a:off x="3105624" y="3952410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436" name="矩形 23"/>
          <p:cNvSpPr/>
          <p:nvPr>
            <p:custDataLst>
              <p:tags r:id="rId9"/>
            </p:custDataLst>
          </p:nvPr>
        </p:nvSpPr>
        <p:spPr>
          <a:xfrm>
            <a:off x="2643997" y="1491044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38" name="任意多边形 5"/>
          <p:cNvSpPr/>
          <p:nvPr>
            <p:custDataLst>
              <p:tags r:id="rId10"/>
            </p:custDataLst>
          </p:nvPr>
        </p:nvSpPr>
        <p:spPr>
          <a:xfrm>
            <a:off x="2703873" y="1494907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11"/>
            </p:custDataLst>
          </p:nvPr>
        </p:nvSpPr>
        <p:spPr>
          <a:xfrm>
            <a:off x="3147473" y="1935931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数字化转型：随着互联网的普及，公共关系行业正逐步向数字化转型，数字化营销成为行业发展的重要趋势。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42" name="标题"/>
          <p:cNvSpPr txBox="1"/>
          <p:nvPr>
            <p:custDataLst>
              <p:tags r:id="rId12"/>
            </p:custDataLst>
          </p:nvPr>
        </p:nvSpPr>
        <p:spPr>
          <a:xfrm>
            <a:off x="3147473" y="1490400"/>
            <a:ext cx="2192889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  <p:sp>
        <p:nvSpPr>
          <p:cNvPr id="1049444" name="矩形 27"/>
          <p:cNvSpPr/>
          <p:nvPr>
            <p:custDataLst>
              <p:tags r:id="rId13"/>
            </p:custDataLst>
          </p:nvPr>
        </p:nvSpPr>
        <p:spPr>
          <a:xfrm>
            <a:off x="2643997" y="2722049"/>
            <a:ext cx="3618331" cy="396864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任意多边形 5"/>
          <p:cNvSpPr/>
          <p:nvPr>
            <p:custDataLst>
              <p:tags r:id="rId14"/>
            </p:custDataLst>
          </p:nvPr>
        </p:nvSpPr>
        <p:spPr>
          <a:xfrm>
            <a:off x="2703873" y="2725912"/>
            <a:ext cx="3020961" cy="394099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dirty="0" sz="1400" lang="en-US">
              <a:sym typeface="+mn-ea"/>
            </a:endParaRPr>
          </a:p>
        </p:txBody>
      </p:sp>
      <p:sp>
        <p:nvSpPr>
          <p:cNvPr id="1049448" name="正文"/>
          <p:cNvSpPr txBox="1"/>
          <p:nvPr>
            <p:custDataLst>
              <p:tags r:id="rId15"/>
            </p:custDataLst>
          </p:nvPr>
        </p:nvSpPr>
        <p:spPr>
          <a:xfrm>
            <a:off x="3147473" y="3166936"/>
            <a:ext cx="6395175" cy="620511"/>
          </a:xfrm>
          <a:prstGeom prst="rect"/>
          <a:noFill/>
        </p:spPr>
        <p:txBody>
          <a:bodyPr anchor="t" anchorCtr="0" bIns="0" lIns="0" rIns="0" rtlCol="0" tIns="0" wrap="square">
            <a:normAutofit fontScale="92857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社交媒体的影响力：社交媒体的兴起使得公共关系行业更加注重与公众的互动和沟通，通过社交媒体平台发布信息、维护品牌形象成为行业常态。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450" name="标题"/>
          <p:cNvSpPr txBox="1"/>
          <p:nvPr>
            <p:custDataLst>
              <p:tags r:id="rId16"/>
            </p:custDataLst>
          </p:nvPr>
        </p:nvSpPr>
        <p:spPr>
          <a:xfrm>
            <a:off x="3105624" y="2721405"/>
            <a:ext cx="2234737" cy="402468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defPPr>
              <a:defRPr lang="zh-CN"/>
            </a:defPPr>
            <a:lvl1pPr>
              <a:defRPr b="1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单击此处添加标题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公共关系行业的发展机遇</a:t>
            </a:r>
            <a:endParaRPr altLang="en-US" lang="zh-CN"/>
          </a:p>
        </p:txBody>
      </p:sp>
      <p:sp>
        <p:nvSpPr>
          <p:cNvPr id="1049486" name="任意多边形: 形状 16"/>
          <p:cNvSpPr/>
          <p:nvPr>
            <p:custDataLst>
              <p:tags r:id="rId1"/>
            </p:custDataLst>
          </p:nvPr>
        </p:nvSpPr>
        <p:spPr>
          <a:xfrm>
            <a:off x="608400" y="150667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8" name="Freeform 488"/>
          <p:cNvSpPr/>
          <p:nvPr>
            <p:custDataLst>
              <p:tags r:id="rId2"/>
            </p:custDataLst>
          </p:nvPr>
        </p:nvSpPr>
        <p:spPr>
          <a:xfrm rot="5400000">
            <a:off x="5213182" y="1491884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0" name="序号"/>
          <p:cNvSpPr txBox="1"/>
          <p:nvPr>
            <p:custDataLst>
              <p:tags r:id="rId3"/>
            </p:custDataLst>
          </p:nvPr>
        </p:nvSpPr>
        <p:spPr>
          <a:xfrm>
            <a:off x="5339977" y="172222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92" name="标题"/>
          <p:cNvSpPr txBox="1"/>
          <p:nvPr>
            <p:custDataLst>
              <p:tags r:id="rId4"/>
            </p:custDataLst>
          </p:nvPr>
        </p:nvSpPr>
        <p:spPr>
          <a:xfrm>
            <a:off x="996534" y="155950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数字化转型：利用数字技术提升公共关系传播效率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494" name="正文"/>
          <p:cNvSpPr txBox="1"/>
          <p:nvPr>
            <p:custDataLst>
              <p:tags r:id="rId5"/>
            </p:custDataLst>
          </p:nvPr>
        </p:nvSpPr>
        <p:spPr>
          <a:xfrm>
            <a:off x="996534" y="2019493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496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2420" y="2053305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Freeform 488"/>
          <p:cNvSpPr/>
          <p:nvPr>
            <p:custDataLst>
              <p:tags r:id="rId7"/>
            </p:custDataLst>
          </p:nvPr>
        </p:nvSpPr>
        <p:spPr>
          <a:xfrm rot="5400000">
            <a:off x="6147240" y="203851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0" name="序号"/>
          <p:cNvSpPr txBox="1"/>
          <p:nvPr>
            <p:custDataLst>
              <p:tags r:id="rId8"/>
            </p:custDataLst>
          </p:nvPr>
        </p:nvSpPr>
        <p:spPr>
          <a:xfrm>
            <a:off x="6255721" y="2263222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502" name="任意多边形: 形状 2"/>
          <p:cNvSpPr/>
          <p:nvPr>
            <p:custDataLst>
              <p:tags r:id="rId9"/>
            </p:custDataLst>
          </p:nvPr>
        </p:nvSpPr>
        <p:spPr>
          <a:xfrm>
            <a:off x="608400" y="259993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04" name="Freeform 488"/>
          <p:cNvSpPr/>
          <p:nvPr>
            <p:custDataLst>
              <p:tags r:id="rId10"/>
            </p:custDataLst>
          </p:nvPr>
        </p:nvSpPr>
        <p:spPr>
          <a:xfrm rot="5400000">
            <a:off x="5213182" y="258514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06" name="序号"/>
          <p:cNvSpPr txBox="1"/>
          <p:nvPr>
            <p:custDataLst>
              <p:tags r:id="rId11"/>
            </p:custDataLst>
          </p:nvPr>
        </p:nvSpPr>
        <p:spPr>
          <a:xfrm>
            <a:off x="5339977" y="2814781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508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2420" y="314163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10" name="Freeform 488"/>
          <p:cNvSpPr/>
          <p:nvPr>
            <p:custDataLst>
              <p:tags r:id="rId13"/>
            </p:custDataLst>
          </p:nvPr>
        </p:nvSpPr>
        <p:spPr>
          <a:xfrm rot="5400000">
            <a:off x="6147240" y="3127543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2" name="序号"/>
          <p:cNvSpPr txBox="1"/>
          <p:nvPr>
            <p:custDataLst>
              <p:tags r:id="rId14"/>
            </p:custDataLst>
          </p:nvPr>
        </p:nvSpPr>
        <p:spPr>
          <a:xfrm>
            <a:off x="6255721" y="3348730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4" name="任意多边形: 形状 12"/>
          <p:cNvSpPr/>
          <p:nvPr>
            <p:custDataLst>
              <p:tags r:id="rId15"/>
            </p:custDataLst>
          </p:nvPr>
        </p:nvSpPr>
        <p:spPr>
          <a:xfrm>
            <a:off x="608400" y="3692487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16" name="Freeform 488"/>
          <p:cNvSpPr/>
          <p:nvPr>
            <p:custDataLst>
              <p:tags r:id="rId16"/>
            </p:custDataLst>
          </p:nvPr>
        </p:nvSpPr>
        <p:spPr>
          <a:xfrm rot="5400000">
            <a:off x="5213182" y="3678398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8" name="序号"/>
          <p:cNvSpPr txBox="1"/>
          <p:nvPr>
            <p:custDataLst>
              <p:tags r:id="rId17"/>
            </p:custDataLst>
          </p:nvPr>
        </p:nvSpPr>
        <p:spPr>
          <a:xfrm>
            <a:off x="5339977" y="3908039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520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2420" y="4230662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22" name="Freeform 488"/>
          <p:cNvSpPr/>
          <p:nvPr>
            <p:custDataLst>
              <p:tags r:id="rId19"/>
            </p:custDataLst>
          </p:nvPr>
        </p:nvSpPr>
        <p:spPr>
          <a:xfrm rot="5400000">
            <a:off x="6147240" y="4215869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4" name="序号"/>
          <p:cNvSpPr txBox="1"/>
          <p:nvPr>
            <p:custDataLst>
              <p:tags r:id="rId20"/>
            </p:custDataLst>
          </p:nvPr>
        </p:nvSpPr>
        <p:spPr>
          <a:xfrm>
            <a:off x="6255721" y="443705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6" name="任意多边形: 形状 27"/>
          <p:cNvSpPr/>
          <p:nvPr>
            <p:custDataLst>
              <p:tags r:id="rId21"/>
            </p:custDataLst>
          </p:nvPr>
        </p:nvSpPr>
        <p:spPr>
          <a:xfrm>
            <a:off x="608400" y="4785744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28" name="Freeform 488"/>
          <p:cNvSpPr/>
          <p:nvPr>
            <p:custDataLst>
              <p:tags r:id="rId22"/>
            </p:custDataLst>
          </p:nvPr>
        </p:nvSpPr>
        <p:spPr>
          <a:xfrm rot="5400000">
            <a:off x="5213182" y="4770951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0" name="序号"/>
          <p:cNvSpPr txBox="1"/>
          <p:nvPr>
            <p:custDataLst>
              <p:tags r:id="rId23"/>
            </p:custDataLst>
          </p:nvPr>
        </p:nvSpPr>
        <p:spPr>
          <a:xfrm>
            <a:off x="5339977" y="5001296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532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2420" y="5318988"/>
            <a:ext cx="5544899" cy="914525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534" name="Freeform 488"/>
          <p:cNvSpPr/>
          <p:nvPr>
            <p:custDataLst>
              <p:tags r:id="rId25"/>
            </p:custDataLst>
          </p:nvPr>
        </p:nvSpPr>
        <p:spPr>
          <a:xfrm rot="5400000">
            <a:off x="6147240" y="5304900"/>
            <a:ext cx="826198" cy="943509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6" name="序号"/>
          <p:cNvSpPr txBox="1"/>
          <p:nvPr>
            <p:custDataLst>
              <p:tags r:id="rId26"/>
            </p:custDataLst>
          </p:nvPr>
        </p:nvSpPr>
        <p:spPr>
          <a:xfrm>
            <a:off x="6255721" y="5526087"/>
            <a:ext cx="572202" cy="52525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8" name="标题"/>
          <p:cNvSpPr txBox="1"/>
          <p:nvPr>
            <p:custDataLst>
              <p:tags r:id="rId27"/>
            </p:custDataLst>
          </p:nvPr>
        </p:nvSpPr>
        <p:spPr>
          <a:xfrm>
            <a:off x="7445483" y="2094866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社交媒体崛起：利用社交媒体平台扩大品牌影响力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40" name="正文"/>
          <p:cNvSpPr txBox="1"/>
          <p:nvPr>
            <p:custDataLst>
              <p:tags r:id="rId28"/>
            </p:custDataLst>
          </p:nvPr>
        </p:nvSpPr>
        <p:spPr>
          <a:xfrm>
            <a:off x="7445483" y="2554147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42" name="标题"/>
          <p:cNvSpPr txBox="1"/>
          <p:nvPr>
            <p:custDataLst>
              <p:tags r:id="rId29"/>
            </p:custDataLst>
          </p:nvPr>
        </p:nvSpPr>
        <p:spPr>
          <a:xfrm>
            <a:off x="996534" y="2654174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跨界合作：与其他行业进行合作，拓展公共关系领域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44" name="正文"/>
          <p:cNvSpPr txBox="1"/>
          <p:nvPr>
            <p:custDataLst>
              <p:tags r:id="rId30"/>
            </p:custDataLst>
          </p:nvPr>
        </p:nvSpPr>
        <p:spPr>
          <a:xfrm>
            <a:off x="996534" y="311345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46" name="标题"/>
          <p:cNvSpPr txBox="1"/>
          <p:nvPr>
            <p:custDataLst>
              <p:tags r:id="rId31"/>
            </p:custDataLst>
          </p:nvPr>
        </p:nvSpPr>
        <p:spPr>
          <a:xfrm>
            <a:off x="7445483" y="3188828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37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危机公关能力：提升应对危机事件的能力，维护品牌形象  公共关系行业发展趋势分析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48" name="正文"/>
          <p:cNvSpPr txBox="1"/>
          <p:nvPr>
            <p:custDataLst>
              <p:tags r:id="rId32"/>
            </p:custDataLst>
          </p:nvPr>
        </p:nvSpPr>
        <p:spPr>
          <a:xfrm>
            <a:off x="7445483" y="364810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公共关系行业发展趋势分析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50" name="标题"/>
          <p:cNvSpPr txBox="1"/>
          <p:nvPr>
            <p:custDataLst>
              <p:tags r:id="rId33"/>
            </p:custDataLst>
          </p:nvPr>
        </p:nvSpPr>
        <p:spPr>
          <a:xfrm>
            <a:off x="996534" y="374109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行业规模增长：随着企业对公共关系的重视程度提高，行业规模不断扩大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52" name="正文"/>
          <p:cNvSpPr txBox="1"/>
          <p:nvPr>
            <p:custDataLst>
              <p:tags r:id="rId34"/>
            </p:custDataLst>
          </p:nvPr>
        </p:nvSpPr>
        <p:spPr>
          <a:xfrm>
            <a:off x="996534" y="420037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54" name="标题"/>
          <p:cNvSpPr txBox="1"/>
          <p:nvPr>
            <p:custDataLst>
              <p:tags r:id="rId35"/>
            </p:custDataLst>
          </p:nvPr>
        </p:nvSpPr>
        <p:spPr>
          <a:xfrm>
            <a:off x="7445483" y="4286311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637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专业化程度提升：公共关系公司需要具备更专业的技能和知识，提供更优质的服务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56" name="正文"/>
          <p:cNvSpPr txBox="1"/>
          <p:nvPr>
            <p:custDataLst>
              <p:tags r:id="rId36"/>
            </p:custDataLst>
          </p:nvPr>
        </p:nvSpPr>
        <p:spPr>
          <a:xfrm>
            <a:off x="7445483" y="4745592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58" name="标题"/>
          <p:cNvSpPr txBox="1"/>
          <p:nvPr>
            <p:custDataLst>
              <p:tags r:id="rId37"/>
            </p:custDataLst>
          </p:nvPr>
        </p:nvSpPr>
        <p:spPr>
          <a:xfrm>
            <a:off x="996534" y="4820260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数字化转型加速：数字技术将进一步改变公共关系的传播方式和手段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60" name="正文"/>
          <p:cNvSpPr txBox="1"/>
          <p:nvPr>
            <p:custDataLst>
              <p:tags r:id="rId38"/>
            </p:custDataLst>
          </p:nvPr>
        </p:nvSpPr>
        <p:spPr>
          <a:xfrm>
            <a:off x="996534" y="5280245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562" name="标题"/>
          <p:cNvSpPr txBox="1"/>
          <p:nvPr>
            <p:custDataLst>
              <p:tags r:id="rId39"/>
            </p:custDataLst>
          </p:nvPr>
        </p:nvSpPr>
        <p:spPr>
          <a:xfrm>
            <a:off x="7445483" y="5367593"/>
            <a:ext cx="3743942" cy="391368"/>
          </a:xfrm>
          <a:prstGeom prst="rect"/>
          <a:noFill/>
        </p:spPr>
        <p:txBody>
          <a:bodyPr anchor="b" bIns="0" lIns="0" rIns="0" rtlCol="0" tIns="0" wrap="square">
            <a:normAutofit fontScale="90909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跨界合作趋势加强：与其他行业的合作将更加紧密，形成跨界融合的态势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564" name="正文"/>
          <p:cNvSpPr txBox="1"/>
          <p:nvPr>
            <p:custDataLst>
              <p:tags r:id="rId40"/>
            </p:custDataLst>
          </p:nvPr>
        </p:nvSpPr>
        <p:spPr>
          <a:xfrm>
            <a:off x="7445483" y="5827578"/>
            <a:ext cx="3743942" cy="38140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公共关系行业的发展挑战</a:t>
            </a:r>
            <a:endParaRPr altLang="en-US" lang="zh-CN"/>
          </a:p>
        </p:txBody>
      </p:sp>
      <p:sp>
        <p:nvSpPr>
          <p:cNvPr id="104960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技术创新：随着数字化、智能化等技术的不断发展，公共关系行业面临着技术创新的挑战，需要不断跟进新技术并应用于实际工作中。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市场竞争激烈：随着公共关系行业的不断发展，竞争也日益激烈，企业需要不断提高自身竞争力以保持领先地位。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客户需求多样化：客户对公共关系服务的需求越来越多样化，要求企业具备更全面的服务能力和更灵活的应变能力。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人才短缺：公共关系行业的人才短缺问题日益突出，企业需要加强人才培养和引进，以满足业务发展的需要。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6296"/>
          </a:bodyPr>
          <a:p>
            <a:r>
              <a:rPr altLang="en-US" lang="zh-CN"/>
              <a:t>公共关系行业未来展望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公共关系行业的未来发展方向</a:t>
            </a:r>
            <a:endParaRPr altLang="en-US" lang="zh-CN"/>
          </a:p>
        </p:txBody>
      </p:sp>
      <p:sp>
        <p:nvSpPr>
          <p:cNvPr id="1049730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2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4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6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8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0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2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4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8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0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52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4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6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58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0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2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4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66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数字化转型：利用大数据、人工智能等数字化技术提升公共关系效率和质量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专业化提升：加强人才培养和团队建设，提升公共关系行业的专业水平和服务质量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国际化拓展：加强国际交流与合作，提升中国公共关系行业的国际影响力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2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多元化发展：拓展公共关系服务领域，满足客户多样化需求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公共关系行业的未来发展重点</a:t>
            </a:r>
            <a:endParaRPr altLang="en-US" lang="zh-CN"/>
          </a:p>
        </p:txBody>
      </p:sp>
      <p:sp>
        <p:nvSpPr>
          <p:cNvPr id="1049808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0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12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数字化转型：利用大数据、人工智能等数字化技术提升公共关系工作的效率和效果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6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8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社会责任与可持续发展：强化企业社会责任，推动可持续发展，提升企业形象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2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4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跨界合作与创新：与其他行业进行跨界合作，推动公共关系行业的创新与发展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8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30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人才培养与专业素养提升：加强公共关系人才的培养和专业素养的提升，提高行业整体水平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公共关系行业的未来发展策略</a:t>
            </a:r>
            <a:endParaRPr altLang="en-US" lang="zh-CN"/>
          </a:p>
        </p:txBody>
      </p:sp>
      <p:sp>
        <p:nvSpPr>
          <p:cNvPr id="104986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6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7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数字化转型：利用大数据、人工智能等数字化技术提升公共关系工作的效率和效果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7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7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多元化发展：拓展公共关系的业务领域，如企业公关、政府公关、媒体公关等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专业化提升：加强公共关系从业人员的专业素养和技能培训，提高行业整体水平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8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8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国际化拓展：积极参与国际公共关系交流与合作，推动中国公共关系行业的国际化发展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92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结论和建议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对公共关系行业的总结</a:t>
            </a:r>
            <a:endParaRPr altLang="en-US" lang="zh-CN"/>
          </a:p>
        </p:txBody>
      </p:sp>
      <p:sp>
        <p:nvSpPr>
          <p:cNvPr id="104998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行业规模不断扩大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行业服务水平不断提升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行业影响力不断增强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行业未来发展前景广阔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对公共关系行业的建议</a:t>
            </a:r>
            <a:endParaRPr altLang="en-US" lang="zh-CN"/>
          </a:p>
        </p:txBody>
      </p:sp>
      <p:sp>
        <p:nvSpPr>
          <p:cNvPr id="105004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加强行业自律，提高行业整体素质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推动行业创新，提升行业竞争力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强化行业合作，实现资源共享和互利共赢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关注行业发展趋势，及时调整战略和策略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10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07_2*l_h_f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 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07_2*l_h_a*1_1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07_2*l_h_f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 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07_2*l_h_a*1_2_1"/>
  <p:tag name="KSO_WM_TEMPLATE_CATEGORY" val="diagram"/>
  <p:tag name="KSO_WM_TEMPLATE_INDEX" val="2023170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7.13385826771645,&quot;width&quot;:486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4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5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5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5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5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5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5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5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5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5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5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5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5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20_5*l_h_i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9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20_5*l_h_i*1_5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9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20_5*l_h_f*1_5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20_5*l_h_i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10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20_5*l_h_i*1_6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10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20_5*l_h_f*1_6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79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4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8_4*l_h_f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8_4*l_h_a*1_4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3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8_4*l_h_f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8_4*l_h_a*1_3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4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4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4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4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4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047244095,&quot;width&quot;:535.74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54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3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10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33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337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2023-12-17T19:17:45Z</dcterms:created>
  <dcterms:modified xsi:type="dcterms:W3CDTF">2023-12-17T19:17:45Z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ef221494d0fb4269a342f95c6f8fcf17_21</vt:lpwstr>
  </property>
</Properties>
</file>