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421" r:id="rId1"/>
    <p:sldMasterId id="2147504458" r:id="rId2"/>
  </p:sldMasterIdLst>
  <p:notesMasterIdLst>
    <p:notesMasterId r:id="rId3"/>
  </p:notesMasterIdLst>
  <p:sldIdLst>
    <p:sldId id="10011" r:id="rId4"/>
    <p:sldId id="10015" r:id="rId5"/>
    <p:sldId id="10018" r:id="rId6"/>
    <p:sldId id="10021" r:id="rId7"/>
    <p:sldId id="10027" r:id="rId9"/>
    <p:sldId id="10030" r:id="rId10"/>
    <p:sldId id="10033" r:id="rId11"/>
    <p:sldId id="10036" r:id="rId12"/>
    <p:sldId id="10042" r:id="rId14"/>
    <p:sldId id="10045" r:id="rId15"/>
    <p:sldId id="10048" r:id="rId16"/>
    <p:sldId id="10051" r:id="rId17"/>
    <p:sldId id="10057" r:id="rId19"/>
    <p:sldId id="10060" r:id="rId20"/>
    <p:sldId id="10063" r:id="rId21"/>
    <p:sldId id="10066" r:id="rId22"/>
    <p:sldId id="10072" r:id="rId24"/>
    <p:sldId id="10075" r:id="rId25"/>
    <p:sldId id="10078" r:id="rId26"/>
    <p:sldId id="10081" r:id="rId27"/>
    <p:sldId id="10087" r:id="rId29"/>
    <p:sldId id="10090" r:id="rId30"/>
    <p:sldId id="10093" r:id="rId31"/>
    <p:sldId id="10096" r:id="rId32"/>
    <p:sldId id="10099" r:id="rId33"/>
    <p:sldId id="10105" r:id="rId35"/>
    <p:sldId id="10108" r:id="rId36"/>
    <p:sldId id="10111" r:id="rId37"/>
    <p:sldId id="10114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422" r:id="rId1"/>
    <p:sldLayoutId id="2147504423" r:id="rId2"/>
    <p:sldLayoutId id="2147504424" r:id="rId3"/>
    <p:sldLayoutId id="2147504425" r:id="rId4"/>
    <p:sldLayoutId id="2147504426" r:id="rId5"/>
    <p:sldLayoutId id="2147504427" r:id="rId6"/>
    <p:sldLayoutId id="2147504428" r:id="rId7"/>
    <p:sldLayoutId id="2147504429" r:id="rId8"/>
    <p:sldLayoutId id="2147504430" r:id="rId9"/>
    <p:sldLayoutId id="2147504431" r:id="rId10"/>
    <p:sldLayoutId id="21475044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459" r:id="rId1"/>
    <p:sldLayoutId id="2147504460" r:id="rId2"/>
    <p:sldLayoutId id="2147504461" r:id="rId3"/>
    <p:sldLayoutId id="2147504462" r:id="rId4"/>
    <p:sldLayoutId id="2147504463" r:id="rId5"/>
    <p:sldLayoutId id="2147504464" r:id="rId6"/>
    <p:sldLayoutId id="2147504465" r:id="rId7"/>
    <p:sldLayoutId id="2147504466" r:id="rId8"/>
    <p:sldLayoutId id="2147504467" r:id="rId9"/>
    <p:sldLayoutId id="2147504468" r:id="rId10"/>
    <p:sldLayoutId id="21475044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tags" Target="../tags/tag298.xml"/><Relationship Id="rId18" Type="http://schemas.openxmlformats.org/officeDocument/2006/relationships/tags" Target="../tags/tag299.xml"/><Relationship Id="rId19" Type="http://schemas.openxmlformats.org/officeDocument/2006/relationships/tags" Target="../tags/tag300.xml"/><Relationship Id="rId20" Type="http://schemas.openxmlformats.org/officeDocument/2006/relationships/tags" Target="../tags/tag301.xml"/><Relationship Id="rId21" Type="http://schemas.openxmlformats.org/officeDocument/2006/relationships/tags" Target="../tags/tag302.xml"/><Relationship Id="rId22" Type="http://schemas.openxmlformats.org/officeDocument/2006/relationships/tags" Target="../tags/tag303.xml"/><Relationship Id="rId23" Type="http://schemas.openxmlformats.org/officeDocument/2006/relationships/tags" Target="../tags/tag304.xml"/><Relationship Id="rId24" Type="http://schemas.openxmlformats.org/officeDocument/2006/relationships/tags" Target="../tags/tag305.xml"/><Relationship Id="rId25" Type="http://schemas.openxmlformats.org/officeDocument/2006/relationships/tags" Target="../tags/tag306.xml"/><Relationship Id="rId26" Type="http://schemas.openxmlformats.org/officeDocument/2006/relationships/tags" Target="../tags/tag307.xml"/><Relationship Id="rId27" Type="http://schemas.openxmlformats.org/officeDocument/2006/relationships/tags" Target="../tags/tag308.xml"/><Relationship Id="rId28" Type="http://schemas.openxmlformats.org/officeDocument/2006/relationships/tags" Target="../tags/tag309.xml"/><Relationship Id="rId29" Type="http://schemas.openxmlformats.org/officeDocument/2006/relationships/tags" Target="../tags/tag310.xml"/><Relationship Id="rId30" Type="http://schemas.openxmlformats.org/officeDocument/2006/relationships/tags" Target="../tags/tag311.xml"/><Relationship Id="rId31" Type="http://schemas.openxmlformats.org/officeDocument/2006/relationships/tags" Target="../tags/tag312.xml"/><Relationship Id="rId32" Type="http://schemas.openxmlformats.org/officeDocument/2006/relationships/tags" Target="../tags/tag313.xml"/><Relationship Id="rId33" Type="http://schemas.openxmlformats.org/officeDocument/2006/relationships/tags" Target="../tags/tag314.xml"/><Relationship Id="rId34" Type="http://schemas.openxmlformats.org/officeDocument/2006/relationships/tags" Target="../tags/tag315.xml"/><Relationship Id="rId35" Type="http://schemas.openxmlformats.org/officeDocument/2006/relationships/tags" Target="../tags/tag316.xml"/><Relationship Id="rId36" Type="http://schemas.openxmlformats.org/officeDocument/2006/relationships/tags" Target="../tags/tag317.xml"/><Relationship Id="rId37" Type="http://schemas.openxmlformats.org/officeDocument/2006/relationships/tags" Target="../tags/tag318.xml"/><Relationship Id="rId38" Type="http://schemas.openxmlformats.org/officeDocument/2006/relationships/tags" Target="../tags/tag319.xml"/><Relationship Id="rId39" Type="http://schemas.openxmlformats.org/officeDocument/2006/relationships/tags" Target="../tags/tag320.xml"/><Relationship Id="rId40" Type="http://schemas.openxmlformats.org/officeDocument/2006/relationships/tags" Target="../tags/tag321.xml"/><Relationship Id="rId4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tags" Target="../tags/tag402.xml"/><Relationship Id="rId14" Type="http://schemas.openxmlformats.org/officeDocument/2006/relationships/tags" Target="../tags/tag403.xml"/><Relationship Id="rId15" Type="http://schemas.openxmlformats.org/officeDocument/2006/relationships/tags" Target="../tags/tag404.xml"/><Relationship Id="rId16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tags" Target="../tags/tag417.xml"/><Relationship Id="rId14" Type="http://schemas.openxmlformats.org/officeDocument/2006/relationships/tags" Target="../tags/tag418.xml"/><Relationship Id="rId15" Type="http://schemas.openxmlformats.org/officeDocument/2006/relationships/tags" Target="../tags/tag419.xml"/><Relationship Id="rId16" Type="http://schemas.openxmlformats.org/officeDocument/2006/relationships/tags" Target="../tags/tag420.xml"/><Relationship Id="rId17" Type="http://schemas.openxmlformats.org/officeDocument/2006/relationships/tags" Target="../tags/tag421.xml"/><Relationship Id="rId18" Type="http://schemas.openxmlformats.org/officeDocument/2006/relationships/tags" Target="../tags/tag422.xml"/><Relationship Id="rId19" Type="http://schemas.openxmlformats.org/officeDocument/2006/relationships/tags" Target="../tags/tag423.xml"/><Relationship Id="rId20" Type="http://schemas.openxmlformats.org/officeDocument/2006/relationships/tags" Target="../tags/tag424.xml"/><Relationship Id="rId21" Type="http://schemas.openxmlformats.org/officeDocument/2006/relationships/tags" Target="../tags/tag425.xml"/><Relationship Id="rId22" Type="http://schemas.openxmlformats.org/officeDocument/2006/relationships/tags" Target="../tags/tag426.xml"/><Relationship Id="rId23" Type="http://schemas.openxmlformats.org/officeDocument/2006/relationships/tags" Target="../tags/tag427.xml"/><Relationship Id="rId24" Type="http://schemas.openxmlformats.org/officeDocument/2006/relationships/tags" Target="../tags/tag428.xml"/><Relationship Id="rId25" Type="http://schemas.openxmlformats.org/officeDocument/2006/relationships/tags" Target="../tags/tag429.xml"/><Relationship Id="rId26" Type="http://schemas.openxmlformats.org/officeDocument/2006/relationships/tags" Target="../tags/tag430.xml"/><Relationship Id="rId27" Type="http://schemas.openxmlformats.org/officeDocument/2006/relationships/tags" Target="../tags/tag431.xml"/><Relationship Id="rId28" Type="http://schemas.openxmlformats.org/officeDocument/2006/relationships/tags" Target="../tags/tag432.xml"/><Relationship Id="rId29" Type="http://schemas.openxmlformats.org/officeDocument/2006/relationships/tags" Target="../tags/tag433.xml"/><Relationship Id="rId30" Type="http://schemas.openxmlformats.org/officeDocument/2006/relationships/tags" Target="../tags/tag434.xml"/><Relationship Id="rId31" Type="http://schemas.openxmlformats.org/officeDocument/2006/relationships/tags" Target="../tags/tag435.xml"/><Relationship Id="rId32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36.xml"/><Relationship Id="rId2" Type="http://schemas.openxmlformats.org/officeDocument/2006/relationships/tags" Target="../tags/tag437.xml"/><Relationship Id="rId3" Type="http://schemas.openxmlformats.org/officeDocument/2006/relationships/tags" Target="../tags/tag438.xml"/><Relationship Id="rId4" Type="http://schemas.openxmlformats.org/officeDocument/2006/relationships/tags" Target="../tags/tag43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2024年餐饮与美食行业工作总结与展望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行业概述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工作总结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市场分析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技术创新与数字化转型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展望未来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</a:t>
            </a:r>
            <a:endParaRPr altLang="en-US" lang="zh-CN"/>
          </a:p>
        </p:txBody>
      </p:sp>
      <p:sp>
        <p:nvSpPr>
          <p:cNvPr id="10490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未来几年行业将继续保持增长趋势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餐饮与美食行业规模庞大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近年来行业增长迅速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行业增长主要得益于消费升级和城市化进程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主要参与者</a:t>
            </a:r>
            <a:endParaRPr altLang="en-US" lang="zh-CN"/>
          </a:p>
        </p:txBody>
      </p:sp>
      <p:sp>
        <p:nvSpPr>
          <p:cNvPr id="10491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餐饮企业：包括各类餐馆、快餐店、外卖平台等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美食博主：在社交媒体上分享美食、烹饪技巧等内容的博主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美食评论家：对餐厅、菜品进行评价的专家或专业人士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餐饮协会：代表餐饮行业利益的组织，推动行业发展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</a:t>
            </a:r>
            <a:endParaRPr altLang="en-US" lang="zh-CN"/>
          </a:p>
        </p:txBody>
      </p:sp>
      <p:sp>
        <p:nvSpPr>
          <p:cNvPr id="10492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数字化转型：餐饮企业通过数字化手段提升运营效率和客户体验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健康养生趋势：消费者对健康养生的需求增加，餐饮企业需要关注食材的健康和营养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本地化特色：本地化特色成为餐饮行业的重要趋势，满足消费者对地域文化和口味的需求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多元化发展：餐饮企业需要不断创新，提供多元化的产品和服务，满足消费者的不同需求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9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餐饮业发展回顾</a:t>
            </a:r>
            <a:endParaRPr altLang="en-US" lang="zh-CN"/>
          </a:p>
        </p:txBody>
      </p:sp>
      <p:sp>
        <p:nvSpPr>
          <p:cNvPr id="10493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餐饮业业态：多样化，满足不同消费者需求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餐饮业发展趋势：健康、绿色、智能化等方向发展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行业发展历程：从传统到现代的演变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餐饮业规模：不断扩大，市场前景广阔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美食行业创新亮点</a:t>
            </a:r>
            <a:endParaRPr altLang="en-US" lang="zh-CN"/>
          </a:p>
        </p:txBody>
      </p:sp>
      <p:sp>
        <p:nvSpPr>
          <p:cNvPr id="10494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菜品创新：不断推出新菜品，满足消费者口味需求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营销创新：利用社交媒体等平台，提高品牌知名度和影响力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服务创新：提供个性化服务，提高客户满意度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模式创新：探索新的商业模式，如外卖、自助餐等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4951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挑战：市场竞争激烈、消费者需求多样化、食品安全问题等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机遇：消费升级、技术创新、品牌建设等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应对策略：加强品质管理、提升服务水平、创新营销方式等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未来展望：持续关注市场动态、加强人才培养、拓展国际市场等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7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市场分析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消费者行为变化</a:t>
            </a:r>
            <a:endParaRPr altLang="en-US" lang="zh-CN"/>
          </a:p>
        </p:txBody>
      </p:sp>
      <p:sp>
        <p:nvSpPr>
          <p:cNvPr id="104966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消费者对健康、营养、环保的关注度提高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消费者对个性化、定制化、体验化的需求增加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消费者对线上购买、外卖配送等数字化服务的需求增长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消费者对品牌、口碑、信誉的重视程度提高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7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市场竞争程度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市场竞争格局变化趋势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餐饮与美食行业市场规模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市场竞争主体类型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供应链优化与成本控制</a:t>
            </a:r>
            <a:endParaRPr altLang="en-US" lang="zh-CN"/>
          </a:p>
        </p:txBody>
      </p:sp>
      <p:sp>
        <p:nvSpPr>
          <p:cNvPr id="10497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供应链优化：通过减少库存、提高物流效率等方式降低成本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0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成本控制：通过精细化管理、减少浪费等方式降低成本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市场竞争：通过价格战、促销等方式提高市场竞争力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消费者需求：通过满足消费者需求、提高产品质量等方式提高消费者满意度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86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技术创新与数字化转型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人工智能与大数据应用</a:t>
            </a:r>
            <a:endParaRPr altLang="en-US" lang="zh-CN"/>
          </a:p>
        </p:txBody>
      </p:sp>
      <p:sp>
        <p:nvSpPr>
          <p:cNvPr id="10499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人工智能在餐饮与美食行业的应用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大数据在餐饮与美食行业的价值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人工智能与大数据的结合与创新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未来发展趋势与挑战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无人餐厅与自动化设备</a:t>
            </a:r>
            <a:endParaRPr altLang="en-US" lang="zh-CN"/>
          </a:p>
        </p:txBody>
      </p:sp>
      <p:sp>
        <p:nvSpPr>
          <p:cNvPr id="10500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自动化设备在餐饮行业的应用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未来无人餐厅与自动化设备的趋势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无人餐厅的概念和发展背景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无人餐厅的运营模式和优势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线上外卖与数字化营销</a:t>
            </a:r>
            <a:endParaRPr altLang="en-US" lang="zh-CN"/>
          </a:p>
        </p:txBody>
      </p:sp>
      <p:sp>
        <p:nvSpPr>
          <p:cNvPr id="1050082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4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86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88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3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线上外卖的发展趋势</a:t>
            </a:r>
            <a:endParaRPr altLang="en-US" baseline="0" b="1" cap="none" dirty="0" sz="13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090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092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4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96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50098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00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2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50104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06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08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0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12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14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50116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18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0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2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24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26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50128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50130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4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3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餐饮企业如何应对线上外卖挑战</a:t>
            </a:r>
            <a:endParaRPr altLang="en-US" baseline="0" b="1" cap="none" dirty="0" sz="13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36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38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3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线上外卖的优势与劣势</a:t>
            </a:r>
            <a:endParaRPr altLang="en-US" baseline="0" b="1" cap="none" dirty="0" sz="13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40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42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未来线上外卖的发展方向  数字化营销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44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数字化营销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46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3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数字化营销的定义与特点</a:t>
            </a:r>
            <a:endParaRPr altLang="en-US" baseline="0" b="1" cap="none" dirty="0" sz="13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48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50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3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餐饮企业数字化营销的策略与技巧</a:t>
            </a:r>
            <a:endParaRPr altLang="en-US" baseline="0" b="1" cap="none" dirty="0" sz="13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52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54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3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数字化营销的优势与挑战</a:t>
            </a:r>
            <a:endParaRPr altLang="en-US" baseline="0" b="1" cap="none" dirty="0" sz="13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56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50158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3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未来数字化营销的发展趋势</a:t>
            </a:r>
            <a:endParaRPr altLang="en-US" baseline="0" b="1" cap="none" dirty="0" sz="13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50160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2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展望未来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健康养生与绿色环保趋势</a:t>
            </a:r>
            <a:endParaRPr altLang="en-US" lang="zh-CN"/>
          </a:p>
        </p:txBody>
      </p:sp>
      <p:sp>
        <p:nvSpPr>
          <p:cNvPr id="105029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可持续性发展：未来餐饮行业将更加注重可持续性发展，通过采用可再生能源、减少浪费和污染等方式，为地球环境做出贡献。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31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8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智能化与数字化：随着科技的发展，智能化和数字化将成为餐饮行业的重要趋势，未来将有更多智能化设备和数字化技术被应用于餐饮行业中，提高效率和用户体验。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健康养生成为主流：随着消费者对健康饮食的关注，健康养生成为餐饮行业的重要趋势，未来将有更多健康养生的菜品和饮品出现。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31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绿色环保成为行业标准：随着环保意识的提高，绿色环保成为餐饮行业的重要标准，未来将有更多环保材料和节能设备被应用于餐饮行业中。</a:t>
            </a:r>
            <a:endParaRPr altLang="en-US" dirty="0" sz="19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个性化定制与体验式消费</a:t>
            </a:r>
            <a:endParaRPr altLang="en-US" lang="zh-CN"/>
          </a:p>
        </p:txBody>
      </p:sp>
      <p:sp>
        <p:nvSpPr>
          <p:cNvPr id="105036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未来趋势：随着消费者需求多样化，个性化定制将成为餐饮与美食行业的重要趋势。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6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体验式消费：通过提供独特的用餐体验，增加消费者的参与感和归属感，提高品牌忠诚度。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数字化转型：利用大数据、人工智能等技术手段，实现个性化推荐和精准营销，提升消费者满意度。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跨界合作：与其他行业进行跨界合作，创新产品和服务，满足消费者多样化的需求。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跨界合作与创新业态</a:t>
            </a:r>
            <a:endParaRPr altLang="en-US" lang="zh-CN"/>
          </a:p>
        </p:txBody>
      </p:sp>
      <p:sp>
        <p:nvSpPr>
          <p:cNvPr id="105042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跨界合作：餐饮与不同行业的合作，如与艺术、科技、娱乐等领域的合作，创造出更多元化的产品和服务。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创新业态：通过新的商业模式、经营理念和技术手段，打造具有独特魅力和市场潜力的餐饮品牌和产品。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未来趋势：分析未来餐饮行业的发展趋势，包括消费者需求、技术进步、市场竞争等方面的变化。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实践案例：介绍一些成功的跨界合作和创新业态的实践案例，为行业提供参考和借鉴。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4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全球化与本地化融合发展</a:t>
            </a:r>
            <a:endParaRPr altLang="en-US" lang="zh-CN"/>
          </a:p>
        </p:txBody>
      </p:sp>
      <p:sp>
        <p:nvSpPr>
          <p:cNvPr id="1050488" name="椭圆 28"/>
          <p:cNvSpPr/>
          <p:nvPr>
            <p:custDataLst>
              <p:tags r:id="rId1"/>
            </p:custDataLst>
          </p:nvPr>
        </p:nvSpPr>
        <p:spPr>
          <a:xfrm>
            <a:off x="9277246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0" name="椭圆 29"/>
          <p:cNvSpPr/>
          <p:nvPr>
            <p:custDataLst>
              <p:tags r:id="rId2"/>
            </p:custDataLst>
          </p:nvPr>
        </p:nvSpPr>
        <p:spPr>
          <a:xfrm>
            <a:off x="9489289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正文"/>
          <p:cNvSpPr txBox="1"/>
          <p:nvPr>
            <p:custDataLst>
              <p:tags r:id="rId3"/>
            </p:custDataLst>
          </p:nvPr>
        </p:nvSpPr>
        <p:spPr>
          <a:xfrm>
            <a:off x="9532550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品牌化与专业化经营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94" name="弧形 58"/>
          <p:cNvSpPr/>
          <p:nvPr>
            <p:custDataLst>
              <p:tags r:id="rId4"/>
            </p:custDataLst>
          </p:nvPr>
        </p:nvSpPr>
        <p:spPr>
          <a:xfrm>
            <a:off x="9098107" y="2643153"/>
            <a:ext cx="2256215" cy="22562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6" name="椭圆 30"/>
          <p:cNvSpPr/>
          <p:nvPr>
            <p:custDataLst>
              <p:tags r:id="rId5"/>
            </p:custDataLst>
          </p:nvPr>
        </p:nvSpPr>
        <p:spPr>
          <a:xfrm>
            <a:off x="7516319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椭圆 31"/>
          <p:cNvSpPr/>
          <p:nvPr>
            <p:custDataLst>
              <p:tags r:id="rId6"/>
            </p:custDataLst>
          </p:nvPr>
        </p:nvSpPr>
        <p:spPr>
          <a:xfrm>
            <a:off x="7767358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正文"/>
          <p:cNvSpPr txBox="1"/>
          <p:nvPr>
            <p:custDataLst>
              <p:tags r:id="rId7"/>
            </p:custDataLst>
          </p:nvPr>
        </p:nvSpPr>
        <p:spPr>
          <a:xfrm>
            <a:off x="7810619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多元化与个性化服务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弧形 57"/>
          <p:cNvSpPr/>
          <p:nvPr>
            <p:custDataLst>
              <p:tags r:id="rId8"/>
            </p:custDataLst>
          </p:nvPr>
        </p:nvSpPr>
        <p:spPr>
          <a:xfrm>
            <a:off x="838200" y="2643153"/>
            <a:ext cx="2256215" cy="22562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椭圆 22"/>
          <p:cNvSpPr/>
          <p:nvPr>
            <p:custDataLst>
              <p:tags r:id="rId9"/>
            </p:custDataLst>
          </p:nvPr>
        </p:nvSpPr>
        <p:spPr>
          <a:xfrm>
            <a:off x="5935140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6" name="椭圆 23"/>
          <p:cNvSpPr/>
          <p:nvPr>
            <p:custDataLst>
              <p:tags r:id="rId10"/>
            </p:custDataLst>
          </p:nvPr>
        </p:nvSpPr>
        <p:spPr>
          <a:xfrm>
            <a:off x="6185570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8" name="正文"/>
          <p:cNvSpPr txBox="1"/>
          <p:nvPr>
            <p:custDataLst>
              <p:tags r:id="rId11"/>
            </p:custDataLst>
          </p:nvPr>
        </p:nvSpPr>
        <p:spPr>
          <a:xfrm>
            <a:off x="6229441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绿色环保与可持续发展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10" name="椭圆 24"/>
          <p:cNvSpPr/>
          <p:nvPr>
            <p:custDataLst>
              <p:tags r:id="rId12"/>
            </p:custDataLst>
          </p:nvPr>
        </p:nvSpPr>
        <p:spPr>
          <a:xfrm>
            <a:off x="4353962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2" name="椭圆 25"/>
          <p:cNvSpPr/>
          <p:nvPr>
            <p:custDataLst>
              <p:tags r:id="rId13"/>
            </p:custDataLst>
          </p:nvPr>
        </p:nvSpPr>
        <p:spPr>
          <a:xfrm>
            <a:off x="4604391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4" name="正文"/>
          <p:cNvSpPr txBox="1"/>
          <p:nvPr>
            <p:custDataLst>
              <p:tags r:id="rId14"/>
            </p:custDataLst>
          </p:nvPr>
        </p:nvSpPr>
        <p:spPr>
          <a:xfrm>
            <a:off x="4648262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数字化转型与创新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椭圆 7"/>
          <p:cNvSpPr/>
          <p:nvPr>
            <p:custDataLst>
              <p:tags r:id="rId15"/>
            </p:custDataLst>
          </p:nvPr>
        </p:nvSpPr>
        <p:spPr>
          <a:xfrm>
            <a:off x="2772173" y="2822293"/>
            <a:ext cx="1897414" cy="1897414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8" name="椭圆 9"/>
          <p:cNvSpPr/>
          <p:nvPr>
            <p:custDataLst>
              <p:tags r:id="rId16"/>
            </p:custDataLst>
          </p:nvPr>
        </p:nvSpPr>
        <p:spPr>
          <a:xfrm>
            <a:off x="3023212" y="2860070"/>
            <a:ext cx="256146" cy="25614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0" name="正文"/>
          <p:cNvSpPr txBox="1"/>
          <p:nvPr>
            <p:custDataLst>
              <p:tags r:id="rId17"/>
            </p:custDataLst>
          </p:nvPr>
        </p:nvSpPr>
        <p:spPr>
          <a:xfrm>
            <a:off x="3066474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餐饮行业未来发展趋势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522" name="椭圆 5"/>
          <p:cNvSpPr/>
          <p:nvPr>
            <p:custDataLst>
              <p:tags r:id="rId18"/>
            </p:custDataLst>
          </p:nvPr>
        </p:nvSpPr>
        <p:spPr>
          <a:xfrm>
            <a:off x="1011855" y="2822293"/>
            <a:ext cx="1897414" cy="1897414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4" name="椭圆 4"/>
          <p:cNvSpPr/>
          <p:nvPr>
            <p:custDataLst>
              <p:tags r:id="rId19"/>
            </p:custDataLst>
          </p:nvPr>
        </p:nvSpPr>
        <p:spPr>
          <a:xfrm>
            <a:off x="1262285" y="2860070"/>
            <a:ext cx="256146" cy="25614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6" name="正文"/>
          <p:cNvSpPr txBox="1"/>
          <p:nvPr>
            <p:custDataLst>
              <p:tags r:id="rId20"/>
            </p:custDataLst>
          </p:nvPr>
        </p:nvSpPr>
        <p:spPr>
          <a:xfrm>
            <a:off x="1306156" y="3370069"/>
            <a:ext cx="1308700" cy="90019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全球化与本地化融合发展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5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57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政策建议与行业建议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政策环境分析与建议</a:t>
            </a:r>
            <a:endParaRPr altLang="en-US" lang="zh-CN"/>
          </a:p>
        </p:txBody>
      </p:sp>
      <p:sp>
        <p:nvSpPr>
          <p:cNvPr id="105066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政策环境分析：分析当前政策环境对餐饮与美食行业的影响，包括政策法规、监管措施等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政策建议：提出针对当前政策环境的改进建议，包括政策调整、监管优化等方面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行业建议：针对餐饮与美食行业的发展趋势，提出具体的行业建议，包括市场拓展、品牌建设、技术创新等方面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未来展望：结合政策环境的变化和行业发展趋势，对未来餐饮与美食行业的发展进行展望，提出具有前瞻性的建议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行业自律与规范发展建议</a:t>
            </a:r>
            <a:endParaRPr altLang="en-US" lang="zh-CN"/>
          </a:p>
        </p:txBody>
      </p:sp>
      <p:sp>
        <p:nvSpPr>
          <p:cNvPr id="1050710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14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18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22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4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726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8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730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加强人才培养：加大对餐饮与美食行业人才培养的投入，提高从业人员的专业素质和服务水平。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732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强化食品安全监管：加强对食品安全的监管，建立严格的食品安全标准和检测体系，确保消费者健康和安全。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734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推动绿色环保发展：鼓励餐饮与美食行业采用环保、可持续的原材料和生产方式，减少对环境的影响。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736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建立行业自律组织：成立行业协会或联盟，制定行业自律准则和规范，加强行业自律和自我约束。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50738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完善法规制度：政府应加强对餐饮与美食行业的监管，完善相关法规制度，为行业规范发展提供有力保障。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企业战略规划与运营建议</a:t>
            </a:r>
            <a:endParaRPr altLang="en-US" lang="zh-CN"/>
          </a:p>
        </p:txBody>
      </p:sp>
      <p:sp>
        <p:nvSpPr>
          <p:cNvPr id="10507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7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8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8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8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制定长期发展目标，明确市场定位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加强财务管理，控制成本支出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0" name="正文"/>
          <p:cNvSpPr txBox="1"/>
          <p:nvPr>
            <p:custDataLst>
              <p:tags r:id="rId28"/>
            </p:custDataLst>
          </p:nvPr>
        </p:nvSpPr>
        <p:spPr>
          <a:xfrm>
            <a:off x="8155389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注重人才培养，提升团队素质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2" name="正文"/>
          <p:cNvSpPr txBox="1"/>
          <p:nvPr>
            <p:custDataLst>
              <p:tags r:id="rId29"/>
            </p:custDataLst>
          </p:nvPr>
        </p:nvSpPr>
        <p:spPr>
          <a:xfrm>
            <a:off x="1967825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加强品牌建设，提升品牌影响力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4" name="正文"/>
          <p:cNvSpPr txBox="1"/>
          <p:nvPr>
            <p:custDataLst>
              <p:tags r:id="rId30"/>
            </p:custDataLst>
          </p:nvPr>
        </p:nvSpPr>
        <p:spPr>
          <a:xfrm>
            <a:off x="643495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加强营销推广，扩大市场份额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6" name="正文"/>
          <p:cNvSpPr txBox="1"/>
          <p:nvPr>
            <p:custDataLst>
              <p:tags r:id="rId31"/>
            </p:custDataLst>
          </p:nvPr>
        </p:nvSpPr>
        <p:spPr>
          <a:xfrm>
            <a:off x="3688263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优化产品结构，提高产品质量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6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86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8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5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8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9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2023-12-17T12:25:37Z</dcterms:created>
  <dcterms:modified xsi:type="dcterms:W3CDTF">2023-12-17T12:25:37Z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6efb7668415c420d8d0ad969c1eb3fc5_21</vt:lpwstr>
  </property>
</Properties>
</file>