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85" r:id="rId1"/>
    <p:sldMasterId id="2147495222" r:id="rId2"/>
  </p:sldMasterIdLst>
  <p:notesMasterIdLst>
    <p:notesMasterId r:id="rId3"/>
  </p:notesMasterIdLst>
  <p:sldIdLst>
    <p:sldId id="5684" r:id="rId4"/>
    <p:sldId id="5688" r:id="rId5"/>
    <p:sldId id="5693" r:id="rId6"/>
    <p:sldId id="5698" r:id="rId7"/>
    <p:sldId id="5705" r:id="rId9"/>
    <p:sldId id="5708" r:id="rId10"/>
    <p:sldId id="5711" r:id="rId11"/>
    <p:sldId id="5714" r:id="rId12"/>
    <p:sldId id="5718" r:id="rId13"/>
    <p:sldId id="5725" r:id="rId15"/>
    <p:sldId id="5728" r:id="rId16"/>
    <p:sldId id="5731" r:id="rId17"/>
    <p:sldId id="5734" r:id="rId18"/>
    <p:sldId id="5738" r:id="rId19"/>
    <p:sldId id="5745" r:id="rId21"/>
    <p:sldId id="5748" r:id="rId22"/>
    <p:sldId id="5751" r:id="rId23"/>
    <p:sldId id="5754" r:id="rId24"/>
    <p:sldId id="5758" r:id="rId25"/>
    <p:sldId id="5765" r:id="rId27"/>
    <p:sldId id="5768" r:id="rId28"/>
    <p:sldId id="5771" r:id="rId29"/>
    <p:sldId id="5774" r:id="rId30"/>
    <p:sldId id="5778" r:id="rId31"/>
    <p:sldId id="5785" r:id="rId33"/>
    <p:sldId id="5788" r:id="rId34"/>
    <p:sldId id="5791" r:id="rId35"/>
    <p:sldId id="5794" r:id="rId36"/>
    <p:sldId id="5797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86" r:id="rId1"/>
    <p:sldLayoutId id="2147495187" r:id="rId2"/>
    <p:sldLayoutId id="2147495188" r:id="rId3"/>
    <p:sldLayoutId id="2147495189" r:id="rId4"/>
    <p:sldLayoutId id="2147495190" r:id="rId5"/>
    <p:sldLayoutId id="2147495191" r:id="rId6"/>
    <p:sldLayoutId id="2147495192" r:id="rId7"/>
    <p:sldLayoutId id="2147495193" r:id="rId8"/>
    <p:sldLayoutId id="2147495194" r:id="rId9"/>
    <p:sldLayoutId id="2147495195" r:id="rId10"/>
    <p:sldLayoutId id="21474951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223" r:id="rId1"/>
    <p:sldLayoutId id="2147495224" r:id="rId2"/>
    <p:sldLayoutId id="2147495225" r:id="rId3"/>
    <p:sldLayoutId id="2147495226" r:id="rId4"/>
    <p:sldLayoutId id="2147495227" r:id="rId5"/>
    <p:sldLayoutId id="2147495228" r:id="rId6"/>
    <p:sldLayoutId id="2147495229" r:id="rId7"/>
    <p:sldLayoutId id="2147495230" r:id="rId8"/>
    <p:sldLayoutId id="2147495231" r:id="rId9"/>
    <p:sldLayoutId id="2147495232" r:id="rId10"/>
    <p:sldLayoutId id="21474952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tags" Target="../tags/tag258.xml"/><Relationship Id="rId16" Type="http://schemas.openxmlformats.org/officeDocument/2006/relationships/tags" Target="../tags/tag259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tags" Target="../tags/tag268.xml"/><Relationship Id="rId6" Type="http://schemas.openxmlformats.org/officeDocument/2006/relationships/tags" Target="../tags/tag269.xml"/><Relationship Id="rId7" Type="http://schemas.openxmlformats.org/officeDocument/2006/relationships/tags" Target="../tags/tag270.xml"/><Relationship Id="rId8" Type="http://schemas.openxmlformats.org/officeDocument/2006/relationships/tags" Target="../tags/tag271.xml"/><Relationship Id="rId9" Type="http://schemas.openxmlformats.org/officeDocument/2006/relationships/tags" Target="../tags/tag272.xml"/><Relationship Id="rId10" Type="http://schemas.openxmlformats.org/officeDocument/2006/relationships/tags" Target="../tags/tag273.xml"/><Relationship Id="rId11" Type="http://schemas.openxmlformats.org/officeDocument/2006/relationships/tags" Target="../tags/tag274.xml"/><Relationship Id="rId12" Type="http://schemas.openxmlformats.org/officeDocument/2006/relationships/tags" Target="../tags/tag27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tags" Target="../tags/tag288.xml"/><Relationship Id="rId14" Type="http://schemas.openxmlformats.org/officeDocument/2006/relationships/tags" Target="../tags/tag289.xml"/><Relationship Id="rId15" Type="http://schemas.openxmlformats.org/officeDocument/2006/relationships/tags" Target="../tags/tag290.xml"/><Relationship Id="rId16" Type="http://schemas.openxmlformats.org/officeDocument/2006/relationships/tags" Target="../tags/tag291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tags" Target="../tags/tag374.xml"/><Relationship Id="rId14" Type="http://schemas.openxmlformats.org/officeDocument/2006/relationships/tags" Target="../tags/tag375.xml"/><Relationship Id="rId15" Type="http://schemas.openxmlformats.org/officeDocument/2006/relationships/tags" Target="../tags/tag376.xml"/><Relationship Id="rId16" Type="http://schemas.openxmlformats.org/officeDocument/2006/relationships/tags" Target="../tags/tag377.xml"/><Relationship Id="rId17" Type="http://schemas.openxmlformats.org/officeDocument/2006/relationships/tags" Target="../tags/tag378.xml"/><Relationship Id="rId18" Type="http://schemas.openxmlformats.org/officeDocument/2006/relationships/tags" Target="../tags/tag379.xml"/><Relationship Id="rId19" Type="http://schemas.openxmlformats.org/officeDocument/2006/relationships/tags" Target="../tags/tag380.xml"/><Relationship Id="rId20" Type="http://schemas.openxmlformats.org/officeDocument/2006/relationships/tags" Target="../tags/tag381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1852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2024年市场营销岗位工作总结与展望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市场营销工作总结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市场营销工作亮点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市场营销工作不足与问题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市场营销工作展望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市场营销工作建议与措施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市场营销工作总结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市场营销策略回顾</a:t>
            </a:r>
            <a:endParaRPr altLang="en-US" lang="zh-CN"/>
          </a:p>
        </p:txBody>
      </p:sp>
      <p:sp>
        <p:nvSpPr>
          <p:cNvPr id="1048998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品牌建设：加强品牌宣传和推广，提高品牌知名度和美誉度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12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促销策略：制定各种促销活动，提高消费者购买欲望和忠诚度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14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价格策略：根据产品成本和市场行情，制定相应的价格策略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16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渠道策略：选择合适的销售渠道，提高产品覆盖面和销售量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18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目标市场定位：明确目标客户群体，制定相应的营销策略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20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产品策略：根据市场需求和产品特点，制定相应的产品策略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022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26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8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0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2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营销活动成果分析</a:t>
            </a:r>
            <a:endParaRPr altLang="en-US" lang="zh-CN"/>
          </a:p>
        </p:txBody>
      </p:sp>
      <p:sp>
        <p:nvSpPr>
          <p:cNvPr id="104906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营销活动成功案例与亮点分析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7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营销活动转化率与ROI分析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营销活动覆盖范围与目标受众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9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营销活动数量与类型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客户满意度调查</a:t>
            </a:r>
            <a:endParaRPr altLang="en-US" lang="zh-CN"/>
          </a:p>
        </p:txBody>
      </p:sp>
      <p:sp>
        <p:nvSpPr>
          <p:cNvPr id="10491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调查结果：分析客户反馈，找出问题和改进方向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改进措施：针对问题制定相应的解决方案和计划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调查目的：了解客户对产品和服务的满意度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调查方法：采用问卷、访谈等多种方式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营销团队建设与培训</a:t>
            </a:r>
            <a:endParaRPr altLang="en-US" lang="zh-CN"/>
          </a:p>
        </p:txBody>
      </p:sp>
      <p:sp>
        <p:nvSpPr>
          <p:cNvPr id="104918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团队协作：加强团队内部沟通与协作，形成良好的工作氛围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团队组建：招聘、选拔优秀人才，组建高效营销团队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培训计划：制定全面的培训计划，提升团队成员的专业素养和综合能力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团队激励：建立激励机制，激发团队成员的积极性和创造力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市场营销工作亮点</a:t>
            </a:r>
            <a:endParaRPr altLang="en-US" dirty="0" lang="zh-CN"/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创新营销手段应用</a:t>
            </a:r>
            <a:endParaRPr altLang="en-US" lang="zh-CN"/>
          </a:p>
        </p:txBody>
      </p:sp>
      <p:sp>
        <p:nvSpPr>
          <p:cNvPr id="10493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社交媒体营销：利用社交媒体平台进行产品推广和品牌宣传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内容营销：通过创作优质内容吸引潜在客户，提高品牌知名度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短视频营销：利用短视频平台发布有趣、实用的产品视频，吸引用户关注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直播营销：通过直播形式与用户互动，提高用户参与度和购买意愿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品牌推广效果显著</a:t>
            </a:r>
            <a:endParaRPr altLang="en-US" lang="zh-CN"/>
          </a:p>
        </p:txBody>
      </p:sp>
      <p:sp>
        <p:nvSpPr>
          <p:cNvPr id="104938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品牌知名度提升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9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市场份额扩大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39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客户满意度提高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40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品牌形象塑造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客户关系管理优化</a:t>
            </a:r>
            <a:endParaRPr altLang="en-US" lang="zh-CN"/>
          </a:p>
        </p:txBody>
      </p:sp>
      <p:sp>
        <p:nvSpPr>
          <p:cNvPr id="104944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4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定期与客户进行沟通，了解客户需求变化，提供个性化服务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建立完善的客户档案，记录客户基本信息和需求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针对不同客户群体，制定不同的营销策略，提高客户满意度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及时处理客户投诉和反馈，不断改进服务质量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团队协作能力提升</a:t>
            </a:r>
            <a:endParaRPr altLang="en-US" lang="zh-CN"/>
          </a:p>
        </p:txBody>
      </p:sp>
      <p:sp>
        <p:nvSpPr>
          <p:cNvPr id="104949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2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团队成员之间的沟通更加顺畅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团队协作能力在市场营销中发挥了重要作用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团队成员之间的信任感增强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团队协作效率得到提高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市场营销工作不足与问题</a:t>
            </a:r>
            <a:endParaRPr altLang="en-US" dirty="0" lang="zh-CN"/>
          </a:p>
        </p:txBody>
      </p:sp>
      <p:sp>
        <p:nvSpPr>
          <p:cNvPr id="10495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营销策略不够精准</a:t>
            </a:r>
            <a:endParaRPr altLang="en-US" lang="zh-CN"/>
          </a:p>
        </p:txBody>
      </p:sp>
      <p:sp>
        <p:nvSpPr>
          <p:cNvPr id="10496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缺乏有效的数据分析与优化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目标客户定位不准确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营销渠道选择不当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营销策略缺乏创新与差异化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营销活动效果欠佳</a:t>
            </a:r>
            <a:endParaRPr altLang="en-US" lang="zh-CN"/>
          </a:p>
        </p:txBody>
      </p:sp>
      <p:sp>
        <p:nvSpPr>
          <p:cNvPr id="10497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活动策划不够精准，目标客户群体定位不清晰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活动宣传力度不够，没有充分利用各种渠道进行推广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活动内容缺乏创新，无法吸引目标客户的兴趣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活动执行过程中出现了一些问题，如时间安排、场地布置等，影响了活动效果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客户反馈处理不及时</a:t>
            </a:r>
            <a:endParaRPr altLang="en-US" lang="zh-CN"/>
          </a:p>
        </p:txBody>
      </p:sp>
      <p:sp>
        <p:nvSpPr>
          <p:cNvPr id="10497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客户反馈处理流程存在缺陷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客户反馈信息传递不畅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客户反馈处理人员不足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客户反馈处理时间过长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团队沟通与协作待加强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缺乏有效的沟通机制和协作流程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团队内部沟通不畅，信息传递不及时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协作意识不强，各自为政现象严重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团队成员之间缺乏信任和尊重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市场营销工作展望</a:t>
            </a:r>
            <a:endParaRPr altLang="en-US" dirty="0" lang="zh-CN"/>
          </a:p>
        </p:txBody>
      </p:sp>
      <p:sp>
        <p:nvSpPr>
          <p:cNvPr id="1049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制定针对性更强的营销策略</a:t>
            </a:r>
            <a:endParaRPr altLang="en-US" lang="zh-CN"/>
          </a:p>
        </p:txBody>
      </p:sp>
      <p:sp>
        <p:nvSpPr>
          <p:cNvPr id="10499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深入了解目标客户群体：通过市场调研和分析，了解目标客户的需求、偏好和行为，为制定更精准的营销策略提供依据。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个性化营销：根据不同客户群体的特点和需求，制定个性化的营销策略，提高营销效果和客户满意度。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创新营销手段：利用社交媒体、短视频等新兴渠道，开展多元化的营销活动，吸引更多潜在客户的关注和参与。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强化品牌建设：通过加强品牌宣传和推广，提高品牌知名度和美誉度，增强客户对品牌的信任和忠诚度。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提高营销活动效果评估能力</a:t>
            </a:r>
            <a:endParaRPr altLang="en-US" lang="zh-CN"/>
          </a:p>
        </p:txBody>
      </p:sp>
      <p:sp>
        <p:nvSpPr>
          <p:cNvPr id="105000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建立完善的评估体系：制定明确的评估指标和标准，对营销活动的投入产出比、转化率、用户满意度等关键指标进行跟踪和分析。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数据分析能力提升：运用数据分析工具对营销活动数据进行分析，找出活动效果不佳的原因，提出改进措施。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不断学习和掌握新技能：关注行业动态和市场趋势，学习新的营销理念和技巧，提高自身专业素养。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跨部门协作与沟通：加强与市场、销售等部门的沟通和协作，共同推动营销活动的开展和效果提升。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完善客户反馈处理机制</a:t>
            </a:r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建立客户反馈渠道：通过多种方式收集客户反馈，如在线调查、电话访问等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及时响应和处理：对客户反馈进行分类和优先级排序，及时响应和处理客户问题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改进产品和服务：根据客户反馈，不断改进产品和服务，提高客户满意度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建立长期合作关系：通过完善客户反馈处理机制，与客户建立长期合作关系，实现双赢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加强团队沟通与协作能力培训</a:t>
            </a:r>
            <a:endParaRPr altLang="en-US" lang="zh-CN"/>
          </a:p>
        </p:txBody>
      </p:sp>
      <p:sp>
        <p:nvSpPr>
          <p:cNvPr id="10500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培训方式：线上培训、线下培训、团队活动等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培训效果评估：通过问卷调查、团队反馈等方式进行评估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培训目标：提高团队成员的沟通技巧和协作能力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培训内容：沟通技巧、团队协作、冲突解决等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市场营销工作建议与措施</a:t>
            </a:r>
            <a:endParaRPr altLang="en-US" dirty="0" lang="zh-CN"/>
          </a:p>
        </p:txBody>
      </p:sp>
      <p:sp>
        <p:nvSpPr>
          <p:cNvPr id="10501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加强市场调研，提高策略精准度</a:t>
            </a:r>
            <a:endParaRPr altLang="en-US" lang="zh-CN"/>
          </a:p>
        </p:txBody>
      </p:sp>
      <p:sp>
        <p:nvSpPr>
          <p:cNvPr id="10502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制定有针对性的营销策略和推广计划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不断优化和调整市场策略，提高效果和精准度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深入了解目标客户的需求和行为习惯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定期收集和分析竞争对手的市场信息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优化营销活动流程，提高效果评估水平</a:t>
            </a:r>
            <a:endParaRPr altLang="en-US" lang="zh-CN"/>
          </a:p>
        </p:txBody>
      </p:sp>
      <p:sp>
        <p:nvSpPr>
          <p:cNvPr id="1050276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明确营销目标与定位：在开展营销活动之前，需要明确目标客户群体和定位，确保活动能够精准触达目标受众。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0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提高效果评估水平：建立有效的评估体系，对活动的效果进行实时监测和评估，及时发现问题并进行调整和优化。  以上内容仅供参考，您可以根据自身需求进行调整优化。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2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以上内容仅供参考，您可以根据自身需求进行调整优化。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4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制定详细的活动计划：包括活动时间、地点、预算、人员分工等，确保活动的顺利进行。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8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优化活动流程：通过简化流程、提高效率等方式，减少不必要的环节和时间成本，提高活动的执行效率。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90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建立完善的客户反馈处理机制</a:t>
            </a:r>
            <a:endParaRPr altLang="en-US" lang="zh-CN"/>
          </a:p>
        </p:txBody>
      </p:sp>
      <p:sp>
        <p:nvSpPr>
          <p:cNvPr id="10503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建立客户反馈渠道：通过多种方式收集客户反馈，如在线调查、电话访问、社交媒体等。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及时响应和处理反馈：对客户反馈进行分类和优先级排序，及时响应和处理客户的问题和需求。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改进产品和服务：根据客户反馈，不断改进产品和服务，提高客户满意度和忠诚度。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建立客户反馈闭环：对客户反馈进行跟踪和评估，确保问题得到解决并持续改进。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加强团队沟通与协作能力培训，提升团队整体素质</a:t>
            </a:r>
            <a:endParaRPr altLang="en-US" lang="zh-CN"/>
          </a:p>
        </p:txBody>
      </p:sp>
      <p:sp>
        <p:nvSpPr>
          <p:cNvPr id="10503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8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9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培训目标：提高团队成员的沟通技巧和协作能力，促进团队内部的有效协作和沟通。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培训方式：采用线上和线下相结合的方式，包括讲座、案例分析、角色扮演等多种形式，使培训更加生动有趣。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0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1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培训效果评估：通过问卷调查、反馈会议等方式对培训效果进行评估，及时发现问题并进行改进。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培训内容：包括沟通技巧、团队协作、冲突解决等方面的培训，帮助团队成员更好地理解和应对各种工作场景。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5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45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46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46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4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9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2023-12-17T23:03:53Z</dcterms:created>
  <dcterms:modified xsi:type="dcterms:W3CDTF">2023-12-17T23:03:53Z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09c99950bea04b50b93fa4a00a828861_21</vt:lpwstr>
  </property>
</Properties>
</file>