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012" r:id="rId1"/>
    <p:sldMasterId id="2147496049" r:id="rId2"/>
  </p:sldMasterIdLst>
  <p:notesMasterIdLst>
    <p:notesMasterId r:id="rId3"/>
  </p:notesMasterIdLst>
  <p:sldIdLst>
    <p:sldId id="6110" r:id="rId4"/>
    <p:sldId id="6114" r:id="rId5"/>
    <p:sldId id="6117" r:id="rId6"/>
    <p:sldId id="6120" r:id="rId7"/>
    <p:sldId id="6126" r:id="rId9"/>
    <p:sldId id="6129" r:id="rId10"/>
    <p:sldId id="6132" r:id="rId11"/>
    <p:sldId id="6135" r:id="rId12"/>
    <p:sldId id="6138" r:id="rId13"/>
    <p:sldId id="6144" r:id="rId15"/>
    <p:sldId id="6147" r:id="rId16"/>
    <p:sldId id="6150" r:id="rId17"/>
    <p:sldId id="6153" r:id="rId18"/>
    <p:sldId id="6156" r:id="rId19"/>
    <p:sldId id="6162" r:id="rId21"/>
    <p:sldId id="6165" r:id="rId22"/>
    <p:sldId id="6168" r:id="rId23"/>
    <p:sldId id="6171" r:id="rId24"/>
    <p:sldId id="6174" r:id="rId25"/>
    <p:sldId id="6180" r:id="rId27"/>
    <p:sldId id="6183" r:id="rId28"/>
    <p:sldId id="6186" r:id="rId29"/>
    <p:sldId id="6189" r:id="rId30"/>
    <p:sldId id="6192" r:id="rId31"/>
    <p:sldId id="6198" r:id="rId33"/>
    <p:sldId id="6201" r:id="rId34"/>
    <p:sldId id="620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013" r:id="rId1"/>
    <p:sldLayoutId id="2147496014" r:id="rId2"/>
    <p:sldLayoutId id="2147496015" r:id="rId3"/>
    <p:sldLayoutId id="2147496016" r:id="rId4"/>
    <p:sldLayoutId id="2147496017" r:id="rId5"/>
    <p:sldLayoutId id="2147496018" r:id="rId6"/>
    <p:sldLayoutId id="2147496019" r:id="rId7"/>
    <p:sldLayoutId id="2147496020" r:id="rId8"/>
    <p:sldLayoutId id="2147496021" r:id="rId9"/>
    <p:sldLayoutId id="2147496022" r:id="rId10"/>
    <p:sldLayoutId id="214749602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050" r:id="rId1"/>
    <p:sldLayoutId id="2147496051" r:id="rId2"/>
    <p:sldLayoutId id="2147496052" r:id="rId3"/>
    <p:sldLayoutId id="2147496053" r:id="rId4"/>
    <p:sldLayoutId id="2147496054" r:id="rId5"/>
    <p:sldLayoutId id="2147496055" r:id="rId6"/>
    <p:sldLayoutId id="2147496056" r:id="rId7"/>
    <p:sldLayoutId id="2147496057" r:id="rId8"/>
    <p:sldLayoutId id="2147496058" r:id="rId9"/>
    <p:sldLayoutId id="2147496059" r:id="rId10"/>
    <p:sldLayoutId id="21474960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2024年服务行业工作总结及工作展望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2024年服务行业工作总结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服务行业现状分析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未来挑战与机遇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总结与建议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2024年服务行业工作总结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行业概况回顾</a:t>
            </a:r>
            <a:endParaRPr altLang="en-US" lang="zh-CN"/>
          </a:p>
        </p:txBody>
      </p:sp>
      <p:sp>
        <p:nvSpPr>
          <p:cNvPr id="104890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0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1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服务行业在国民经济中的地位和作用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服务行业发展趋势和未来展望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2024年服务行业整体发展情况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2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服务行业主要领域发展情况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重要项目成果展示</a:t>
            </a:r>
            <a:endParaRPr altLang="en-US" lang="zh-CN"/>
          </a:p>
        </p:txBody>
      </p:sp>
      <p:sp>
        <p:nvSpPr>
          <p:cNvPr id="10489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重要项目名称及简介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项目实施过程及团队成员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项目成果及取得的成绩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项目对服务行业的贡献及影响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客户满意度分析</a:t>
            </a:r>
            <a:endParaRPr altLang="en-US" lang="zh-CN"/>
          </a:p>
        </p:txBody>
      </p:sp>
      <p:sp>
        <p:nvSpPr>
          <p:cNvPr id="10490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客户满意度调查结果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客户满意度提升措施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客户投诉处理情况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客户满意度与业务增长关系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员工培训与团队建设成果</a:t>
            </a:r>
            <a:endParaRPr altLang="en-US" lang="zh-CN"/>
          </a:p>
        </p:txBody>
      </p:sp>
      <p:sp>
        <p:nvSpPr>
          <p:cNvPr id="104907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员工培训：针对服务行业的特点，制定了一系列培训计划，包括服务技能、沟通技巧、团队协作等方面，提高了员工的专业素养和服务质量。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团队建设：通过团队建设活动，增强了员工的团队合作精神和凝聚力，提高了整体服务效率和质量。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培训成果：通过培训计划的实施，员工的服务技能得到了提升，客户满意度也得到了提高，为公司的业务发展提供了有力支持。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团队建设成果：通过团队建设活动的开展，员工之间的沟通更加顺畅，团队协作更加默契，整体服务效率和质量得到了提高。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服务行业现状分析</a:t>
            </a:r>
            <a:endParaRPr altLang="en-US" lang="zh-CN"/>
          </a:p>
        </p:txBody>
      </p:sp>
      <p:sp>
        <p:nvSpPr>
          <p:cNvPr id="104913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智能化服务普及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个性化需求增加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绿色环保成为新趋势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竞争态势分析</a:t>
            </a:r>
            <a:endParaRPr altLang="en-US" lang="zh-CN"/>
          </a:p>
        </p:txBody>
      </p:sp>
      <p:sp>
        <p:nvSpPr>
          <p:cNvPr id="104924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行业竞争格局：分析服务行业的市场结构、主要竞争者及其市场份额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竞争策略：探讨各竞争者采取的竞争策略，如价格战、服务差异化等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竞争优势：分析各竞争者在服务行业中的优势和劣势，以及如何形成竞争优势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竞争趋势：预测未来服务行业的竞争趋势，如技术进步、消费者需求变化等对竞争格局的影响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客户需求变化</a:t>
            </a:r>
            <a:endParaRPr altLang="en-US" lang="zh-CN"/>
          </a:p>
        </p:txBody>
      </p:sp>
      <p:sp>
        <p:nvSpPr>
          <p:cNvPr id="1049288" name="圆角矩形 3"/>
          <p:cNvSpPr/>
          <p:nvPr>
            <p:custDataLst>
              <p:tags r:id="rId1"/>
            </p:custDataLst>
          </p:nvPr>
        </p:nvSpPr>
        <p:spPr>
          <a:xfrm>
            <a:off x="1026316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0" name="正文"/>
          <p:cNvSpPr txBox="1"/>
          <p:nvPr>
            <p:custDataLst>
              <p:tags r:id="rId2"/>
            </p:custDataLst>
          </p:nvPr>
        </p:nvSpPr>
        <p:spPr>
          <a:xfrm>
            <a:off x="1451859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客户需求多样化：随着消费者需求的不断升级，服务行业需要提供更加个性化、多样化的产品和服务。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292" name="标题"/>
          <p:cNvSpPr txBox="1"/>
          <p:nvPr>
            <p:custDataLst>
              <p:tags r:id="rId3"/>
            </p:custDataLst>
          </p:nvPr>
        </p:nvSpPr>
        <p:spPr>
          <a:xfrm>
            <a:off x="1451859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294" name="任意多边形: 形状 2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rot="5400000" flipV="1">
            <a:off x="650084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296" name="圆角矩形 7"/>
          <p:cNvSpPr/>
          <p:nvPr>
            <p:custDataLst>
              <p:tags r:id="rId5"/>
            </p:custDataLst>
          </p:nvPr>
        </p:nvSpPr>
        <p:spPr>
          <a:xfrm>
            <a:off x="6737358" y="1574492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98" name="正文"/>
          <p:cNvSpPr txBox="1"/>
          <p:nvPr>
            <p:custDataLst>
              <p:tags r:id="rId6"/>
            </p:custDataLst>
          </p:nvPr>
        </p:nvSpPr>
        <p:spPr>
          <a:xfrm>
            <a:off x="7158031" y="2443842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品质要求提高：客户对服务品质的要求越来越高，服务行业需要注重细节和服务质量，提高客户满意度。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00" name="标题"/>
          <p:cNvSpPr txBox="1"/>
          <p:nvPr>
            <p:custDataLst>
              <p:tags r:id="rId7"/>
            </p:custDataLst>
          </p:nvPr>
        </p:nvSpPr>
        <p:spPr>
          <a:xfrm>
            <a:off x="7158031" y="1999426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02" name="任意多边形: 形状 2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5400000" flipV="1">
            <a:off x="6356257" y="2277034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304" name="圆角矩形 10"/>
          <p:cNvSpPr/>
          <p:nvPr>
            <p:custDataLst>
              <p:tags r:id="rId9"/>
            </p:custDataLst>
          </p:nvPr>
        </p:nvSpPr>
        <p:spPr>
          <a:xfrm>
            <a:off x="1026316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正文"/>
          <p:cNvSpPr txBox="1"/>
          <p:nvPr>
            <p:custDataLst>
              <p:tags r:id="rId10"/>
            </p:custDataLst>
          </p:nvPr>
        </p:nvSpPr>
        <p:spPr>
          <a:xfrm>
            <a:off x="1451859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数字化转型需求：随着互联网技术的发展，客户对数字化服务的需求越来越高，服务行业需要加强数字化转型，提高服务效率和质量。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08" name="标题"/>
          <p:cNvSpPr txBox="1"/>
          <p:nvPr>
            <p:custDataLst>
              <p:tags r:id="rId11"/>
            </p:custDataLst>
          </p:nvPr>
        </p:nvSpPr>
        <p:spPr>
          <a:xfrm>
            <a:off x="1451859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10" name="任意多边形: 形状 23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5400000" flipV="1">
            <a:off x="650084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  <p:sp>
        <p:nvSpPr>
          <p:cNvPr id="1049312" name="圆角矩形 9"/>
          <p:cNvSpPr/>
          <p:nvPr>
            <p:custDataLst>
              <p:tags r:id="rId13"/>
            </p:custDataLst>
          </p:nvPr>
        </p:nvSpPr>
        <p:spPr>
          <a:xfrm>
            <a:off x="6732488" y="3954854"/>
            <a:ext cx="4616442" cy="2013263"/>
          </a:xfrm>
          <a:prstGeom prst="roundRect">
            <a:avLst>
              <a:gd name="adj" fmla="val 7078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4" name="正文"/>
          <p:cNvSpPr txBox="1"/>
          <p:nvPr>
            <p:custDataLst>
              <p:tags r:id="rId14"/>
            </p:custDataLst>
          </p:nvPr>
        </p:nvSpPr>
        <p:spPr>
          <a:xfrm>
            <a:off x="7158031" y="4824204"/>
            <a:ext cx="4196378" cy="1143304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绿色环保意识增强：随着社会环保意识的提高，客户对绿色环保服务的需求越来越高，服务行业需要注重环保和可持续发展。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316" name="标题"/>
          <p:cNvSpPr txBox="1"/>
          <p:nvPr>
            <p:custDataLst>
              <p:tags r:id="rId15"/>
            </p:custDataLst>
          </p:nvPr>
        </p:nvSpPr>
        <p:spPr>
          <a:xfrm>
            <a:off x="7158031" y="4379788"/>
            <a:ext cx="3429913" cy="434066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l"/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18" name="任意多边形: 形状 2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5400000" flipV="1">
            <a:off x="6356257" y="4657396"/>
            <a:ext cx="761594" cy="385363"/>
          </a:xfrm>
          <a:custGeom>
            <a:avLst/>
            <a:gdLst>
              <a:gd name="connsiteX0" fmla="*/ 113342 w 2706312"/>
              <a:gd name="connsiteY0" fmla="*/ 3177308 h 3177308"/>
              <a:gd name="connsiteX1" fmla="*/ 348842 w 2706312"/>
              <a:gd name="connsiteY1" fmla="*/ 3177308 h 3177308"/>
              <a:gd name="connsiteX2" fmla="*/ 348855 w 2706312"/>
              <a:gd name="connsiteY2" fmla="*/ 3177305 h 3177308"/>
              <a:gd name="connsiteX3" fmla="*/ 1172090 w 2706312"/>
              <a:gd name="connsiteY3" fmla="*/ 3177305 h 3177308"/>
              <a:gd name="connsiteX4" fmla="*/ 1172111 w 2706312"/>
              <a:gd name="connsiteY4" fmla="*/ 3177308 h 3177308"/>
              <a:gd name="connsiteX5" fmla="*/ 1407610 w 2706312"/>
              <a:gd name="connsiteY5" fmla="*/ 3177308 h 3177308"/>
              <a:gd name="connsiteX6" fmla="*/ 1497188 w 2706312"/>
              <a:gd name="connsiteY6" fmla="*/ 3133283 h 3177308"/>
              <a:gd name="connsiteX7" fmla="*/ 1765420 w 2706312"/>
              <a:gd name="connsiteY7" fmla="*/ 2785650 h 3177308"/>
              <a:gd name="connsiteX8" fmla="*/ 1766217 w 2706312"/>
              <a:gd name="connsiteY8" fmla="*/ 2784239 h 3177308"/>
              <a:gd name="connsiteX9" fmla="*/ 2422849 w 2706312"/>
              <a:gd name="connsiteY9" fmla="*/ 1974725 h 3177308"/>
              <a:gd name="connsiteX10" fmla="*/ 2424671 w 2706312"/>
              <a:gd name="connsiteY10" fmla="*/ 1973732 h 3177308"/>
              <a:gd name="connsiteX11" fmla="*/ 2688392 w 2706312"/>
              <a:gd name="connsiteY11" fmla="*/ 1658191 h 3177308"/>
              <a:gd name="connsiteX12" fmla="*/ 2706312 w 2706312"/>
              <a:gd name="connsiteY12" fmla="*/ 1593950 h 3177308"/>
              <a:gd name="connsiteX13" fmla="*/ 2705655 w 2706312"/>
              <a:gd name="connsiteY13" fmla="*/ 1588654 h 3177308"/>
              <a:gd name="connsiteX14" fmla="*/ 2706312 w 2706312"/>
              <a:gd name="connsiteY14" fmla="*/ 1583358 h 3177308"/>
              <a:gd name="connsiteX15" fmla="*/ 2688392 w 2706312"/>
              <a:gd name="connsiteY15" fmla="*/ 1519117 h 3177308"/>
              <a:gd name="connsiteX16" fmla="*/ 2424671 w 2706312"/>
              <a:gd name="connsiteY16" fmla="*/ 1203576 h 3177308"/>
              <a:gd name="connsiteX17" fmla="*/ 2422849 w 2706312"/>
              <a:gd name="connsiteY17" fmla="*/ 1202583 h 3177308"/>
              <a:gd name="connsiteX18" fmla="*/ 1766217 w 2706312"/>
              <a:gd name="connsiteY18" fmla="*/ 393069 h 3177308"/>
              <a:gd name="connsiteX19" fmla="*/ 1765420 w 2706312"/>
              <a:gd name="connsiteY19" fmla="*/ 391658 h 3177308"/>
              <a:gd name="connsiteX20" fmla="*/ 1497188 w 2706312"/>
              <a:gd name="connsiteY20" fmla="*/ 44025 h 3177308"/>
              <a:gd name="connsiteX21" fmla="*/ 1407610 w 2706312"/>
              <a:gd name="connsiteY21" fmla="*/ 0 h 3177308"/>
              <a:gd name="connsiteX22" fmla="*/ 1172111 w 2706312"/>
              <a:gd name="connsiteY22" fmla="*/ 0 h 3177308"/>
              <a:gd name="connsiteX23" fmla="*/ 1172090 w 2706312"/>
              <a:gd name="connsiteY23" fmla="*/ 3 h 3177308"/>
              <a:gd name="connsiteX24" fmla="*/ 348855 w 2706312"/>
              <a:gd name="connsiteY24" fmla="*/ 3 h 3177308"/>
              <a:gd name="connsiteX25" fmla="*/ 348842 w 2706312"/>
              <a:gd name="connsiteY25" fmla="*/ 0 h 3177308"/>
              <a:gd name="connsiteX26" fmla="*/ 113342 w 2706312"/>
              <a:gd name="connsiteY26" fmla="*/ 0 h 3177308"/>
              <a:gd name="connsiteX27" fmla="*/ 113321 w 2706312"/>
              <a:gd name="connsiteY27" fmla="*/ 3 h 3177308"/>
              <a:gd name="connsiteX28" fmla="*/ 112463 w 2706312"/>
              <a:gd name="connsiteY28" fmla="*/ 3 h 3177308"/>
              <a:gd name="connsiteX29" fmla="*/ 112477 w 2706312"/>
              <a:gd name="connsiteY29" fmla="*/ 125 h 3177308"/>
              <a:gd name="connsiteX30" fmla="*/ 80173 w 2706312"/>
              <a:gd name="connsiteY30" fmla="*/ 4782 h 3177308"/>
              <a:gd name="connsiteX31" fmla="*/ 23765 w 2706312"/>
              <a:gd name="connsiteY31" fmla="*/ 182260 h 3177308"/>
              <a:gd name="connsiteX32" fmla="*/ 291997 w 2706312"/>
              <a:gd name="connsiteY32" fmla="*/ 529893 h 3177308"/>
              <a:gd name="connsiteX33" fmla="*/ 300578 w 2706312"/>
              <a:gd name="connsiteY33" fmla="*/ 536908 h 3177308"/>
              <a:gd name="connsiteX34" fmla="*/ 1151328 w 2706312"/>
              <a:gd name="connsiteY34" fmla="*/ 1583356 h 3177308"/>
              <a:gd name="connsiteX35" fmla="*/ 1151324 w 2706312"/>
              <a:gd name="connsiteY35" fmla="*/ 1583356 h 3177308"/>
              <a:gd name="connsiteX36" fmla="*/ 1147017 w 2706312"/>
              <a:gd name="connsiteY36" fmla="*/ 1588654 h 3177308"/>
              <a:gd name="connsiteX37" fmla="*/ 1151324 w 2706312"/>
              <a:gd name="connsiteY37" fmla="*/ 1593952 h 3177308"/>
              <a:gd name="connsiteX38" fmla="*/ 1151328 w 2706312"/>
              <a:gd name="connsiteY38" fmla="*/ 1593952 h 3177308"/>
              <a:gd name="connsiteX39" fmla="*/ 300578 w 2706312"/>
              <a:gd name="connsiteY39" fmla="*/ 2640400 h 3177308"/>
              <a:gd name="connsiteX40" fmla="*/ 291997 w 2706312"/>
              <a:gd name="connsiteY40" fmla="*/ 2647415 h 3177308"/>
              <a:gd name="connsiteX41" fmla="*/ 23765 w 2706312"/>
              <a:gd name="connsiteY41" fmla="*/ 2995048 h 3177308"/>
              <a:gd name="connsiteX42" fmla="*/ 80173 w 2706312"/>
              <a:gd name="connsiteY42" fmla="*/ 3172526 h 3177308"/>
              <a:gd name="connsiteX43" fmla="*/ 112477 w 2706312"/>
              <a:gd name="connsiteY43" fmla="*/ 3177183 h 3177308"/>
              <a:gd name="connsiteX44" fmla="*/ 112463 w 2706312"/>
              <a:gd name="connsiteY44" fmla="*/ 3177305 h 3177308"/>
              <a:gd name="connsiteX45" fmla="*/ 113321 w 2706312"/>
              <a:gd name="connsiteY45" fmla="*/ 3177305 h 317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1" h="633">
                <a:moveTo>
                  <a:pt x="19" y="633"/>
                </a:moveTo>
                <a:lnTo>
                  <a:pt x="57" y="633"/>
                </a:lnTo>
                <a:lnTo>
                  <a:pt x="57" y="633"/>
                </a:lnTo>
                <a:lnTo>
                  <a:pt x="192" y="633"/>
                </a:lnTo>
                <a:lnTo>
                  <a:pt x="192" y="633"/>
                </a:lnTo>
                <a:lnTo>
                  <a:pt x="231" y="633"/>
                </a:lnTo>
                <a:cubicBezTo>
                  <a:pt x="236" y="633"/>
                  <a:pt x="242" y="630"/>
                  <a:pt x="245" y="624"/>
                </a:cubicBezTo>
                <a:lnTo>
                  <a:pt x="289" y="555"/>
                </a:lnTo>
                <a:lnTo>
                  <a:pt x="289" y="555"/>
                </a:lnTo>
                <a:lnTo>
                  <a:pt x="397" y="393"/>
                </a:lnTo>
                <a:lnTo>
                  <a:pt x="397" y="393"/>
                </a:lnTo>
                <a:lnTo>
                  <a:pt x="440" y="330"/>
                </a:lnTo>
                <a:cubicBezTo>
                  <a:pt x="442" y="328"/>
                  <a:pt x="443" y="323"/>
                  <a:pt x="443" y="318"/>
                </a:cubicBezTo>
                <a:lnTo>
                  <a:pt x="443" y="317"/>
                </a:lnTo>
                <a:lnTo>
                  <a:pt x="443" y="316"/>
                </a:lnTo>
                <a:cubicBezTo>
                  <a:pt x="443" y="311"/>
                  <a:pt x="442" y="306"/>
                  <a:pt x="440" y="303"/>
                </a:cubicBezTo>
                <a:lnTo>
                  <a:pt x="397" y="240"/>
                </a:lnTo>
                <a:lnTo>
                  <a:pt x="397" y="240"/>
                </a:lnTo>
                <a:lnTo>
                  <a:pt x="289" y="78"/>
                </a:lnTo>
                <a:lnTo>
                  <a:pt x="289" y="78"/>
                </a:lnTo>
                <a:lnTo>
                  <a:pt x="245" y="9"/>
                </a:lnTo>
                <a:cubicBezTo>
                  <a:pt x="242" y="3"/>
                  <a:pt x="236" y="0"/>
                  <a:pt x="231" y="0"/>
                </a:cubicBezTo>
                <a:lnTo>
                  <a:pt x="192" y="0"/>
                </a:lnTo>
                <a:lnTo>
                  <a:pt x="192" y="0"/>
                </a:lnTo>
                <a:lnTo>
                  <a:pt x="57" y="0"/>
                </a:lnTo>
                <a:lnTo>
                  <a:pt x="57" y="0"/>
                </a:lnTo>
                <a:lnTo>
                  <a:pt x="19" y="0"/>
                </a:lnTo>
                <a:lnTo>
                  <a:pt x="19" y="0"/>
                </a:lnTo>
                <a:lnTo>
                  <a:pt x="18" y="0"/>
                </a:lnTo>
                <a:lnTo>
                  <a:pt x="18" y="0"/>
                </a:lnTo>
                <a:lnTo>
                  <a:pt x="13" y="1"/>
                </a:lnTo>
                <a:cubicBezTo>
                  <a:pt x="1" y="5"/>
                  <a:pt x="-4" y="23"/>
                  <a:pt x="4" y="36"/>
                </a:cubicBezTo>
                <a:lnTo>
                  <a:pt x="48" y="106"/>
                </a:lnTo>
                <a:lnTo>
                  <a:pt x="49" y="107"/>
                </a:lnTo>
                <a:lnTo>
                  <a:pt x="189" y="316"/>
                </a:lnTo>
                <a:lnTo>
                  <a:pt x="189" y="316"/>
                </a:lnTo>
                <a:lnTo>
                  <a:pt x="188" y="317"/>
                </a:lnTo>
                <a:lnTo>
                  <a:pt x="189" y="318"/>
                </a:lnTo>
                <a:lnTo>
                  <a:pt x="189" y="318"/>
                </a:lnTo>
                <a:lnTo>
                  <a:pt x="49" y="526"/>
                </a:lnTo>
                <a:lnTo>
                  <a:pt x="48" y="528"/>
                </a:lnTo>
                <a:lnTo>
                  <a:pt x="4" y="597"/>
                </a:lnTo>
                <a:cubicBezTo>
                  <a:pt x="-4" y="610"/>
                  <a:pt x="1" y="628"/>
                  <a:pt x="13" y="632"/>
                </a:cubicBezTo>
                <a:lnTo>
                  <a:pt x="18" y="633"/>
                </a:lnTo>
                <a:lnTo>
                  <a:pt x="18" y="633"/>
                </a:lnTo>
                <a:lnTo>
                  <a:pt x="19" y="633"/>
                </a:lnTo>
                <a:lnTo>
                  <a:pt x="19" y="633"/>
                </a:lnTo>
                <a:close/>
                <a:moveTo>
                  <a:pt x="423" y="633"/>
                </a:moveTo>
                <a:lnTo>
                  <a:pt x="461" y="633"/>
                </a:lnTo>
                <a:lnTo>
                  <a:pt x="461" y="633"/>
                </a:lnTo>
                <a:lnTo>
                  <a:pt x="596" y="633"/>
                </a:lnTo>
                <a:lnTo>
                  <a:pt x="596" y="633"/>
                </a:lnTo>
                <a:lnTo>
                  <a:pt x="635" y="633"/>
                </a:lnTo>
                <a:cubicBezTo>
                  <a:pt x="640" y="633"/>
                  <a:pt x="646" y="630"/>
                  <a:pt x="649" y="624"/>
                </a:cubicBezTo>
                <a:lnTo>
                  <a:pt x="693" y="555"/>
                </a:lnTo>
                <a:lnTo>
                  <a:pt x="693" y="555"/>
                </a:lnTo>
                <a:lnTo>
                  <a:pt x="801" y="393"/>
                </a:lnTo>
                <a:lnTo>
                  <a:pt x="801" y="393"/>
                </a:lnTo>
                <a:lnTo>
                  <a:pt x="845" y="330"/>
                </a:lnTo>
                <a:cubicBezTo>
                  <a:pt x="847" y="328"/>
                  <a:pt x="847" y="323"/>
                  <a:pt x="847" y="318"/>
                </a:cubicBezTo>
                <a:lnTo>
                  <a:pt x="847" y="317"/>
                </a:lnTo>
                <a:lnTo>
                  <a:pt x="847" y="316"/>
                </a:lnTo>
                <a:cubicBezTo>
                  <a:pt x="847" y="311"/>
                  <a:pt x="847" y="306"/>
                  <a:pt x="845" y="303"/>
                </a:cubicBezTo>
                <a:lnTo>
                  <a:pt x="801" y="240"/>
                </a:lnTo>
                <a:lnTo>
                  <a:pt x="801" y="240"/>
                </a:lnTo>
                <a:lnTo>
                  <a:pt x="693" y="78"/>
                </a:lnTo>
                <a:lnTo>
                  <a:pt x="693" y="78"/>
                </a:lnTo>
                <a:lnTo>
                  <a:pt x="649" y="9"/>
                </a:lnTo>
                <a:cubicBezTo>
                  <a:pt x="646" y="3"/>
                  <a:pt x="640" y="0"/>
                  <a:pt x="635" y="0"/>
                </a:cubicBezTo>
                <a:lnTo>
                  <a:pt x="596" y="0"/>
                </a:lnTo>
                <a:lnTo>
                  <a:pt x="596" y="0"/>
                </a:lnTo>
                <a:lnTo>
                  <a:pt x="461" y="0"/>
                </a:lnTo>
                <a:lnTo>
                  <a:pt x="461" y="0"/>
                </a:lnTo>
                <a:lnTo>
                  <a:pt x="423" y="0"/>
                </a:lnTo>
                <a:lnTo>
                  <a:pt x="423" y="0"/>
                </a:lnTo>
                <a:lnTo>
                  <a:pt x="422" y="0"/>
                </a:lnTo>
                <a:lnTo>
                  <a:pt x="422" y="0"/>
                </a:lnTo>
                <a:lnTo>
                  <a:pt x="417" y="1"/>
                </a:lnTo>
                <a:cubicBezTo>
                  <a:pt x="405" y="5"/>
                  <a:pt x="400" y="23"/>
                  <a:pt x="408" y="36"/>
                </a:cubicBezTo>
                <a:lnTo>
                  <a:pt x="452" y="106"/>
                </a:lnTo>
                <a:lnTo>
                  <a:pt x="453" y="107"/>
                </a:lnTo>
                <a:lnTo>
                  <a:pt x="593" y="316"/>
                </a:lnTo>
                <a:lnTo>
                  <a:pt x="593" y="316"/>
                </a:lnTo>
                <a:lnTo>
                  <a:pt x="592" y="317"/>
                </a:lnTo>
                <a:lnTo>
                  <a:pt x="593" y="318"/>
                </a:lnTo>
                <a:lnTo>
                  <a:pt x="593" y="318"/>
                </a:lnTo>
                <a:lnTo>
                  <a:pt x="453" y="526"/>
                </a:lnTo>
                <a:lnTo>
                  <a:pt x="452" y="527"/>
                </a:lnTo>
                <a:lnTo>
                  <a:pt x="408" y="597"/>
                </a:lnTo>
                <a:cubicBezTo>
                  <a:pt x="400" y="610"/>
                  <a:pt x="405" y="628"/>
                  <a:pt x="417" y="632"/>
                </a:cubicBezTo>
                <a:lnTo>
                  <a:pt x="422" y="633"/>
                </a:lnTo>
                <a:lnTo>
                  <a:pt x="422" y="633"/>
                </a:lnTo>
                <a:lnTo>
                  <a:pt x="423" y="633"/>
                </a:lnTo>
                <a:lnTo>
                  <a:pt x="423" y="633"/>
                </a:lnTo>
                <a:close/>
                <a:moveTo>
                  <a:pt x="827" y="633"/>
                </a:moveTo>
                <a:lnTo>
                  <a:pt x="865" y="633"/>
                </a:lnTo>
                <a:lnTo>
                  <a:pt x="865" y="633"/>
                </a:lnTo>
                <a:lnTo>
                  <a:pt x="1000" y="633"/>
                </a:lnTo>
                <a:lnTo>
                  <a:pt x="1000" y="633"/>
                </a:lnTo>
                <a:lnTo>
                  <a:pt x="1039" y="633"/>
                </a:lnTo>
                <a:cubicBezTo>
                  <a:pt x="1044" y="633"/>
                  <a:pt x="1050" y="630"/>
                  <a:pt x="1053" y="624"/>
                </a:cubicBezTo>
                <a:lnTo>
                  <a:pt x="1097" y="555"/>
                </a:lnTo>
                <a:lnTo>
                  <a:pt x="1097" y="555"/>
                </a:lnTo>
                <a:lnTo>
                  <a:pt x="1205" y="393"/>
                </a:lnTo>
                <a:lnTo>
                  <a:pt x="1205" y="393"/>
                </a:lnTo>
                <a:lnTo>
                  <a:pt x="1249" y="330"/>
                </a:lnTo>
                <a:cubicBezTo>
                  <a:pt x="1251" y="328"/>
                  <a:pt x="1251" y="323"/>
                  <a:pt x="1251" y="318"/>
                </a:cubicBezTo>
                <a:lnTo>
                  <a:pt x="1251" y="317"/>
                </a:lnTo>
                <a:lnTo>
                  <a:pt x="1251" y="316"/>
                </a:lnTo>
                <a:cubicBezTo>
                  <a:pt x="1251" y="311"/>
                  <a:pt x="1251" y="306"/>
                  <a:pt x="1249" y="303"/>
                </a:cubicBezTo>
                <a:lnTo>
                  <a:pt x="1205" y="240"/>
                </a:lnTo>
                <a:lnTo>
                  <a:pt x="1205" y="240"/>
                </a:lnTo>
                <a:lnTo>
                  <a:pt x="1097" y="78"/>
                </a:lnTo>
                <a:lnTo>
                  <a:pt x="1097" y="78"/>
                </a:lnTo>
                <a:lnTo>
                  <a:pt x="1053" y="9"/>
                </a:lnTo>
                <a:cubicBezTo>
                  <a:pt x="1050" y="3"/>
                  <a:pt x="1044" y="0"/>
                  <a:pt x="1039" y="0"/>
                </a:cubicBezTo>
                <a:lnTo>
                  <a:pt x="1000" y="0"/>
                </a:lnTo>
                <a:lnTo>
                  <a:pt x="1000" y="0"/>
                </a:lnTo>
                <a:lnTo>
                  <a:pt x="865" y="0"/>
                </a:lnTo>
                <a:lnTo>
                  <a:pt x="865" y="0"/>
                </a:lnTo>
                <a:lnTo>
                  <a:pt x="827" y="0"/>
                </a:lnTo>
                <a:lnTo>
                  <a:pt x="827" y="0"/>
                </a:lnTo>
                <a:lnTo>
                  <a:pt x="826" y="0"/>
                </a:lnTo>
                <a:lnTo>
                  <a:pt x="826" y="0"/>
                </a:lnTo>
                <a:lnTo>
                  <a:pt x="821" y="1"/>
                </a:lnTo>
                <a:cubicBezTo>
                  <a:pt x="809" y="5"/>
                  <a:pt x="804" y="23"/>
                  <a:pt x="812" y="36"/>
                </a:cubicBezTo>
                <a:lnTo>
                  <a:pt x="856" y="106"/>
                </a:lnTo>
                <a:lnTo>
                  <a:pt x="857" y="107"/>
                </a:lnTo>
                <a:lnTo>
                  <a:pt x="997" y="316"/>
                </a:lnTo>
                <a:lnTo>
                  <a:pt x="997" y="316"/>
                </a:lnTo>
                <a:lnTo>
                  <a:pt x="996" y="317"/>
                </a:lnTo>
                <a:lnTo>
                  <a:pt x="997" y="318"/>
                </a:lnTo>
                <a:lnTo>
                  <a:pt x="997" y="318"/>
                </a:lnTo>
                <a:lnTo>
                  <a:pt x="857" y="526"/>
                </a:lnTo>
                <a:lnTo>
                  <a:pt x="856" y="527"/>
                </a:lnTo>
                <a:lnTo>
                  <a:pt x="812" y="597"/>
                </a:lnTo>
                <a:cubicBezTo>
                  <a:pt x="804" y="610"/>
                  <a:pt x="809" y="628"/>
                  <a:pt x="821" y="632"/>
                </a:cubicBezTo>
                <a:lnTo>
                  <a:pt x="826" y="633"/>
                </a:lnTo>
                <a:lnTo>
                  <a:pt x="826" y="633"/>
                </a:lnTo>
                <a:lnTo>
                  <a:pt x="827" y="633"/>
                </a:lnTo>
                <a:lnTo>
                  <a:pt x="827" y="63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5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altLang="en-US" b="1" sz="1400" lang="zh-CN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服务质量提升策略</a:t>
            </a:r>
            <a:endParaRPr altLang="en-US" lang="zh-CN"/>
          </a:p>
        </p:txBody>
      </p:sp>
      <p:sp>
        <p:nvSpPr>
          <p:cNvPr id="104935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提升服务人员素质：加强培训，提高服务意识和技能水平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优化服务流程：简化流程，提高服务效率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创新服务模式：引入新技术、新模式，提升服务体验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加强服务监管：建立完善的监管机制，确保服务质量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2024年工作展望</a:t>
            </a:r>
            <a:endParaRPr altLang="en-US" lang="zh-CN"/>
          </a:p>
        </p:txBody>
      </p:sp>
      <p:sp>
        <p:nvSpPr>
          <p:cNvPr id="104939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业务拓展计划</a:t>
            </a:r>
            <a:endParaRPr altLang="en-US" lang="zh-CN"/>
          </a:p>
        </p:txBody>
      </p:sp>
      <p:sp>
        <p:nvSpPr>
          <p:cNvPr id="10494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拓展计划：制定具体的拓展计划，包括时间表、任务分工、资源投入等。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拓展目标：明确拓展计划的目标和方向，包括拓展新市场、新客户、新产品等。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拓展策略：制定具体的拓展策略，包括市场调研、竞争对手分析、产品定位、营销策略等。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风险评估：对拓展计划可能面临的风险进行评估，并制定相应的应对措施。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创新服务模式探索</a:t>
            </a:r>
            <a:endParaRPr altLang="en-US" lang="zh-CN"/>
          </a:p>
        </p:txBody>
      </p:sp>
      <p:sp>
        <p:nvSpPr>
          <p:cNvPr id="10495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创新服务模式的实施计划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创新服务模式的重要性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探索新的服务模式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创新服务模式的效果评估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员工培训与团队建设规划</a:t>
            </a:r>
            <a:endParaRPr altLang="en-US" lang="zh-CN"/>
          </a:p>
        </p:txBody>
      </p:sp>
      <p:sp>
        <p:nvSpPr>
          <p:cNvPr id="104958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altLang="en-US" lang="zh-CN"/>
              <a:t>员工培训： a. 制定培训计划，包括技能培训、职业素养培训等 b. 定期组织内部培训，邀请行业专家进行讲座 c. 鼓励员工参加外部培训，提升个人能力 </a:t>
            </a:r>
            <a:endParaRPr altLang="en-US" lang="zh-CN"/>
          </a:p>
          <a:p>
            <a:pPr lvl="1"/>
            <a:r>
              <a:rPr altLang="en-US" lang="zh-CN"/>
              <a:t>a. 制定培训计划，包括技能培训、职业素养培训等</a:t>
            </a:r>
            <a:endParaRPr altLang="en-US" lang="zh-CN"/>
          </a:p>
          <a:p>
            <a:pPr lvl="1"/>
            <a:r>
              <a:rPr altLang="en-US" lang="zh-CN"/>
              <a:t>b. 定期组织内部培训，邀请行业专家进行讲座</a:t>
            </a:r>
            <a:endParaRPr altLang="en-US" lang="zh-CN"/>
          </a:p>
          <a:p>
            <a:pPr lvl="1"/>
            <a:r>
              <a:rPr altLang="en-US" lang="zh-CN"/>
              <a:t>c. 鼓励员工参加外部培训，提升个人能力</a:t>
            </a:r>
            <a:endParaRPr altLang="en-US" lang="zh-CN"/>
          </a:p>
          <a:p>
            <a:r>
              <a:rPr altLang="en-US" lang="zh-CN"/>
              <a:t>团队建设规划： a. 建立良好的团队文化，增强团队凝聚力 b. 定期组织团队活动，增进员工之间的了解和信任 c. 鼓励员工之间的交流与合作，共同解决问题 d. 建立激励机制，鼓励员工为团队目标而努力</a:t>
            </a:r>
            <a:endParaRPr altLang="en-US" lang="zh-CN"/>
          </a:p>
          <a:p>
            <a:pPr lvl="1"/>
            <a:r>
              <a:rPr altLang="en-US" lang="zh-CN"/>
              <a:t>a. 建立良好的团队文化，增强团队凝聚力</a:t>
            </a:r>
            <a:endParaRPr altLang="en-US" lang="zh-CN"/>
          </a:p>
          <a:p>
            <a:pPr lvl="1"/>
            <a:r>
              <a:rPr altLang="en-US" lang="zh-CN"/>
              <a:t>b. 定期组织团队活动，增进员工之间的了解和信任</a:t>
            </a:r>
            <a:endParaRPr altLang="en-US" lang="zh-CN"/>
          </a:p>
          <a:p>
            <a:pPr lvl="1"/>
            <a:r>
              <a:rPr altLang="en-US" lang="zh-CN"/>
              <a:t>c. 鼓励员工之间的交流与合作，共同解决问题</a:t>
            </a:r>
            <a:endParaRPr altLang="en-US" lang="zh-CN"/>
          </a:p>
          <a:p>
            <a:pPr lvl="1"/>
            <a:r>
              <a:rPr altLang="en-US" lang="zh-CN"/>
              <a:t>d. 建立激励机制，鼓励员工为团队目标而努力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客户满意度提升目标设定</a:t>
            </a:r>
            <a:endParaRPr altLang="en-US" lang="zh-CN"/>
          </a:p>
        </p:txBody>
      </p:sp>
      <p:sp>
        <p:nvSpPr>
          <p:cNvPr id="10496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建立完善的客户服务体系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提升客户满意度至90%以上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定期开展客户满意度调查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针对不满意客户进行回访与改进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未来挑战与机遇</a:t>
            </a:r>
            <a:endParaRPr altLang="en-US" lang="zh-CN"/>
          </a:p>
        </p:txBody>
      </p:sp>
      <p:sp>
        <p:nvSpPr>
          <p:cNvPr id="104966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行业变革带来的挑战</a:t>
            </a:r>
            <a:endParaRPr altLang="en-US" lang="zh-CN"/>
          </a:p>
        </p:txBody>
      </p:sp>
      <p:sp>
        <p:nvSpPr>
          <p:cNvPr id="10497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数字化转型：随着科技的发展，服务行业需要不断适应数字化转型带来的挑战，如数据安全、隐私保护等问题。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消费者需求变化：随着消费者对个性化、定制化服务的需求增加，服务行业需要不断创新以满足消费者需求。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竞争加剧：随着市场的不断开放和竞争的加剧，服务行业需要不断提高自身竞争力以保持市场份额。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法规政策变化：随着法规政策的变化，服务行业需要不断调整自身业务模式以适应新的法规政策。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技术发展带来的机遇</a:t>
            </a:r>
            <a:endParaRPr altLang="en-US" lang="zh-CN"/>
          </a:p>
        </p:txBody>
      </p:sp>
      <p:sp>
        <p:nvSpPr>
          <p:cNvPr id="10497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人工智能与自动化技术：提高生产效率，降低人力成本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物联网与大数据：实现精准营销，提升客户体验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区块链技术：保障信息安全，提高交易透明度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5G技术：推动远程办公，促进在线教育等新兴行业的发展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政策法规变化应对策略</a:t>
            </a:r>
            <a:endParaRPr altLang="en-US" lang="zh-CN"/>
          </a:p>
        </p:txBody>
      </p:sp>
      <p:sp>
        <p:nvSpPr>
          <p:cNvPr id="104981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了解并掌握政策法规的变化趋势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及时调整企业战略和业务模式以适应政策法规的变化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加强与政府部门的沟通和合作，争取政策支持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提高企业的合规意识和风险防范能力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全球化趋势下的合作与竞争</a:t>
            </a:r>
            <a:endParaRPr altLang="en-US" lang="zh-CN"/>
          </a:p>
        </p:txBody>
      </p:sp>
      <p:sp>
        <p:nvSpPr>
          <p:cNvPr id="104987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全球化趋势下的服务行业现状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合作与竞争并存的原因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合作与竞争对服务行业的影响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应对挑战和抓住机遇的策略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总结与建议</a:t>
            </a:r>
            <a:endParaRPr altLang="en-US" lang="zh-CN"/>
          </a:p>
        </p:txBody>
      </p:sp>
      <p:sp>
        <p:nvSpPr>
          <p:cNvPr id="104991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对2024年工作的总结评价</a:t>
            </a:r>
            <a:endParaRPr altLang="en-US" lang="zh-CN"/>
          </a:p>
        </p:txBody>
      </p:sp>
      <p:sp>
        <p:nvSpPr>
          <p:cNvPr id="10499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完成情况：对2024年服务行业各项工作的完成情况进行总结和评价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未来展望：提出对2025年服务行业的展望和建议，为未来的发展提供参考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经验教训：总结经验教训，为今后的工作提供借鉴和参考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亮点与不足：分析工作中取得的亮点和存在的不足，提出改进措施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对未来发展的建议和期望</a:t>
            </a:r>
            <a:endParaRPr altLang="en-US" lang="zh-CN"/>
          </a:p>
        </p:txBody>
      </p:sp>
      <p:sp>
        <p:nvSpPr>
          <p:cNvPr id="105004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加强品牌建设：提高品牌知名度，增强客户信任度，扩大市场份额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拓展国际市场：加强与国际同行的合作，拓展海外市场，提高国际竞争力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6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提升服务质量：加强员工培训，提高服务水平，满足客户需求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创新业务模式：探索新的服务模式，提高服务效率，降低成本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10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10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5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0_3*l_h_f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0_3*l_h_a*1_1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1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0_3*l_h_f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0_3*l_h_a*1_2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2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0_3*l_h_f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0_3*l_h_a*1_3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3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1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0_3*l_h_f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正文，文字是您思想的提炼，请尽量言简意赅，单击此处添加正文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0_3*l_h_a*1_4_1"/>
  <p:tag name="KSO_WM_TEMPLATE_CATEGORY" val="diagram"/>
  <p:tag name="KSO_WM_TEMPLATE_INDEX" val="2023168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0_3*l_h_i*1_4_2"/>
  <p:tag name="KSO_WM_TEMPLATE_CATEGORY" val="diagram"/>
  <p:tag name="KSO_WM_TEMPLATE_INDEX" val="2023168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3"/>
  <p:tag name="KSO_WM_DIAGRAM_MAX_ITEMCNT" val="6"/>
  <p:tag name="KSO_WM_DIAGRAM_MIN_ITEMCNT" val="2"/>
  <p:tag name="KSO_WM_DIAGRAM_VIRTUALLY_FRAME" val="{&quot;height&quot;:374.65,&quot;width&quot;:879.4499999999999}"/>
  <p:tag name="KSO_WM_DIAGRAM_COLOR_MATCH_VALUE" val="{&quot;shape&quot;:{&quot;fill&quot;:{&quot;gradient&quot;:[{&quot;brightness&quot;:0.4000000059604645,&quot;colorType&quot;:1,&quot;foreColorIndex&quot;:5,&quot;pos&quot;:0,&quot;transparency&quot;:0.5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7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21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2023-12-17T20:23:45Z</dcterms:created>
  <dcterms:modified xsi:type="dcterms:W3CDTF">2023-12-17T20:23:45Z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f0c75feb58a54d12bce55d6cea076b54_21</vt:lpwstr>
  </property>
</Properties>
</file>