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657" r:id="rId1"/>
    <p:sldMasterId id="2147485694" r:id="rId2"/>
  </p:sldMasterIdLst>
  <p:notesMasterIdLst>
    <p:notesMasterId r:id="rId3"/>
  </p:notesMasterIdLst>
  <p:sldIdLst>
    <p:sldId id="1249" r:id="rId4"/>
    <p:sldId id="1253" r:id="rId5"/>
    <p:sldId id="1256" r:id="rId6"/>
    <p:sldId id="1259" r:id="rId7"/>
    <p:sldId id="1265" r:id="rId9"/>
    <p:sldId id="1268" r:id="rId10"/>
    <p:sldId id="1271" r:id="rId11"/>
    <p:sldId id="1274" r:id="rId12"/>
    <p:sldId id="1280" r:id="rId14"/>
    <p:sldId id="1283" r:id="rId15"/>
    <p:sldId id="1286" r:id="rId16"/>
    <p:sldId id="1289" r:id="rId17"/>
    <p:sldId id="1295" r:id="rId19"/>
    <p:sldId id="1298" r:id="rId20"/>
    <p:sldId id="1301" r:id="rId21"/>
    <p:sldId id="1304" r:id="rId22"/>
    <p:sldId id="1307" r:id="rId23"/>
    <p:sldId id="1313" r:id="rId25"/>
    <p:sldId id="1316" r:id="rId26"/>
    <p:sldId id="1319" r:id="rId27"/>
    <p:sldId id="1322" r:id="rId28"/>
    <p:sldId id="1325" r:id="rId29"/>
    <p:sldId id="1331" r:id="rId31"/>
    <p:sldId id="1334" r:id="rId32"/>
    <p:sldId id="1337" r:id="rId33"/>
    <p:sldId id="1340" r:id="rId34"/>
    <p:sldId id="1343" r:id="rId35"/>
    <p:sldId id="1349" r:id="rId37"/>
    <p:sldId id="1352" r:id="rId38"/>
    <p:sldId id="1355" r:id="rId39"/>
    <p:sldId id="1358" r:id="rId40"/>
    <p:sldId id="1361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658" r:id="rId1"/>
    <p:sldLayoutId id="2147485659" r:id="rId2"/>
    <p:sldLayoutId id="2147485660" r:id="rId3"/>
    <p:sldLayoutId id="2147485661" r:id="rId4"/>
    <p:sldLayoutId id="2147485662" r:id="rId5"/>
    <p:sldLayoutId id="2147485663" r:id="rId6"/>
    <p:sldLayoutId id="2147485664" r:id="rId7"/>
    <p:sldLayoutId id="2147485665" r:id="rId8"/>
    <p:sldLayoutId id="2147485666" r:id="rId9"/>
    <p:sldLayoutId id="2147485667" r:id="rId10"/>
    <p:sldLayoutId id="214748566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695" r:id="rId1"/>
    <p:sldLayoutId id="2147485696" r:id="rId2"/>
    <p:sldLayoutId id="2147485697" r:id="rId3"/>
    <p:sldLayoutId id="2147485698" r:id="rId4"/>
    <p:sldLayoutId id="2147485699" r:id="rId5"/>
    <p:sldLayoutId id="2147485700" r:id="rId6"/>
    <p:sldLayoutId id="2147485701" r:id="rId7"/>
    <p:sldLayoutId id="2147485702" r:id="rId8"/>
    <p:sldLayoutId id="2147485703" r:id="rId9"/>
    <p:sldLayoutId id="2147485704" r:id="rId10"/>
    <p:sldLayoutId id="214748570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tags" Target="../tags/tag166.xml"/><Relationship Id="rId22" Type="http://schemas.openxmlformats.org/officeDocument/2006/relationships/tags" Target="../tags/tag167.xml"/><Relationship Id="rId23" Type="http://schemas.openxmlformats.org/officeDocument/2006/relationships/tags" Target="../tags/tag168.xml"/><Relationship Id="rId24" Type="http://schemas.openxmlformats.org/officeDocument/2006/relationships/tags" Target="../tags/tag169.xml"/><Relationship Id="rId25" Type="http://schemas.openxmlformats.org/officeDocument/2006/relationships/tags" Target="../tags/tag170.xml"/><Relationship Id="rId26" Type="http://schemas.openxmlformats.org/officeDocument/2006/relationships/tags" Target="../tags/tag171.xml"/><Relationship Id="rId27" Type="http://schemas.openxmlformats.org/officeDocument/2006/relationships/tags" Target="../tags/tag172.xml"/><Relationship Id="rId28" Type="http://schemas.openxmlformats.org/officeDocument/2006/relationships/tags" Target="../tags/tag173.xml"/><Relationship Id="rId29" Type="http://schemas.openxmlformats.org/officeDocument/2006/relationships/tags" Target="../tags/tag174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tags" Target="../tags/tag215.xml"/><Relationship Id="rId18" Type="http://schemas.openxmlformats.org/officeDocument/2006/relationships/tags" Target="../tags/tag216.xml"/><Relationship Id="rId19" Type="http://schemas.openxmlformats.org/officeDocument/2006/relationships/tags" Target="../tags/tag217.xml"/><Relationship Id="rId20" Type="http://schemas.openxmlformats.org/officeDocument/2006/relationships/tags" Target="../tags/tag218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tags" Target="../tags/tag279.xml"/><Relationship Id="rId14" Type="http://schemas.openxmlformats.org/officeDocument/2006/relationships/tags" Target="../tags/tag280.xml"/><Relationship Id="rId15" Type="http://schemas.openxmlformats.org/officeDocument/2006/relationships/tags" Target="../tags/tag281.xml"/><Relationship Id="rId16" Type="http://schemas.openxmlformats.org/officeDocument/2006/relationships/tags" Target="../tags/tag282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tags" Target="../tags/tag325.xml"/><Relationship Id="rId16" Type="http://schemas.openxmlformats.org/officeDocument/2006/relationships/tags" Target="../tags/tag326.xml"/><Relationship Id="rId17" Type="http://schemas.openxmlformats.org/officeDocument/2006/relationships/tags" Target="../tags/tag327.xml"/><Relationship Id="rId18" Type="http://schemas.openxmlformats.org/officeDocument/2006/relationships/tags" Target="../tags/tag328.xml"/><Relationship Id="rId19" Type="http://schemas.openxmlformats.org/officeDocument/2006/relationships/tags" Target="../tags/tag329.xml"/><Relationship Id="rId20" Type="http://schemas.openxmlformats.org/officeDocument/2006/relationships/tags" Target="../tags/tag330.xml"/><Relationship Id="rId21" Type="http://schemas.openxmlformats.org/officeDocument/2006/relationships/tags" Target="../tags/tag331.xml"/><Relationship Id="rId22" Type="http://schemas.openxmlformats.org/officeDocument/2006/relationships/tags" Target="../tags/tag332.xml"/><Relationship Id="rId23" Type="http://schemas.openxmlformats.org/officeDocument/2006/relationships/tags" Target="../tags/tag333.xml"/><Relationship Id="rId24" Type="http://schemas.openxmlformats.org/officeDocument/2006/relationships/tags" Target="../tags/tag334.xml"/><Relationship Id="rId25" Type="http://schemas.openxmlformats.org/officeDocument/2006/relationships/tags" Target="../tags/tag335.xml"/><Relationship Id="rId26" Type="http://schemas.openxmlformats.org/officeDocument/2006/relationships/tags" Target="../tags/tag336.xml"/><Relationship Id="rId27" Type="http://schemas.openxmlformats.org/officeDocument/2006/relationships/tags" Target="../tags/tag337.xml"/><Relationship Id="rId28" Type="http://schemas.openxmlformats.org/officeDocument/2006/relationships/tags" Target="../tags/tag338.xml"/><Relationship Id="rId29" Type="http://schemas.openxmlformats.org/officeDocument/2006/relationships/tags" Target="../tags/tag339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tags" Target="../tags/tag352.xml"/><Relationship Id="rId14" Type="http://schemas.openxmlformats.org/officeDocument/2006/relationships/tags" Target="../tags/tag353.xml"/><Relationship Id="rId15" Type="http://schemas.openxmlformats.org/officeDocument/2006/relationships/tags" Target="../tags/tag354.xml"/><Relationship Id="rId16" Type="http://schemas.openxmlformats.org/officeDocument/2006/relationships/tags" Target="../tags/tag355.xml"/><Relationship Id="rId17" Type="http://schemas.openxmlformats.org/officeDocument/2006/relationships/tags" Target="../tags/tag356.xml"/><Relationship Id="rId18" Type="http://schemas.openxmlformats.org/officeDocument/2006/relationships/tags" Target="../tags/tag357.xml"/><Relationship Id="rId19" Type="http://schemas.openxmlformats.org/officeDocument/2006/relationships/tags" Target="../tags/tag358.xml"/><Relationship Id="rId20" Type="http://schemas.openxmlformats.org/officeDocument/2006/relationships/tags" Target="../tags/tag359.xml"/><Relationship Id="rId21" Type="http://schemas.openxmlformats.org/officeDocument/2006/relationships/tags" Target="../tags/tag360.xml"/><Relationship Id="rId22" Type="http://schemas.openxmlformats.org/officeDocument/2006/relationships/tags" Target="../tags/tag361.xml"/><Relationship Id="rId23" Type="http://schemas.openxmlformats.org/officeDocument/2006/relationships/tags" Target="../tags/tag362.xml"/><Relationship Id="rId24" Type="http://schemas.openxmlformats.org/officeDocument/2006/relationships/tags" Target="../tags/tag363.xml"/><Relationship Id="rId25" Type="http://schemas.openxmlformats.org/officeDocument/2006/relationships/tags" Target="../tags/tag364.xml"/><Relationship Id="rId26" Type="http://schemas.openxmlformats.org/officeDocument/2006/relationships/tags" Target="../tags/tag365.xml"/><Relationship Id="rId27" Type="http://schemas.openxmlformats.org/officeDocument/2006/relationships/tags" Target="../tags/tag366.xml"/><Relationship Id="rId28" Type="http://schemas.openxmlformats.org/officeDocument/2006/relationships/tags" Target="../tags/tag367.xml"/><Relationship Id="rId29" Type="http://schemas.openxmlformats.org/officeDocument/2006/relationships/tags" Target="../tags/tag368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tags" Target="../tags/tag386.xml"/><Relationship Id="rId7" Type="http://schemas.openxmlformats.org/officeDocument/2006/relationships/tags" Target="../tags/tag387.xml"/><Relationship Id="rId8" Type="http://schemas.openxmlformats.org/officeDocument/2006/relationships/tags" Target="../tags/tag388.xml"/><Relationship Id="rId9" Type="http://schemas.openxmlformats.org/officeDocument/2006/relationships/tags" Target="../tags/tag389.xml"/><Relationship Id="rId10" Type="http://schemas.openxmlformats.org/officeDocument/2006/relationships/tags" Target="../tags/tag390.xml"/><Relationship Id="rId11" Type="http://schemas.openxmlformats.org/officeDocument/2006/relationships/tags" Target="../tags/tag391.xml"/><Relationship Id="rId12" Type="http://schemas.openxmlformats.org/officeDocument/2006/relationships/tags" Target="../tags/tag39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tags" Target="../tags/tag398.xml"/><Relationship Id="rId7" Type="http://schemas.openxmlformats.org/officeDocument/2006/relationships/tags" Target="../tags/tag399.xml"/><Relationship Id="rId8" Type="http://schemas.openxmlformats.org/officeDocument/2006/relationships/tags" Target="../tags/tag400.xml"/><Relationship Id="rId9" Type="http://schemas.openxmlformats.org/officeDocument/2006/relationships/tags" Target="../tags/tag401.xml"/><Relationship Id="rId10" Type="http://schemas.openxmlformats.org/officeDocument/2006/relationships/tags" Target="../tags/tag402.xml"/><Relationship Id="rId11" Type="http://schemas.openxmlformats.org/officeDocument/2006/relationships/tags" Target="../tags/tag403.xml"/><Relationship Id="rId12" Type="http://schemas.openxmlformats.org/officeDocument/2006/relationships/tags" Target="../tags/tag404.xml"/><Relationship Id="rId13" Type="http://schemas.openxmlformats.org/officeDocument/2006/relationships/tags" Target="../tags/tag405.xml"/><Relationship Id="rId14" Type="http://schemas.openxmlformats.org/officeDocument/2006/relationships/tags" Target="../tags/tag406.xml"/><Relationship Id="rId15" Type="http://schemas.openxmlformats.org/officeDocument/2006/relationships/tags" Target="../tags/tag407.xml"/><Relationship Id="rId16" Type="http://schemas.openxmlformats.org/officeDocument/2006/relationships/tags" Target="../tags/tag408.xml"/><Relationship Id="rId17" Type="http://schemas.openxmlformats.org/officeDocument/2006/relationships/tags" Target="../tags/tag409.xml"/><Relationship Id="rId18" Type="http://schemas.openxmlformats.org/officeDocument/2006/relationships/tags" Target="../tags/tag410.xml"/><Relationship Id="rId1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tags" Target="../tags/tag414.xml"/><Relationship Id="rId5" Type="http://schemas.openxmlformats.org/officeDocument/2006/relationships/tags" Target="../tags/tag415.xml"/><Relationship Id="rId6" Type="http://schemas.openxmlformats.org/officeDocument/2006/relationships/tags" Target="../tags/tag416.xml"/><Relationship Id="rId7" Type="http://schemas.openxmlformats.org/officeDocument/2006/relationships/tags" Target="../tags/tag417.xml"/><Relationship Id="rId8" Type="http://schemas.openxmlformats.org/officeDocument/2006/relationships/tags" Target="../tags/tag418.xml"/><Relationship Id="rId9" Type="http://schemas.openxmlformats.org/officeDocument/2006/relationships/tags" Target="../tags/tag419.xml"/><Relationship Id="rId10" Type="http://schemas.openxmlformats.org/officeDocument/2006/relationships/tags" Target="../tags/tag420.xml"/><Relationship Id="rId11" Type="http://schemas.openxmlformats.org/officeDocument/2006/relationships/tags" Target="../tags/tag421.xml"/><Relationship Id="rId12" Type="http://schemas.openxmlformats.org/officeDocument/2006/relationships/tags" Target="../tags/tag422.xml"/><Relationship Id="rId13" Type="http://schemas.openxmlformats.org/officeDocument/2006/relationships/tags" Target="../tags/tag423.xml"/><Relationship Id="rId14" Type="http://schemas.openxmlformats.org/officeDocument/2006/relationships/tags" Target="../tags/tag424.xml"/><Relationship Id="rId15" Type="http://schemas.openxmlformats.org/officeDocument/2006/relationships/tags" Target="../tags/tag425.xml"/><Relationship Id="rId16" Type="http://schemas.openxmlformats.org/officeDocument/2006/relationships/tags" Target="../tags/tag426.xml"/><Relationship Id="rId17" Type="http://schemas.openxmlformats.org/officeDocument/2006/relationships/tags" Target="../tags/tag427.xml"/><Relationship Id="rId18" Type="http://schemas.openxmlformats.org/officeDocument/2006/relationships/tags" Target="../tags/tag428.xml"/><Relationship Id="rId19" Type="http://schemas.openxmlformats.org/officeDocument/2006/relationships/tags" Target="../tags/tag429.xml"/><Relationship Id="rId20" Type="http://schemas.openxmlformats.org/officeDocument/2006/relationships/tags" Target="../tags/tag430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31.xml"/><Relationship Id="rId2" Type="http://schemas.openxmlformats.org/officeDocument/2006/relationships/tags" Target="../tags/tag432.xml"/><Relationship Id="rId3" Type="http://schemas.openxmlformats.org/officeDocument/2006/relationships/tags" Target="../tags/tag433.xml"/><Relationship Id="rId4" Type="http://schemas.openxmlformats.org/officeDocument/2006/relationships/tags" Target="../tags/tag434.xml"/><Relationship Id="rId5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35.xml"/><Relationship Id="rId2" Type="http://schemas.openxmlformats.org/officeDocument/2006/relationships/tags" Target="../tags/tag436.xml"/><Relationship Id="rId3" Type="http://schemas.openxmlformats.org/officeDocument/2006/relationships/tags" Target="../tags/tag437.xml"/><Relationship Id="rId4" Type="http://schemas.openxmlformats.org/officeDocument/2006/relationships/tags" Target="../tags/tag438.xml"/><Relationship Id="rId5" Type="http://schemas.openxmlformats.org/officeDocument/2006/relationships/tags" Target="../tags/tag439.xml"/><Relationship Id="rId6" Type="http://schemas.openxmlformats.org/officeDocument/2006/relationships/tags" Target="../tags/tag440.xml"/><Relationship Id="rId7" Type="http://schemas.openxmlformats.org/officeDocument/2006/relationships/tags" Target="../tags/tag441.xml"/><Relationship Id="rId8" Type="http://schemas.openxmlformats.org/officeDocument/2006/relationships/tags" Target="../tags/tag442.xml"/><Relationship Id="rId9" Type="http://schemas.openxmlformats.org/officeDocument/2006/relationships/tags" Target="../tags/tag443.xml"/><Relationship Id="rId10" Type="http://schemas.openxmlformats.org/officeDocument/2006/relationships/tags" Target="../tags/tag444.xml"/><Relationship Id="rId11" Type="http://schemas.openxmlformats.org/officeDocument/2006/relationships/tags" Target="../tags/tag445.xml"/><Relationship Id="rId12" Type="http://schemas.openxmlformats.org/officeDocument/2006/relationships/tags" Target="../tags/tag446.xml"/><Relationship Id="rId13" Type="http://schemas.openxmlformats.org/officeDocument/2006/relationships/tags" Target="../tags/tag447.xml"/><Relationship Id="rId14" Type="http://schemas.openxmlformats.org/officeDocument/2006/relationships/tags" Target="../tags/tag448.xml"/><Relationship Id="rId15" Type="http://schemas.openxmlformats.org/officeDocument/2006/relationships/tags" Target="../tags/tag449.xml"/><Relationship Id="rId16" Type="http://schemas.openxmlformats.org/officeDocument/2006/relationships/tags" Target="../tags/tag450.xml"/><Relationship Id="rId17" Type="http://schemas.openxmlformats.org/officeDocument/2006/relationships/tags" Target="../tags/tag451.xml"/><Relationship Id="rId18" Type="http://schemas.openxmlformats.org/officeDocument/2006/relationships/tags" Target="../tags/tag452.xml"/><Relationship Id="rId19" Type="http://schemas.openxmlformats.org/officeDocument/2006/relationships/tags" Target="../tags/tag453.xml"/><Relationship Id="rId20" Type="http://schemas.openxmlformats.org/officeDocument/2006/relationships/tags" Target="../tags/tag454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55.xml"/><Relationship Id="rId2" Type="http://schemas.openxmlformats.org/officeDocument/2006/relationships/tags" Target="../tags/tag456.xml"/><Relationship Id="rId3" Type="http://schemas.openxmlformats.org/officeDocument/2006/relationships/tags" Target="../tags/tag457.xml"/><Relationship Id="rId4" Type="http://schemas.openxmlformats.org/officeDocument/2006/relationships/tags" Target="../tags/tag458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59.xml"/><Relationship Id="rId2" Type="http://schemas.openxmlformats.org/officeDocument/2006/relationships/tags" Target="../tags/tag460.xml"/><Relationship Id="rId3" Type="http://schemas.openxmlformats.org/officeDocument/2006/relationships/tags" Target="../tags/tag461.xml"/><Relationship Id="rId4" Type="http://schemas.openxmlformats.org/officeDocument/2006/relationships/tags" Target="../tags/tag462.xml"/><Relationship Id="rId5" Type="http://schemas.openxmlformats.org/officeDocument/2006/relationships/tags" Target="../tags/tag463.xml"/><Relationship Id="rId6" Type="http://schemas.openxmlformats.org/officeDocument/2006/relationships/tags" Target="../tags/tag464.xml"/><Relationship Id="rId7" Type="http://schemas.openxmlformats.org/officeDocument/2006/relationships/tags" Target="../tags/tag465.xml"/><Relationship Id="rId8" Type="http://schemas.openxmlformats.org/officeDocument/2006/relationships/tags" Target="../tags/tag466.xml"/><Relationship Id="rId9" Type="http://schemas.openxmlformats.org/officeDocument/2006/relationships/tags" Target="../tags/tag467.xml"/><Relationship Id="rId10" Type="http://schemas.openxmlformats.org/officeDocument/2006/relationships/tags" Target="../tags/tag468.xml"/><Relationship Id="rId11" Type="http://schemas.openxmlformats.org/officeDocument/2006/relationships/tags" Target="../tags/tag469.xml"/><Relationship Id="rId12" Type="http://schemas.openxmlformats.org/officeDocument/2006/relationships/tags" Target="../tags/tag470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71.xml"/><Relationship Id="rId2" Type="http://schemas.openxmlformats.org/officeDocument/2006/relationships/tags" Target="../tags/tag472.xml"/><Relationship Id="rId3" Type="http://schemas.openxmlformats.org/officeDocument/2006/relationships/tags" Target="../tags/tag473.xml"/><Relationship Id="rId4" Type="http://schemas.openxmlformats.org/officeDocument/2006/relationships/tags" Target="../tags/tag474.xml"/><Relationship Id="rId5" Type="http://schemas.openxmlformats.org/officeDocument/2006/relationships/tags" Target="../tags/tag475.xml"/><Relationship Id="rId6" Type="http://schemas.openxmlformats.org/officeDocument/2006/relationships/tags" Target="../tags/tag476.xml"/><Relationship Id="rId7" Type="http://schemas.openxmlformats.org/officeDocument/2006/relationships/tags" Target="../tags/tag477.xml"/><Relationship Id="rId8" Type="http://schemas.openxmlformats.org/officeDocument/2006/relationships/tags" Target="../tags/tag478.xml"/><Relationship Id="rId9" Type="http://schemas.openxmlformats.org/officeDocument/2006/relationships/tags" Target="../tags/tag479.xml"/><Relationship Id="rId10" Type="http://schemas.openxmlformats.org/officeDocument/2006/relationships/tags" Target="../tags/tag480.xml"/><Relationship Id="rId11" Type="http://schemas.openxmlformats.org/officeDocument/2006/relationships/tags" Target="../tags/tag481.xml"/><Relationship Id="rId12" Type="http://schemas.openxmlformats.org/officeDocument/2006/relationships/tags" Target="../tags/tag482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83.xml"/><Relationship Id="rId2" Type="http://schemas.openxmlformats.org/officeDocument/2006/relationships/tags" Target="../tags/tag484.xml"/><Relationship Id="rId3" Type="http://schemas.openxmlformats.org/officeDocument/2006/relationships/tags" Target="../tags/tag485.xml"/><Relationship Id="rId4" Type="http://schemas.openxmlformats.org/officeDocument/2006/relationships/tags" Target="../tags/tag486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2024文化创意与设计行业工作总结与展望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文化创意与设计行业概述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70675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2024年文化创意与设计行业工作总结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文化创意与设计行业未来展望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文化创意与设计行业人才培养与教育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文化创意与设计行业国际交流与合作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文化创意与设计行业概述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90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文化创意与设计行业的定义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文化创意与设计行业的发展历程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文化创意与设计行业在国内外的发展现状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文化创意与设计行业的发展趋势与前景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行业现状与特点</a:t>
            </a:r>
            <a:endParaRPr altLang="en-US" lang="zh-CN"/>
          </a:p>
        </p:txBody>
      </p:sp>
      <p:sp>
        <p:nvSpPr>
          <p:cNvPr id="104915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文化创意与设计行业概述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行业发展趋势：数字化、智能化、绿色化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行业特点：创新性、多样性、跨界融合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行业现状：市场规模、增长趋势、主要领域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23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跨界合作：文化创意与设计行业正与其他领域进行跨界合作，如与科技、艺术、时尚等领域的合作，为行业带来了更多的创新和机会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国际化趋势：随着全球化的加速，文化创意与设计行业正朝着国际化方向发展，国际间的交流与合作日益频繁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数字化转型：随着科技的发展，文化创意与设计行业正经历着数字化转型，数字化技术为行业带来了更多的创新和机会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多元化发展：文化创意与设计行业正朝着多元化方向发展，涵盖了多个领域，如平面设计、产品设计、品牌策划等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3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30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2024年文化创意与设计行业工作总结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工作成果与亮点</a:t>
            </a:r>
            <a:endParaRPr altLang="en-US" lang="zh-CN"/>
          </a:p>
        </p:txBody>
      </p:sp>
      <p:sp>
        <p:nvSpPr>
          <p:cNvPr id="104939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2024年文化创意与设计行业的创新成果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文化创意与设计行业的发展趋势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文化创意与设计行业在经济发展中的贡献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文化创意与设计行业在社会发展中的影响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面临的挑战与问题</a:t>
            </a:r>
            <a:endParaRPr altLang="en-US" lang="zh-CN"/>
          </a:p>
        </p:txBody>
      </p:sp>
      <p:sp>
        <p:nvSpPr>
          <p:cNvPr id="10494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市场竞争激烈：文化创意与设计行业市场竞争激烈，企业需要不断提高自身竞争力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知识产权保护：文化创意与设计行业需要保护知识产权，但目前市场上存在侵权行为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政策法规不完善：文化创意与设计行业政策法规不完善，需要进一步完善相关政策法规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人才短缺：文化创意与设计行业需要高素质的人才，但目前市场上人才短缺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解决方案与改进措施</a:t>
            </a:r>
            <a:endParaRPr altLang="en-US" lang="zh-CN"/>
          </a:p>
        </p:txBody>
      </p:sp>
      <p:sp>
        <p:nvSpPr>
          <p:cNvPr id="104953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针对行业痛点，提出针对性的解决方案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总结行业发展趋势，提出前瞻性的改进措施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4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结合实际案例，分析解决方案的有效性和可行性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4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强调行业未来发展的重点方向和关键因素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5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5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文化创意与设计行业未来展望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市场需求预测</a:t>
            </a:r>
            <a:endParaRPr altLang="en-US" lang="zh-CN"/>
          </a:p>
        </p:txBody>
      </p:sp>
      <p:sp>
        <p:nvSpPr>
          <p:cNvPr id="10496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数字化、智能化技术将推动文化创意与设计行业创新发展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跨界合作将成为文化创意与设计行业的重要趋势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文化创意与设计行业市场规模将持续扩大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消费者对个性化、定制化产品的需求将不断增加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技术创新方向</a:t>
            </a:r>
            <a:endParaRPr altLang="en-US" lang="zh-CN"/>
          </a:p>
        </p:txBody>
      </p:sp>
      <p:sp>
        <p:nvSpPr>
          <p:cNvPr id="104975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可持续设计：关注环保和可持续发展，推动绿色设计理念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数字化转型：利用大数据、人工智能等技术提升设计效率和质量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跨界合作：与其他领域进行合作，拓展设计思路和创意来源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智能化设计：利用智能算法和机器学习技术，实现个性化定制和自动化设计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80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数字化与智能化：利用先进技术提升文化创意与设计行业的生产效率和创新能力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可持续发展：关注环保和社会责任，推动绿色设计和可持续发展理念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个性化与定制化：满足消费者对个性化、定制化产品的需求，提升品牌价值和市场竞争力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跨界合作与创新：加强与其他领域的跨界合作，推动文化创意与设计行业的创新发展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政策环境分析</a:t>
            </a:r>
            <a:endParaRPr altLang="en-US" lang="zh-CN"/>
          </a:p>
        </p:txBody>
      </p:sp>
      <p:sp>
        <p:nvSpPr>
          <p:cNvPr id="10498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政策趋势：未来政策环境对行业发展的影响和趋势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政策支持：政府对文化创意与设计行业的重视和支持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政策法规：相关政策法规对行业发展的影响和推动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政策建议：针对未来政策环境提出相应的建议和措施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9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94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文化创意与设计行业人才培养与教育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人才培养现状与问题</a:t>
            </a:r>
            <a:endParaRPr altLang="en-US" lang="zh-CN"/>
          </a:p>
        </p:txBody>
      </p:sp>
      <p:sp>
        <p:nvSpPr>
          <p:cNvPr id="105003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文化创意与设计行业人才需求现状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当前人才培养与教育存在的问题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行业对人才的要求与期望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未来人才培养与教育的发展方向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人才培养策略与措施</a:t>
            </a:r>
            <a:endParaRPr altLang="en-US" lang="zh-CN"/>
          </a:p>
        </p:txBody>
      </p:sp>
      <p:sp>
        <p:nvSpPr>
          <p:cNvPr id="105010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制定人才培养计划：根据行业需求和未来发展趋势，制定相应的人才培养计划，明确培养目标、课程设置、实践环节等。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加强实践教学：注重实践能力的培养，增加实践教学的比重，鼓励学生参与实际项目，提高动手能力和解决问题的能力。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引进优秀师资：积极引进具有丰富实践经验和教学经验的优秀师资，提高教学质量和水平。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加强校企合作：加强学校与企业的合作，共同开展人才培养工作，为学生提供更多的实践机会和就业渠道。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教育改革与创新方向</a:t>
            </a:r>
            <a:endParaRPr altLang="en-US" lang="zh-CN"/>
          </a:p>
        </p:txBody>
      </p:sp>
      <p:sp>
        <p:nvSpPr>
          <p:cNvPr id="105016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9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培养目标：培养具有创新思维和实践能力的高素质人才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校企合作：加强学校与企业的合作，为学生提供更多的实践机会和就业资源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教学方法：采用案例分析、项目实践、团队合作等多种教学方法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课程设置：增加实践课程和创新创业课程，注重理论与实践相结合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校企合作与产学研结合</a:t>
            </a:r>
            <a:endParaRPr altLang="en-US" lang="zh-CN"/>
          </a:p>
        </p:txBody>
      </p:sp>
      <p:sp>
        <p:nvSpPr>
          <p:cNvPr id="105025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6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6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1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校企合作的意义：促进人才培养、推动产业发展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产学研结合的实践案例：某高校与企业的合作项目、成果展示等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产学研结合的优势：提高人才培养质量、促进技术创新和成果转化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校企合作的形式：实习实训、共建实验室、联合培养等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3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3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文化创意与设计行业国际交流与合作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国际交流现状与问题</a:t>
            </a:r>
            <a:endParaRPr altLang="en-US" lang="zh-CN"/>
          </a:p>
        </p:txBody>
      </p:sp>
      <p:sp>
        <p:nvSpPr>
          <p:cNvPr id="105042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3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3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3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文化创意与设计行业国际合作存在的问题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文化创意与设计行业国际交流现状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文化创意与设计行业国际交流与合作面临的挑战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文化创意与设计行业国际交流与合作的发展趋势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国际合作策略与措施</a:t>
            </a:r>
            <a:endParaRPr altLang="en-US" lang="zh-CN"/>
          </a:p>
        </p:txBody>
      </p:sp>
      <p:sp>
        <p:nvSpPr>
          <p:cNvPr id="105048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建立国际合作平台：促进文化创意与设计行业的国际交流与合作，建立多边、双边合作机制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推动文化创意与设计产业“走出去”和“引进来”：鼓励企业拓展海外市场，引进国际先进理念和技术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加强人才培养和交流：推动国内外人才交流与合作，培养具有国际视野的文化创意与设计人才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促进知识产权保护与合作：加强知识产权保护和合作，推动文化创意与设计行业的健康发展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“一带一路”倡议下的文化创意与设计合作机遇</a:t>
            </a:r>
            <a:endParaRPr altLang="en-US" lang="zh-CN"/>
          </a:p>
        </p:txBody>
      </p:sp>
      <p:sp>
        <p:nvSpPr>
          <p:cNvPr id="1050548" name="矩形 15"/>
          <p:cNvSpPr/>
          <p:nvPr>
            <p:custDataLst>
              <p:tags r:id="rId1"/>
            </p:custDataLst>
          </p:nvPr>
        </p:nvSpPr>
        <p:spPr>
          <a:xfrm>
            <a:off x="3001898" y="1426337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“一带一路”倡议背景与意义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0" name="任意多边形 17"/>
          <p:cNvSpPr/>
          <p:nvPr>
            <p:custDataLst>
              <p:tags r:id="rId2"/>
            </p:custDataLst>
          </p:nvPr>
        </p:nvSpPr>
        <p:spPr>
          <a:xfrm flipV="1">
            <a:off x="2935832" y="1364400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2" name="任意多边形 18"/>
          <p:cNvSpPr/>
          <p:nvPr>
            <p:custDataLst>
              <p:tags r:id="rId3"/>
            </p:custDataLst>
          </p:nvPr>
        </p:nvSpPr>
        <p:spPr>
          <a:xfrm flipH="1">
            <a:off x="8149559" y="171331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4" name="矩形 27"/>
          <p:cNvSpPr/>
          <p:nvPr>
            <p:custDataLst>
              <p:tags r:id="rId4"/>
            </p:custDataLst>
          </p:nvPr>
        </p:nvSpPr>
        <p:spPr>
          <a:xfrm>
            <a:off x="3001898" y="2277628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文化创意与设计行业在“一带一路”倡议中的角色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6" name="任意多边形 29"/>
          <p:cNvSpPr/>
          <p:nvPr>
            <p:custDataLst>
              <p:tags r:id="rId5"/>
            </p:custDataLst>
          </p:nvPr>
        </p:nvSpPr>
        <p:spPr>
          <a:xfrm flipV="1">
            <a:off x="2935832" y="2215691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8" name="任意多边形 30"/>
          <p:cNvSpPr/>
          <p:nvPr>
            <p:custDataLst>
              <p:tags r:id="rId6"/>
            </p:custDataLst>
          </p:nvPr>
        </p:nvSpPr>
        <p:spPr>
          <a:xfrm flipH="1">
            <a:off x="8149559" y="256460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0" name="矩形 5"/>
          <p:cNvSpPr/>
          <p:nvPr>
            <p:custDataLst>
              <p:tags r:id="rId7"/>
            </p:custDataLst>
          </p:nvPr>
        </p:nvSpPr>
        <p:spPr>
          <a:xfrm>
            <a:off x="3001898" y="3128919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文化创意与设计行业国际交流与合作现状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2" name="任意多边形 7"/>
          <p:cNvSpPr/>
          <p:nvPr>
            <p:custDataLst>
              <p:tags r:id="rId8"/>
            </p:custDataLst>
          </p:nvPr>
        </p:nvSpPr>
        <p:spPr>
          <a:xfrm flipV="1">
            <a:off x="2935832" y="306698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4" name="任意多边形 8"/>
          <p:cNvSpPr/>
          <p:nvPr>
            <p:custDataLst>
              <p:tags r:id="rId9"/>
            </p:custDataLst>
          </p:nvPr>
        </p:nvSpPr>
        <p:spPr>
          <a:xfrm flipH="1">
            <a:off x="8149559" y="341589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6" name="矩形 10"/>
          <p:cNvSpPr/>
          <p:nvPr>
            <p:custDataLst>
              <p:tags r:id="rId10"/>
            </p:custDataLst>
          </p:nvPr>
        </p:nvSpPr>
        <p:spPr>
          <a:xfrm>
            <a:off x="3001898" y="3980210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“一带一路”倡议下的文化创意与设计合作机遇与挑战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任意多边形 12"/>
          <p:cNvSpPr/>
          <p:nvPr>
            <p:custDataLst>
              <p:tags r:id="rId11"/>
            </p:custDataLst>
          </p:nvPr>
        </p:nvSpPr>
        <p:spPr>
          <a:xfrm flipV="1">
            <a:off x="2935832" y="391827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0" name="任意多边形 13"/>
          <p:cNvSpPr/>
          <p:nvPr>
            <p:custDataLst>
              <p:tags r:id="rId12"/>
            </p:custDataLst>
          </p:nvPr>
        </p:nvSpPr>
        <p:spPr>
          <a:xfrm flipH="1">
            <a:off x="8149559" y="4267185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2" name="矩形 19"/>
          <p:cNvSpPr/>
          <p:nvPr>
            <p:custDataLst>
              <p:tags r:id="rId13"/>
            </p:custDataLst>
          </p:nvPr>
        </p:nvSpPr>
        <p:spPr>
          <a:xfrm>
            <a:off x="3001898" y="483150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案例分享：成功合作案例及其经验启示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4" name="任意多边形 21"/>
          <p:cNvSpPr/>
          <p:nvPr>
            <p:custDataLst>
              <p:tags r:id="rId14"/>
            </p:custDataLst>
          </p:nvPr>
        </p:nvSpPr>
        <p:spPr>
          <a:xfrm flipV="1">
            <a:off x="2935832" y="476956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6" name="任意多边形 22"/>
          <p:cNvSpPr/>
          <p:nvPr>
            <p:custDataLst>
              <p:tags r:id="rId15"/>
            </p:custDataLst>
          </p:nvPr>
        </p:nvSpPr>
        <p:spPr>
          <a:xfrm flipH="1">
            <a:off x="8149559" y="5118476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8" name="矩形 38"/>
          <p:cNvSpPr/>
          <p:nvPr>
            <p:custDataLst>
              <p:tags r:id="rId16"/>
            </p:custDataLst>
          </p:nvPr>
        </p:nvSpPr>
        <p:spPr>
          <a:xfrm>
            <a:off x="3001898" y="568279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未来展望：加强合作，推动文化创意与设计行业共同发展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0" name="任意多边形 40"/>
          <p:cNvSpPr/>
          <p:nvPr>
            <p:custDataLst>
              <p:tags r:id="rId17"/>
            </p:custDataLst>
          </p:nvPr>
        </p:nvSpPr>
        <p:spPr>
          <a:xfrm flipV="1">
            <a:off x="2935832" y="562085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2" name="任意多边形 41"/>
          <p:cNvSpPr/>
          <p:nvPr>
            <p:custDataLst>
              <p:tags r:id="rId18"/>
            </p:custDataLst>
          </p:nvPr>
        </p:nvSpPr>
        <p:spPr>
          <a:xfrm flipH="1">
            <a:off x="8149559" y="5969767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跨国企业合作与发展趋势</a:t>
            </a:r>
            <a:endParaRPr altLang="en-US" lang="zh-CN"/>
          </a:p>
        </p:txBody>
      </p:sp>
      <p:sp>
        <p:nvSpPr>
          <p:cNvPr id="10506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文化创意与设计行业国际交流与合作现状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跨国企业合作对文化创意与设计行业的影响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未来跨国企业合作与发展趋势预测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跨国企业在文化创意与设计行业的合作模式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7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  <p:sp>
        <p:nvSpPr>
          <p:cNvPr id="105070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文化创意与设计行业社会责任与可持续发展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社会责任现状与问题</a:t>
            </a:r>
            <a:endParaRPr altLang="en-US" lang="zh-CN"/>
          </a:p>
        </p:txBody>
      </p:sp>
      <p:sp>
        <p:nvSpPr>
          <p:cNvPr id="10507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文化创意与设计行业的社会责任意识逐渐增强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存在的主要问题和挑战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未来发展趋势和展望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行业在可持续发展方面的努力和成果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社会责任策略与措施</a:t>
            </a:r>
            <a:endParaRPr altLang="en-US" lang="zh-CN"/>
          </a:p>
        </p:txBody>
      </p:sp>
      <p:sp>
        <p:nvSpPr>
          <p:cNvPr id="105087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制定可持续发展战略：明确企业社会责任目标，制定可持续发展战略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8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绿色设计：推广绿色设计理念，减少资源消耗和环境污染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8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环保材料：使用环保材料，降低对环境的影响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8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公益事业：积极参与公益事业，回馈社会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可持续发展理念与实践</a:t>
            </a:r>
            <a:endParaRPr altLang="en-US" lang="zh-CN"/>
          </a:p>
        </p:txBody>
      </p:sp>
      <p:sp>
        <p:nvSpPr>
          <p:cNvPr id="10509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文化创意与设计行业的社会责任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3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可持续发展理念在文化创意与设计行业的应用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3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绿色设计、环保材料等实践案例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行业未来发展趋势与可持续发展的关系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绿色设计与环保材料应用</a:t>
            </a:r>
            <a:endParaRPr altLang="en-US" lang="zh-CN"/>
          </a:p>
        </p:txBody>
      </p:sp>
      <p:sp>
        <p:nvSpPr>
          <p:cNvPr id="105099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99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99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绿色设计理念：强调减少资源消耗、环境友好、可再生利用等原则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99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00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环保材料应用：使用可再生、可降解、低污染的材料，减少对环境的破坏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00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00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可持续发展目标：通过绿色设计和环保材料应用，推动文化创意与设计行业的可持续发展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01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01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行业社会责任：文化创意与设计行业应积极承担社会责任，推动绿色设计与环保材料的应用与发展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52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105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1056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90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34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8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7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5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6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4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434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4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86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2023-12-17T12:13:23Z</dcterms:created>
  <dcterms:modified xsi:type="dcterms:W3CDTF">2023-12-17T12:13:23Z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c6ae60ea7fe045cda7ff7675ef56e918_21</vt:lpwstr>
  </property>
</Properties>
</file>