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10" r:id="rId1"/>
    <p:sldMasterId id="2147485547" r:id="rId2"/>
  </p:sldMasterIdLst>
  <p:notesMasterIdLst>
    <p:notesMasterId r:id="rId3"/>
  </p:notesMasterIdLst>
  <p:sldIdLst>
    <p:sldId id="1133" r:id="rId4"/>
    <p:sldId id="1136" r:id="rId5"/>
    <p:sldId id="1139" r:id="rId6"/>
    <p:sldId id="1142" r:id="rId7"/>
    <p:sldId id="1148" r:id="rId9"/>
    <p:sldId id="1151" r:id="rId10"/>
    <p:sldId id="1154" r:id="rId11"/>
    <p:sldId id="1157" r:id="rId12"/>
    <p:sldId id="1163" r:id="rId14"/>
    <p:sldId id="1166" r:id="rId15"/>
    <p:sldId id="1169" r:id="rId16"/>
    <p:sldId id="1172" r:id="rId17"/>
    <p:sldId id="1175" r:id="rId18"/>
    <p:sldId id="1181" r:id="rId20"/>
    <p:sldId id="1184" r:id="rId21"/>
    <p:sldId id="1187" r:id="rId22"/>
    <p:sldId id="1190" r:id="rId23"/>
    <p:sldId id="1193" r:id="rId24"/>
    <p:sldId id="1199" r:id="rId26"/>
    <p:sldId id="1202" r:id="rId27"/>
    <p:sldId id="1205" r:id="rId28"/>
    <p:sldId id="1208" r:id="rId29"/>
    <p:sldId id="1211" r:id="rId30"/>
    <p:sldId id="1217" r:id="rId32"/>
    <p:sldId id="1220" r:id="rId33"/>
    <p:sldId id="1223" r:id="rId34"/>
    <p:sldId id="122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11" r:id="rId1"/>
    <p:sldLayoutId id="2147485512" r:id="rId2"/>
    <p:sldLayoutId id="2147485513" r:id="rId3"/>
    <p:sldLayoutId id="2147485514" r:id="rId4"/>
    <p:sldLayoutId id="2147485515" r:id="rId5"/>
    <p:sldLayoutId id="2147485516" r:id="rId6"/>
    <p:sldLayoutId id="2147485517" r:id="rId7"/>
    <p:sldLayoutId id="2147485518" r:id="rId8"/>
    <p:sldLayoutId id="2147485519" r:id="rId9"/>
    <p:sldLayoutId id="2147485520" r:id="rId10"/>
    <p:sldLayoutId id="21474855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48" r:id="rId1"/>
    <p:sldLayoutId id="2147485549" r:id="rId2"/>
    <p:sldLayoutId id="2147485550" r:id="rId3"/>
    <p:sldLayoutId id="2147485551" r:id="rId4"/>
    <p:sldLayoutId id="2147485552" r:id="rId5"/>
    <p:sldLayoutId id="2147485553" r:id="rId6"/>
    <p:sldLayoutId id="2147485554" r:id="rId7"/>
    <p:sldLayoutId id="2147485555" r:id="rId8"/>
    <p:sldLayoutId id="2147485556" r:id="rId9"/>
    <p:sldLayoutId id="2147485557" r:id="rId10"/>
    <p:sldLayoutId id="21474855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tags" Target="../tags/tag159.xml"/><Relationship Id="rId22" Type="http://schemas.openxmlformats.org/officeDocument/2006/relationships/tags" Target="../tags/tag160.xml"/><Relationship Id="rId23" Type="http://schemas.openxmlformats.org/officeDocument/2006/relationships/tags" Target="../tags/tag161.xml"/><Relationship Id="rId24" Type="http://schemas.openxmlformats.org/officeDocument/2006/relationships/tags" Target="../tags/tag162.xml"/><Relationship Id="rId25" Type="http://schemas.openxmlformats.org/officeDocument/2006/relationships/tags" Target="../tags/tag163.xml"/><Relationship Id="rId26" Type="http://schemas.openxmlformats.org/officeDocument/2006/relationships/tags" Target="../tags/tag164.xml"/><Relationship Id="rId27" Type="http://schemas.openxmlformats.org/officeDocument/2006/relationships/tags" Target="../tags/tag165.xml"/><Relationship Id="rId28" Type="http://schemas.openxmlformats.org/officeDocument/2006/relationships/tags" Target="../tags/tag166.xml"/><Relationship Id="rId29" Type="http://schemas.openxmlformats.org/officeDocument/2006/relationships/tags" Target="../tags/tag16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2024年电子商务与在线零售行业工作总结及展望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2024年电子商务与在线零售行业工作总结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电子商务与在线零售行业概述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2024年电子商务与在线零售行业工作亮点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2024年电子商务与在线零售行业展望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挑战与机遇并存，共谋发展新篇章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电子商务与在线零售行业概述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91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电子商务与在线零售行业的定义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电子商务与在线零售行业的未来发展趋势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电子商务与在线零售行业的市场规模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电子商务与在线零售行业的发展历程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主要参与者与市场格局</a:t>
            </a:r>
            <a:endParaRPr altLang="en-US" lang="zh-CN"/>
          </a:p>
        </p:txBody>
      </p:sp>
      <p:sp>
        <p:nvSpPr>
          <p:cNvPr id="10491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主要参与者：电商平台、在线零售商、物流公司、支付公司等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市场格局：寡头竞争、多层次市场结构、地域性特征等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行业规模：市场规模不断扩大，增长速度稳定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发展趋势：个性化、智能化、社交化等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行业发展趋势与挑战</a:t>
            </a:r>
            <a:endParaRPr altLang="en-US" lang="zh-CN"/>
          </a:p>
        </p:txBody>
      </p:sp>
      <p:sp>
        <p:nvSpPr>
          <p:cNvPr id="10492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行业规模持续增长，成为全球经济增长的重要引擎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移动电商、社交电商等新模式不断涌现，推动行业创新发展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人工智能、大数据等新技术应用加速，提升行业运营效率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竞争激烈，企业需要不断提升自身竞争力以应对挑战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2024年电子商务与在线零售行业工作总结</a:t>
            </a:r>
            <a:endParaRPr altLang="en-US" dirty="0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行业规模与增长速度</a:t>
            </a:r>
            <a:endParaRPr altLang="en-US" lang="zh-CN"/>
          </a:p>
        </p:txBody>
      </p:sp>
      <p:sp>
        <p:nvSpPr>
          <p:cNvPr id="10493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2024年电子商务与在线零售行业规模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行业增长速度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主要驱动因素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创新与技术应用</a:t>
            </a:r>
            <a:endParaRPr altLang="en-US" lang="zh-CN"/>
          </a:p>
        </p:txBody>
      </p:sp>
      <p:sp>
        <p:nvSpPr>
          <p:cNvPr id="1049432" name="正文"/>
          <p:cNvSpPr txBox="1"/>
          <p:nvPr>
            <p:custDataLst>
              <p:tags r:id="rId1"/>
            </p:custDataLst>
          </p:nvPr>
        </p:nvSpPr>
        <p:spPr>
          <a:xfrm>
            <a:off x="3294779" y="3048395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探讨了技术创新对电子商务与在线零售行业发展的推动作用，包括提高用户体验、降低成本、提高效率等方面。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"/>
            </p:custDataLst>
          </p:nvPr>
        </p:nvSpPr>
        <p:spPr>
          <a:xfrm>
            <a:off x="3294779" y="4252042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介绍了行业内领先企业的技术应用案例，包括如何利用新技术提高用户体验、优化业务流程、提高运营效率等。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3"/>
            </p:custDataLst>
          </p:nvPr>
        </p:nvSpPr>
        <p:spPr>
          <a:xfrm>
            <a:off x="3294779" y="5455689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分析了技术应用在电子商务与在线零售行业中面临的挑战，如数据安全、隐私保护等，并探讨了未来技术应用的发展趋势。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4"/>
            </p:custDataLst>
          </p:nvPr>
        </p:nvSpPr>
        <p:spPr>
          <a:xfrm>
            <a:off x="3294779" y="1844748"/>
            <a:ext cx="6937977" cy="722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介绍了2024年电子商务与在线零售行业在技术创新方面的主要进展，包括人工智能、大数据、云计算等技术的应用。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440" name="标题"/>
          <p:cNvSpPr txBox="1"/>
          <p:nvPr>
            <p:custDataLst>
              <p:tags r:id="rId5"/>
            </p:custDataLst>
          </p:nvPr>
        </p:nvSpPr>
        <p:spPr>
          <a:xfrm>
            <a:off x="3294779" y="4971870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0000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技术应用面临的挑战与未来趋势  分析了技术应用在电子商务与在线零售行业中面临的挑战，如数据安全、隐私保护等，并探讨了未来技术应用的发展趋势。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42" name="标题"/>
          <p:cNvSpPr txBox="1"/>
          <p:nvPr>
            <p:custDataLst>
              <p:tags r:id="rId6"/>
            </p:custDataLst>
          </p:nvPr>
        </p:nvSpPr>
        <p:spPr>
          <a:xfrm>
            <a:off x="3294779" y="3771000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5556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行业领先企业的技术应用案例  介绍了行业内领先企业的技术应用案例，包括如何利用新技术提高用户体验、优化业务流程、提高运营效率等。</a:t>
            </a:r>
            <a:endParaRPr altLang="en-US" b="1" dirty="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44" name="标题"/>
          <p:cNvSpPr txBox="1"/>
          <p:nvPr>
            <p:custDataLst>
              <p:tags r:id="rId7"/>
            </p:custDataLst>
          </p:nvPr>
        </p:nvSpPr>
        <p:spPr>
          <a:xfrm>
            <a:off x="3294779" y="2570129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5556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创新技术对行业发展的推动作用  探讨了技术创新对电子商务与在线零售行业发展的推动作用，包括提高用户体验、降低成本、提高效率等方面。</a:t>
            </a:r>
            <a:endParaRPr altLang="en-US" b="1" dirty="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46" name="标题"/>
          <p:cNvSpPr txBox="1"/>
          <p:nvPr>
            <p:custDataLst>
              <p:tags r:id="rId8"/>
            </p:custDataLst>
          </p:nvPr>
        </p:nvSpPr>
        <p:spPr>
          <a:xfrm>
            <a:off x="3294779" y="1364400"/>
            <a:ext cx="6937283" cy="418569"/>
          </a:xfrm>
          <a:prstGeom prst="rect"/>
          <a:noFill/>
        </p:spPr>
        <p:txBody>
          <a:bodyPr anchor="b" anchorCtr="0" bIns="0" lIns="0" rIns="0" rtlCol="0" tIns="0" wrap="square">
            <a:normAutofit fontScale="70000"/>
          </a:bodyPr>
          <a:p>
            <a:pPr algn="just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电子商务与在线零售行业的技术创新  介绍了2024年电子商务与在线零售行业在技术创新方面的主要进展，包括人工智能、大数据、云计算等技术的应用。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48" name="序号"/>
          <p:cNvSpPr txBox="1"/>
          <p:nvPr>
            <p:custDataLst>
              <p:tags r:id="rId9"/>
            </p:custDataLst>
          </p:nvPr>
        </p:nvSpPr>
        <p:spPr>
          <a:xfrm>
            <a:off x="1961327" y="5127359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04</a:t>
            </a:r>
            <a:endParaRPr altLang="zh-CN" b="1" dirty="0" sz="2800" lang="en-US" spc="13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9450" name="序号"/>
          <p:cNvSpPr txBox="1"/>
          <p:nvPr>
            <p:custDataLst>
              <p:tags r:id="rId10"/>
            </p:custDataLst>
          </p:nvPr>
        </p:nvSpPr>
        <p:spPr>
          <a:xfrm>
            <a:off x="1960632" y="3913300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3">
                        <a:lumMod val="80000"/>
                        <a:lumOff val="20000"/>
                      </a:schemeClr>
                    </a:gs>
                    <a:gs pos="100000">
                      <a:schemeClr val="accent3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03</a:t>
            </a:r>
            <a:endParaRPr altLang="zh-CN" b="1" dirty="0" sz="2800" lang="en-US" spc="130">
              <a:gradFill>
                <a:gsLst>
                  <a:gs pos="0">
                    <a:schemeClr val="accent3">
                      <a:lumMod val="80000"/>
                      <a:lumOff val="20000"/>
                    </a:schemeClr>
                  </a:gs>
                  <a:gs pos="100000">
                    <a:schemeClr val="accent3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9452" name="序号"/>
          <p:cNvSpPr txBox="1"/>
          <p:nvPr>
            <p:custDataLst>
              <p:tags r:id="rId11"/>
            </p:custDataLst>
          </p:nvPr>
        </p:nvSpPr>
        <p:spPr>
          <a:xfrm>
            <a:off x="1959938" y="2699240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2">
                        <a:lumMod val="80000"/>
                        <a:lumOff val="20000"/>
                      </a:schemeClr>
                    </a:gs>
                    <a:gs pos="100000">
                      <a:schemeClr val="accent2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02</a:t>
            </a:r>
            <a:endParaRPr altLang="zh-CN" b="1" dirty="0" sz="2800" lang="en-US" spc="130">
              <a:gradFill>
                <a:gsLst>
                  <a:gs pos="0">
                    <a:schemeClr val="accent2">
                      <a:lumMod val="80000"/>
                      <a:lumOff val="20000"/>
                    </a:schemeClr>
                  </a:gs>
                  <a:gs pos="10000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049454" name="序号"/>
          <p:cNvSpPr txBox="1"/>
          <p:nvPr>
            <p:custDataLst>
              <p:tags r:id="rId12"/>
            </p:custDataLst>
          </p:nvPr>
        </p:nvSpPr>
        <p:spPr>
          <a:xfrm>
            <a:off x="1959938" y="1500452"/>
            <a:ext cx="830350" cy="830350"/>
          </a:xfrm>
          <a:prstGeom prst="rect"/>
          <a:noFill/>
        </p:spPr>
        <p:txBody>
          <a:bodyPr anchor="ctr" anchorCtr="0" bIns="45720" lIns="91440" rIns="60960" rtlCol="0" tIns="71755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dirty="0" sz="2800" lang="en-US" spc="130">
                <a:gradFill>
                  <a:gsLst>
                    <a:gs pos="0">
                      <a:schemeClr val="accent1">
                        <a:lumMod val="80000"/>
                        <a:lumOff val="20000"/>
                      </a:schemeClr>
                    </a:gs>
                    <a:gs pos="100000">
                      <a:schemeClr val="accent1">
                        <a:lumMod val="80000"/>
                        <a:lumOff val="20000"/>
                      </a:schemeClr>
                    </a:gs>
                  </a:gsLst>
                  <a:lin ang="5400000" scaled="0"/>
                </a:gradFill>
                <a:effectLst/>
                <a:latin typeface="+mj-ea"/>
                <a:ea typeface="+mj-ea"/>
                <a:cs typeface="+mj-ea"/>
                <a:sym typeface="+mn-ea"/>
              </a:rPr>
              <a:t>01</a:t>
            </a:r>
            <a:endParaRPr altLang="zh-CN" b="1" dirty="0" sz="2800" lang="en-US" spc="130"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3145743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995602" y="1487264"/>
            <a:ext cx="0" cy="839221"/>
          </a:xfrm>
          <a:prstGeom prst="line"/>
          <a:ln w="31750"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5" name="直接连接符 20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2995602" y="2700629"/>
            <a:ext cx="0" cy="839221"/>
          </a:xfrm>
          <a:prstGeom prst="line"/>
          <a:ln w="31750">
            <a:gradFill>
              <a:gsLst>
                <a:gs pos="0">
                  <a:schemeClr val="accent2">
                    <a:lumMod val="80000"/>
                    <a:lumOff val="20000"/>
                  </a:schemeClr>
                </a:gs>
                <a:gs pos="100000">
                  <a:schemeClr val="accent2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7" name="直接连接符 22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995602" y="3913994"/>
            <a:ext cx="0" cy="839221"/>
          </a:xfrm>
          <a:prstGeom prst="line"/>
          <a:ln w="31750">
            <a:gradFill>
              <a:gsLst>
                <a:gs pos="0">
                  <a:schemeClr val="accent3">
                    <a:lumMod val="80000"/>
                    <a:lumOff val="20000"/>
                  </a:schemeClr>
                </a:gs>
                <a:gs pos="100000">
                  <a:schemeClr val="accent3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2995602" y="5127359"/>
            <a:ext cx="0" cy="839221"/>
          </a:xfrm>
          <a:prstGeom prst="line"/>
          <a:ln w="31750">
            <a:gradFill>
              <a:gsLst>
                <a:gs pos="0">
                  <a:schemeClr val="accent4">
                    <a:lumMod val="80000"/>
                    <a:lumOff val="20000"/>
                  </a:schemeClr>
                </a:gs>
                <a:gs pos="100000">
                  <a:schemeClr val="accent4">
                    <a:lumMod val="80000"/>
                    <a:lumOff val="20000"/>
                  </a:schemeClr>
                </a:gs>
              </a:gsLst>
              <a:lin ang="1596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消费者行为变化与趋势</a:t>
            </a:r>
            <a:endParaRPr altLang="en-US" lang="zh-CN"/>
          </a:p>
        </p:txBody>
      </p:sp>
      <p:sp>
        <p:nvSpPr>
          <p:cNvPr id="10494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消费者购物习惯的变化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消费者对在线零售的接受度提高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消费者对个性化需求的追求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消费者对社交电商的认可与接受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行业监管与政策环境</a:t>
            </a:r>
            <a:endParaRPr altLang="en-US" lang="zh-CN"/>
          </a:p>
        </p:txBody>
      </p:sp>
      <p:sp>
        <p:nvSpPr>
          <p:cNvPr id="10495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行业监管政策概述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行业监管政策对行业发展的影响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未来行业监管政策趋势预测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电子商务与在线零售行业监管现状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2024年电子商务与在线零售行业工作亮点</a:t>
            </a:r>
            <a:endParaRPr altLang="en-US" dirty="0" lang="zh-CN"/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成功案例与经验分享</a:t>
            </a:r>
            <a:endParaRPr altLang="en-US" lang="zh-CN"/>
          </a:p>
        </p:txBody>
      </p:sp>
      <p:sp>
        <p:nvSpPr>
          <p:cNvPr id="104972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成功案例1：京东到家 - 京东到家作为国内领先的本地生活服务平台，通过与实体零售商的合作，为消费者提供便捷、高效的购物体验。 - 京东到家通过大数据、人工智能等技术手段，优化供应链和物流体系，提高商品流通效率，降低成本。 </a:t>
            </a:r>
            <a:endParaRPr altLang="en-US" lang="zh-CN"/>
          </a:p>
          <a:p>
            <a:pPr lvl="1"/>
            <a:r>
              <a:rPr altLang="en-US" lang="zh-CN"/>
              <a:t>- 京东到家作为国内领先的本地生活服务平台，通过与实体零售商的合作，为消费者提供便捷、高效的购物体验。</a:t>
            </a:r>
            <a:endParaRPr altLang="en-US" lang="zh-CN"/>
          </a:p>
          <a:p>
            <a:pPr lvl="1"/>
            <a:r>
              <a:rPr altLang="en-US" lang="zh-CN"/>
              <a:t>- 京东到家通过大数据、人工智能等技术手段，优化供应链和物流体系，提高商品流通效率，降低成本。</a:t>
            </a:r>
            <a:endParaRPr altLang="en-US" lang="zh-CN"/>
          </a:p>
          <a:p>
            <a:r>
              <a:rPr altLang="en-US" lang="zh-CN"/>
              <a:t>成功案例2：拼多多 - 拼多多作为国内最大的社交电商平台，通过社交网络的力量，将传统电商模式与社交网络相结合，实现了快速裂变和增长。 - 拼多多通过社交网络的力量，将传统电商模式与社交网络相结合，实现了快速裂变和增长。 </a:t>
            </a:r>
            <a:endParaRPr altLang="en-US" lang="zh-CN"/>
          </a:p>
          <a:p>
            <a:pPr lvl="1"/>
            <a:r>
              <a:rPr altLang="en-US" lang="zh-CN"/>
              <a:t>- 拼多多作为国内最大的社交电商平台，通过社交网络的力量，将传统电商模式与社交网络相结合，实现了快速裂变和增长。</a:t>
            </a:r>
            <a:endParaRPr altLang="en-US" lang="zh-CN"/>
          </a:p>
          <a:p>
            <a:pPr lvl="1"/>
            <a:r>
              <a:rPr altLang="en-US" lang="zh-CN"/>
              <a:t>- 拼多多通过社交网络的力量，将传统电商模式与社交网络相结合，实现了快速裂变和增长。</a:t>
            </a:r>
            <a:endParaRPr altLang="en-US" lang="zh-CN"/>
          </a:p>
          <a:p>
            <a:r>
              <a:rPr altLang="en-US" lang="zh-CN"/>
              <a:t>成功案例3：美团外卖 - 美团外卖作为国内最大的外卖平台之一，通过与实体餐饮店的合作，为消费者提供便捷的外卖服务。 - 美团外卖通过大数据、人工智能等技术手段，优化配送体系和客户服务体系，提高配送效率和客户满意度。 </a:t>
            </a:r>
            <a:endParaRPr altLang="en-US" lang="zh-CN"/>
          </a:p>
          <a:p>
            <a:pPr lvl="1"/>
            <a:r>
              <a:rPr altLang="en-US" lang="zh-CN"/>
              <a:t>- 美团外卖作为国内最大的外卖平台之一，通过与实体餐饮店的合作，为消费者提供便捷的外卖服务。</a:t>
            </a:r>
            <a:endParaRPr altLang="en-US" lang="zh-CN"/>
          </a:p>
          <a:p>
            <a:pPr lvl="1"/>
            <a:r>
              <a:rPr altLang="en-US" lang="zh-CN"/>
              <a:t>- 美团外卖通过大数据、人工智能等技术手段，优化配送体系和客户服务体系，提高配送效率和客户满意度。</a:t>
            </a:r>
            <a:endParaRPr altLang="en-US" lang="zh-CN"/>
          </a:p>
          <a:p>
            <a:r>
              <a:rPr altLang="en-US" lang="zh-CN"/>
              <a:t>成功案例4：盒马鲜生 - 盒马鲜生作为国内领先的生鲜电商平台，通过线上线下一体化的模式，为消费者提供高品质的生鲜产品和服务。 - 盒马鲜生通过大数据、人工智能等技术手段，优化供应链和物流体系，提高商品流通效率，降低成本。</a:t>
            </a:r>
            <a:endParaRPr altLang="en-US" lang="zh-CN"/>
          </a:p>
          <a:p>
            <a:pPr lvl="1"/>
            <a:r>
              <a:rPr altLang="en-US" lang="zh-CN"/>
              <a:t>- 盒马鲜生作为国内领先的生鲜电商平台，通过线上线下一体化的模式，为消费者提供高品质的生鲜产品和服务。</a:t>
            </a:r>
            <a:endParaRPr altLang="en-US" lang="zh-CN"/>
          </a:p>
          <a:p>
            <a:pPr lvl="1"/>
            <a:r>
              <a:rPr altLang="en-US" lang="zh-CN"/>
              <a:t>- 盒马鲜生通过大数据、人工智能等技术手段，优化供应链和物流体系，提高商品流通效率，降低成本。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创新模式与业务拓展</a:t>
            </a:r>
            <a:endParaRPr altLang="en-US" lang="zh-CN"/>
          </a:p>
        </p:txBody>
      </p:sp>
      <p:sp>
        <p:nvSpPr>
          <p:cNvPr id="10497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创新模式：探索新的商业模式和盈利模式，如社交电商、直播带货等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业务拓展：拓展新的业务领域，如跨境电商、农村电商等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技术创新：利用新技术提升用户体验和运营效率，如人工智能、大数据等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品牌建设：加强品牌建设和营销推广，提高品牌知名度和美誉度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社会责任与可持续发展</a:t>
            </a:r>
            <a:endParaRPr altLang="en-US" lang="zh-CN"/>
          </a:p>
        </p:txBody>
      </p:sp>
      <p:sp>
        <p:nvSpPr>
          <p:cNvPr id="10498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环保意识增强：越来越多的企业开始关注环保问题，推广绿色包装、节能减排等措施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消费者权益保护：加强消费者权益保护，建立完善的售后服务体系，提高消费者满意度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供应链透明化：通过区块链等技术手段，实现供应链的透明化，让消费者更加信任电商产品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公益事业参与：电商企业积极参与公益事业，如捐赠、扶贫、助学等，回馈社会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</a:t>
            </a:r>
            <a:endParaRPr altLang="en-US" lang="zh-CN"/>
          </a:p>
        </p:txBody>
      </p:sp>
      <p:sp>
        <p:nvSpPr>
          <p:cNvPr id="10498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重视人才培养：通过培训、学习、实践等方式提高员工的专业素质和综合能力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团队建设：通过团队活动、团建活动等方式增强团队凝聚力和协作能力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人才引进：积极引进优秀人才，为公司的快速发展提供有力支持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激励机制：建立完善的激励机制，激发员工的积极性和创造力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2024年电子商务与在线零售行业展望</a:t>
            </a:r>
            <a:endParaRPr altLang="en-US" dirty="0" lang="zh-CN"/>
          </a:p>
        </p:txBody>
      </p:sp>
      <p:sp>
        <p:nvSpPr>
          <p:cNvPr id="10499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电子商务与在线零售行业将继续保持增长势头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人工智能、大数据、物联网等新技术将进一步推动行业创新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社交电商、直播带货等新型模式将持续火爆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跨境电商、全球购等国际化趋势将进一步加强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技术创新与产业升级</a:t>
            </a:r>
            <a:endParaRPr altLang="en-US" lang="zh-CN"/>
          </a:p>
        </p:txBody>
      </p:sp>
      <p:sp>
        <p:nvSpPr>
          <p:cNvPr id="10501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人工智能、大数据等技术在电子商务与在线零售行业的应用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5G、物联网等新技术对电子商务与在线零售行业的推动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电子商务与在线零售行业在技术创新方面的挑战与机遇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未来电子商务与在线零售行业的技术创新趋势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消费者需求变化与应对策略</a:t>
            </a:r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消费者需求变化：随着互联网技术的发展，消费者对商品的需求越来越高，更加注重个性化、品质化、便捷化等方面。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应对策略：企业需要不断了解消费者需求，加强产品创新和品质管理，提高服务水平，加强营销推广，满足消费者需求。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未来趋势：未来电子商务与在线零售行业将继续发展，企业需要不断创新和适应变化，加强与消费者的互动和沟通，提高品牌知名度和美誉度。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挑战与机遇：随着竞争的加剧和市场的变化，企业需要面对各种挑战和机遇，需要加强自身的竞争力和创新能力，抓住市场机遇。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行业监管政策走向及影响</a:t>
            </a:r>
            <a:endParaRPr altLang="en-US" lang="zh-CN"/>
          </a:p>
        </p:txBody>
      </p:sp>
      <p:sp>
        <p:nvSpPr>
          <p:cNvPr id="10502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行业监管政策概述：介绍2024年电子商务与在线零售行业的监管政策背景和现状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监管政策走向：分析未来行业监管政策的发展趋势和重点方向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监管政策对行业的影响：探讨监管政策对电子商务与在线零售行业的影响，包括正面影响和负面影响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企业应对策略：提出企业应对行业监管政策的策略和建议，包括合规经营、技术创新、市场拓展等方面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挑战与机遇并存，共谋发展新篇章</a:t>
            </a:r>
            <a:endParaRPr altLang="en-US" dirty="0" lang="zh-CN"/>
          </a:p>
        </p:txBody>
      </p:sp>
      <p:sp>
        <p:nvSpPr>
          <p:cNvPr id="1050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面临的挑战及应对措施</a:t>
            </a:r>
            <a:endParaRPr altLang="en-US" lang="zh-CN"/>
          </a:p>
        </p:txBody>
      </p:sp>
      <p:sp>
        <p:nvSpPr>
          <p:cNvPr id="1050362" name="平行四边形 11"/>
          <p:cNvSpPr/>
          <p:nvPr>
            <p:custDataLst>
              <p:tags r:id="rId1"/>
            </p:custDataLst>
          </p:nvPr>
        </p:nvSpPr>
        <p:spPr>
          <a:xfrm>
            <a:off x="3106279" y="5630393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64" name="标题"/>
          <p:cNvSpPr txBox="1"/>
          <p:nvPr>
            <p:custDataLst>
              <p:tags r:id="rId2"/>
            </p:custDataLst>
          </p:nvPr>
        </p:nvSpPr>
        <p:spPr>
          <a:xfrm>
            <a:off x="3339397" y="5352872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66" name="正文"/>
          <p:cNvSpPr txBox="1"/>
          <p:nvPr>
            <p:custDataLst>
              <p:tags r:id="rId3"/>
            </p:custDataLst>
          </p:nvPr>
        </p:nvSpPr>
        <p:spPr>
          <a:xfrm>
            <a:off x="3338744" y="5808007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应对措施：加强市场调研，了解用户需求；加强技术研发，提高产品质量；加强团队建设，提高员工素质；加强品牌建设，提高品牌知名度。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平行四边形 15"/>
          <p:cNvSpPr/>
          <p:nvPr>
            <p:custDataLst>
              <p:tags r:id="rId4"/>
            </p:custDataLst>
          </p:nvPr>
        </p:nvSpPr>
        <p:spPr>
          <a:xfrm>
            <a:off x="3106279" y="1641921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70" name="标题"/>
          <p:cNvSpPr txBox="1"/>
          <p:nvPr>
            <p:custDataLst>
              <p:tags r:id="rId5"/>
            </p:custDataLst>
          </p:nvPr>
        </p:nvSpPr>
        <p:spPr>
          <a:xfrm>
            <a:off x="3339397" y="1364400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72" name="正文"/>
          <p:cNvSpPr txBox="1"/>
          <p:nvPr>
            <p:custDataLst>
              <p:tags r:id="rId6"/>
            </p:custDataLst>
          </p:nvPr>
        </p:nvSpPr>
        <p:spPr>
          <a:xfrm>
            <a:off x="3338744" y="1819535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市场竞争激烈：需要不断创新和优化产品和服务，提高竞争力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平行四边形 20"/>
          <p:cNvSpPr/>
          <p:nvPr>
            <p:custDataLst>
              <p:tags r:id="rId7"/>
            </p:custDataLst>
          </p:nvPr>
        </p:nvSpPr>
        <p:spPr>
          <a:xfrm>
            <a:off x="3106279" y="2639039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76" name="标题"/>
          <p:cNvSpPr txBox="1"/>
          <p:nvPr>
            <p:custDataLst>
              <p:tags r:id="rId8"/>
            </p:custDataLst>
          </p:nvPr>
        </p:nvSpPr>
        <p:spPr>
          <a:xfrm>
            <a:off x="3339397" y="2361518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78" name="正文"/>
          <p:cNvSpPr txBox="1"/>
          <p:nvPr>
            <p:custDataLst>
              <p:tags r:id="rId9"/>
            </p:custDataLst>
          </p:nvPr>
        </p:nvSpPr>
        <p:spPr>
          <a:xfrm>
            <a:off x="3338744" y="2816653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法律法规限制：需要遵守相关法律法规，确保合规经营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平行四边形 23"/>
          <p:cNvSpPr/>
          <p:nvPr>
            <p:custDataLst>
              <p:tags r:id="rId10"/>
            </p:custDataLst>
          </p:nvPr>
        </p:nvSpPr>
        <p:spPr>
          <a:xfrm>
            <a:off x="3106279" y="3636157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82" name="标题"/>
          <p:cNvSpPr txBox="1"/>
          <p:nvPr>
            <p:custDataLst>
              <p:tags r:id="rId11"/>
            </p:custDataLst>
          </p:nvPr>
        </p:nvSpPr>
        <p:spPr>
          <a:xfrm>
            <a:off x="3339397" y="3358636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84" name="正文"/>
          <p:cNvSpPr txBox="1"/>
          <p:nvPr>
            <p:custDataLst>
              <p:tags r:id="rId12"/>
            </p:custDataLst>
          </p:nvPr>
        </p:nvSpPr>
        <p:spPr>
          <a:xfrm>
            <a:off x="3338744" y="3813771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网络安全问题：需要加强网络安全管理，保障用户信息安全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平行四边形 26"/>
          <p:cNvSpPr/>
          <p:nvPr>
            <p:custDataLst>
              <p:tags r:id="rId13"/>
            </p:custDataLst>
          </p:nvPr>
        </p:nvSpPr>
        <p:spPr>
          <a:xfrm>
            <a:off x="3106279" y="4633275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0388" name="标题"/>
          <p:cNvSpPr txBox="1"/>
          <p:nvPr>
            <p:custDataLst>
              <p:tags r:id="rId14"/>
            </p:custDataLst>
          </p:nvPr>
        </p:nvSpPr>
        <p:spPr>
          <a:xfrm>
            <a:off x="3339397" y="4355754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90" name="正文"/>
          <p:cNvSpPr txBox="1"/>
          <p:nvPr>
            <p:custDataLst>
              <p:tags r:id="rId15"/>
            </p:custDataLst>
          </p:nvPr>
        </p:nvSpPr>
        <p:spPr>
          <a:xfrm>
            <a:off x="3338744" y="4810889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人才短缺：需要加强人才培养和引进，提高团队整体素质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抓住机遇，实现跨越式发展</a:t>
            </a:r>
            <a:endParaRPr altLang="en-US" lang="zh-CN"/>
          </a:p>
        </p:txBody>
      </p:sp>
      <p:sp>
        <p:nvSpPr>
          <p:cNvPr id="10504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电子商务与在线零售行业概述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面临的挑战与机遇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抓住机遇，实现跨越式发展的策略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未来展望与目标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加强合作，共创美好未来</a:t>
            </a:r>
            <a:endParaRPr altLang="en-US" lang="zh-CN"/>
          </a:p>
        </p:txBody>
      </p:sp>
      <p:cxnSp>
        <p:nvCxnSpPr>
          <p:cNvPr id="3145751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97561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07015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5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42742" y="2047570"/>
            <a:ext cx="0" cy="2483931"/>
          </a:xfrm>
          <a:prstGeom prst="line"/>
          <a:ln w="19050">
            <a:gradFill>
              <a:gsLst>
                <a:gs pos="10000">
                  <a:schemeClr val="accent1">
                    <a:alpha val="0"/>
                  </a:schemeClr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162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0488" name="标题 2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659094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  <p:sp>
        <p:nvSpPr>
          <p:cNvPr id="1050490" name="正文"/>
          <p:cNvSpPr txBox="1"/>
          <p:nvPr>
            <p:custDataLst>
              <p:tags r:id="rId5"/>
            </p:custDataLst>
          </p:nvPr>
        </p:nvSpPr>
        <p:spPr>
          <a:xfrm>
            <a:off x="3659094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加强合作：面对挑战和机遇，企业需要加强合作，共同推动行业的发展。通过合作，企业可以共享资源、降低成本、提高效率，实现互利共赢。</a:t>
            </a:r>
            <a:endParaRPr altLang="en-US" dirty="0" lang="zh-CN">
              <a:sym typeface="+mn-ea"/>
            </a:endParaRPr>
          </a:p>
        </p:txBody>
      </p:sp>
      <p:sp>
        <p:nvSpPr>
          <p:cNvPr id="1050492" name="标题 2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9300882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494" name="正文"/>
          <p:cNvSpPr txBox="1"/>
          <p:nvPr>
            <p:custDataLst>
              <p:tags r:id="rId7"/>
            </p:custDataLst>
          </p:nvPr>
        </p:nvSpPr>
        <p:spPr>
          <a:xfrm>
            <a:off x="9300882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共创美好未来：通过加强合作、共谋发展新篇章，企业可以共同创造一个更加美好的未来。在未来的发展中，企业需要继续秉持开放、合作、创新的精神，推动行业的可持续发展，为消费者带来更好的购物体验。</a:t>
            </a:r>
            <a:endParaRPr altLang="en-US" lang="zh-CN">
              <a:sym typeface="+mn-ea"/>
            </a:endParaRPr>
          </a:p>
        </p:txBody>
      </p:sp>
      <p:sp>
        <p:nvSpPr>
          <p:cNvPr id="1050496" name="标题 2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79988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  <a:latin typeface="+mj-ea"/>
              </a:rPr>
              <a:t>单击添加标题</a:t>
            </a:r>
            <a:endParaRPr altLang="en-US" sz="1800" lang="zh-CN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498" name="正文"/>
          <p:cNvSpPr txBox="1"/>
          <p:nvPr>
            <p:custDataLst>
              <p:tags r:id="rId9"/>
            </p:custDataLst>
          </p:nvPr>
        </p:nvSpPr>
        <p:spPr>
          <a:xfrm>
            <a:off x="6479988" y="3192371"/>
            <a:ext cx="2052918" cy="2435972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lang="zh-CN">
                <a:sym typeface="+mn-ea"/>
              </a:rPr>
              <a:t>共谋发展新篇章：在加强合作的基础上，企业需要共同谋划发展新篇章。通过创新、拓展、优化等方式，推动电子商务和在线零售行业的升级转型，实现更高质量的发展。</a:t>
            </a:r>
            <a:endParaRPr altLang="en-US" lang="zh-CN">
              <a:sym typeface="+mn-ea"/>
            </a:endParaRPr>
          </a:p>
        </p:txBody>
      </p:sp>
      <p:sp>
        <p:nvSpPr>
          <p:cNvPr id="1050500" name="正文"/>
          <p:cNvSpPr txBox="1"/>
          <p:nvPr>
            <p:custDataLst>
              <p:tags r:id="rId10"/>
            </p:custDataLst>
          </p:nvPr>
        </p:nvSpPr>
        <p:spPr>
          <a:xfrm>
            <a:off x="838200" y="3191748"/>
            <a:ext cx="2052918" cy="2436595"/>
          </a:xfrm>
          <a:prstGeom prst="rect"/>
          <a:noFill/>
        </p:spPr>
        <p:txBody>
          <a:bodyPr anchor="t" anchorCtr="0" bIns="46990" lIns="0" rIns="0" rtlCol="0" tIns="0" wrap="square">
            <a:normAutofit/>
          </a:bodyPr>
          <a:lstStyle>
            <a:defPPr>
              <a:defRPr lang="zh-CN"/>
            </a:defPPr>
            <a:lvl1pPr algn="ctr" lvl="0">
              <a:lnSpc>
                <a:spcPct val="130000"/>
              </a:lnSpc>
              <a:buClrTx/>
              <a:buSzTx/>
              <a:buFontTx/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挑战与机遇并存：在电子商务和在线零售行业快速发展的背景下，挑战和机遇并存。企业需要积极应对市场变化，抓住机遇，实现可持续发展。</a:t>
            </a:r>
            <a:endParaRPr altLang="en-US" dirty="0" lang="zh-CN">
              <a:sym typeface="+mn-ea"/>
            </a:endParaRPr>
          </a:p>
        </p:txBody>
      </p:sp>
      <p:sp>
        <p:nvSpPr>
          <p:cNvPr id="1050502" name="标题 2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38200" y="1913657"/>
            <a:ext cx="2052918" cy="1179058"/>
          </a:xfrm>
          <a:prstGeom prst="rect"/>
        </p:spPr>
        <p:txBody>
          <a:bodyPr anchor="b" anchorCtr="0" bIns="46800" lIns="90000" rIns="90000" rtlCol="0" tIns="46800" vert="horz" wrap="square">
            <a:normAutofit/>
          </a:bodyPr>
          <a:lstStyle>
            <a:lvl1pPr algn="ctr" defTabSz="914400" eaLnBrk="1" fontAlgn="auto" hangingPunct="1" latinLnBrk="0" rtl="0">
              <a:lnSpc>
                <a:spcPct val="100000"/>
              </a:lnSpc>
              <a:spcBef>
                <a:spcPct val="0"/>
              </a:spcBef>
              <a:buNone/>
              <a:defRPr baseline="0" b="1" cap="none" sz="6000" kern="1200" normalizeH="0" spc="3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1800" lang="zh-CN">
                <a:solidFill>
                  <a:schemeClr val="accent1"/>
                </a:solidFill>
              </a:rPr>
              <a:t>单击添加标题</a:t>
            </a:r>
            <a:endParaRPr altLang="en-US" sz="1800" 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1_3*l_h_f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61_3*l_h_f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1_3*l_h_f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1_3*l_h_f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添加正文，文字是您思想的提炼，请言简意赅的阐述您的观点。单击此处添加正文，文字是您思想的提炼，请言简意赅的阐述您的观点。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1_3*l_h_a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61_3*l_h_a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1_3*l_h_a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1_3*l_h_a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061_3*l_h_i*1_4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4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061_3*l_h_i*1_3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3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061_3*l_h_i*1_2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2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061_3*l_h_i*1_1_1"/>
  <p:tag name="KSO_WM_TEMPLATE_CATEGORY" val="diagram"/>
  <p:tag name="KSO_WM_TEMPLATE_INDEX" val="20231061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0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1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5,&quot;pos&quot;:1,&quot;transparency&quot;:0},{&quot;brightness&quot;:0.20000000298023224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2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6,&quot;pos&quot;:1,&quot;transparency&quot;:0},{&quot;brightness&quot;:0.20000000298023224,&quot;colorType&quot;:1,&quot;foreColorIndex&quot;:6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3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7,&quot;pos&quot;:1,&quot;transparency&quot;:0},{&quot;brightness&quot;:0.20000000298023224,&quot;colorType&quot;:1,&quot;foreColorIndex&quot;:7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1_3*l_h_i*1_4_2"/>
  <p:tag name="KSO_WM_TEMPLATE_CATEGORY" val="diagram"/>
  <p:tag name="KSO_WM_TEMPLATE_INDEX" val="20231061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0,&quot;width&quot;:595.9499999999999}"/>
  <p:tag name="KSO_WM_DIAGRAM_COLOR_MATCH_VALUE" val="{&quot;shape&quot;:{&quot;fill&quot;:{&quot;type&quot;:0},&quot;glow&quot;:{&quot;colorType&quot;:0},&quot;line&quot;:{&quot;gradient&quot;:[{&quot;brightness&quot;:0.20000000298023224,&quot;colorType&quot;:1,&quot;foreColorIndex&quot;:8,&quot;pos&quot;:1,&quot;transparency&quot;:0},{&quot;brightness&quot;:0.20000000298023224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5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9_5*l_h_a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9_5*l_h_f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5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5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5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5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5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5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5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5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2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3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8_3*l_h_i*1_4_1"/>
  <p:tag name="KSO_WM_TEMPLATE_CATEGORY" val="diagram"/>
  <p:tag name="KSO_WM_TEMPLATE_INDEX" val="20231098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0.5,&quot;transparency&quot;:0.5},{&quot;brightness&quot;:0,&quot;colorType&quot;:1,&quot;foreColorIndex&quot;:5,&quot;pos&quot;:0.899999976158142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2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2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98_3*l_h_f*1_2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4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4_1"/>
  <p:tag name="KSO_WM_UNIT_VALUE" val="32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98_3*l_h_f*1_4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3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3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98_3*l_h_f*1_3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98_3*l_h_f*1_1_1"/>
  <p:tag name="KSO_WM_TEMPLATE_CATEGORY" val="diagram"/>
  <p:tag name="KSO_WM_TEMPLATE_INDEX" val="2023109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此处输入你的正文，文字是您思想提炼请尽量言简意赅的阐述观点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098_3*l_h_a*1_1_1"/>
  <p:tag name="KSO_WM_TEMPLATE_CATEGORY" val="diagram"/>
  <p:tag name="KSO_WM_TEMPLATE_INDEX" val="2023109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1_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298.2,&quot;width&quot;:869.5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7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2023-12-17T10:12:37Z</dcterms:created>
  <dcterms:modified xsi:type="dcterms:W3CDTF">2023-12-17T10:12:37Z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44f9cbd1695a41e586a4eba13cdfb255_21</vt:lpwstr>
  </property>
</Properties>
</file>