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52" r:id="rId1"/>
    <p:sldMasterId id="2147486789" r:id="rId2"/>
  </p:sldMasterIdLst>
  <p:notesMasterIdLst>
    <p:notesMasterId r:id="rId3"/>
  </p:notesMasterIdLst>
  <p:sldIdLst>
    <p:sldId id="1786" r:id="rId4"/>
    <p:sldId id="1791" r:id="rId5"/>
    <p:sldId id="1796" r:id="rId6"/>
    <p:sldId id="1801" r:id="rId7"/>
    <p:sldId id="1808" r:id="rId9"/>
    <p:sldId id="1811" r:id="rId10"/>
    <p:sldId id="1814" r:id="rId11"/>
    <p:sldId id="1817" r:id="rId12"/>
    <p:sldId id="1821" r:id="rId13"/>
    <p:sldId id="1828" r:id="rId15"/>
    <p:sldId id="1831" r:id="rId16"/>
    <p:sldId id="1834" r:id="rId17"/>
    <p:sldId id="1837" r:id="rId18"/>
    <p:sldId id="1841" r:id="rId19"/>
    <p:sldId id="1848" r:id="rId21"/>
    <p:sldId id="1851" r:id="rId22"/>
    <p:sldId id="1854" r:id="rId23"/>
    <p:sldId id="1857" r:id="rId24"/>
    <p:sldId id="1861" r:id="rId25"/>
    <p:sldId id="1868" r:id="rId27"/>
    <p:sldId id="1871" r:id="rId28"/>
    <p:sldId id="1874" r:id="rId29"/>
    <p:sldId id="1877" r:id="rId30"/>
    <p:sldId id="1881" r:id="rId31"/>
    <p:sldId id="1888" r:id="rId33"/>
    <p:sldId id="1891" r:id="rId34"/>
    <p:sldId id="1894" r:id="rId35"/>
    <p:sldId id="189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53" r:id="rId1"/>
    <p:sldLayoutId id="2147486754" r:id="rId2"/>
    <p:sldLayoutId id="2147486755" r:id="rId3"/>
    <p:sldLayoutId id="2147486756" r:id="rId4"/>
    <p:sldLayoutId id="2147486757" r:id="rId5"/>
    <p:sldLayoutId id="2147486758" r:id="rId6"/>
    <p:sldLayoutId id="2147486759" r:id="rId7"/>
    <p:sldLayoutId id="2147486760" r:id="rId8"/>
    <p:sldLayoutId id="2147486761" r:id="rId9"/>
    <p:sldLayoutId id="2147486762" r:id="rId10"/>
    <p:sldLayoutId id="21474867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790" r:id="rId1"/>
    <p:sldLayoutId id="2147486791" r:id="rId2"/>
    <p:sldLayoutId id="2147486792" r:id="rId3"/>
    <p:sldLayoutId id="2147486793" r:id="rId4"/>
    <p:sldLayoutId id="2147486794" r:id="rId5"/>
    <p:sldLayoutId id="2147486795" r:id="rId6"/>
    <p:sldLayoutId id="2147486796" r:id="rId7"/>
    <p:sldLayoutId id="2147486797" r:id="rId8"/>
    <p:sldLayoutId id="2147486798" r:id="rId9"/>
    <p:sldLayoutId id="2147486799" r:id="rId10"/>
    <p:sldLayoutId id="21474868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企业管理中的人才引进与培养计划实施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人才引进策略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人才培养计划制定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人才引进与培养实施过程管理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200" lang="zh-CN">
                <a:effectLst/>
                <a:latin typeface="+mj-ea"/>
                <a:ea typeface="+mj-ea"/>
                <a:cs typeface="MiSans" panose="00000500000000000000" charset="-122"/>
              </a:rPr>
              <a:t>人才引进与培养效果评估与反馈</a:t>
            </a:r>
            <a:endParaRPr altLang="en-US" dirty="0" sz="22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人才引进与培养对企业发展的影响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人才引进策略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明确企业需求与目标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确定企业所需人才类型和数量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明确引进人才的职责和任务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0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设定合理的薪酬和福利待遇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76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制定人才引进计划和时间表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制定人才引进计划</a:t>
            </a:r>
            <a:endParaRPr altLang="en-US" lang="zh-CN"/>
          </a:p>
        </p:txBody>
      </p:sp>
      <p:sp>
        <p:nvSpPr>
          <p:cNvPr id="1049016" name="矩形 31"/>
          <p:cNvSpPr/>
          <p:nvPr>
            <p:custDataLst>
              <p:tags r:id="rId1"/>
            </p:custDataLst>
          </p:nvPr>
        </p:nvSpPr>
        <p:spPr>
          <a:xfrm>
            <a:off x="3836183" y="1452880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明确企业需求：根据企业战略和业务发展，确定所需的人才类型和数量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"/>
          <p:cNvSpPr/>
          <p:nvPr>
            <p:custDataLst>
              <p:tags r:id="rId2"/>
            </p:custDataLst>
          </p:nvPr>
        </p:nvSpPr>
        <p:spPr>
          <a:xfrm>
            <a:off x="3836183" y="2268957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制定招聘计划：确定招聘渠道、时间、预算等，发布招聘信息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5"/>
          <p:cNvSpPr/>
          <p:nvPr>
            <p:custDataLst>
              <p:tags r:id="rId3"/>
            </p:custDataLst>
          </p:nvPr>
        </p:nvSpPr>
        <p:spPr>
          <a:xfrm>
            <a:off x="3836183" y="3085034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建立人才库：通过多种渠道收集人才信息，建立人才库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7"/>
          <p:cNvSpPr/>
          <p:nvPr>
            <p:custDataLst>
              <p:tags r:id="rId4"/>
            </p:custDataLst>
          </p:nvPr>
        </p:nvSpPr>
        <p:spPr>
          <a:xfrm>
            <a:off x="3836183" y="3901111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制定引进策略：根据企业需求和人才特点，制定相应的引进策略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"/>
          <p:cNvSpPr/>
          <p:nvPr>
            <p:custDataLst>
              <p:tags r:id="rId5"/>
            </p:custDataLst>
          </p:nvPr>
        </p:nvSpPr>
        <p:spPr>
          <a:xfrm>
            <a:off x="3836183" y="4717188"/>
            <a:ext cx="4513947" cy="6960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实施引进计划：按照计划开展招聘、面试、录用等工作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6"/>
          <p:cNvSpPr/>
          <p:nvPr>
            <p:custDataLst>
              <p:tags r:id="rId6"/>
            </p:custDataLst>
          </p:nvPr>
        </p:nvSpPr>
        <p:spPr>
          <a:xfrm>
            <a:off x="3836183" y="5533265"/>
            <a:ext cx="4513947" cy="696085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跟进与评估：对引进的人才进行跟进和评估，确保满足企业需求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招聘渠道与方式选择</a:t>
            </a:r>
            <a:endParaRPr altLang="en-US" lang="zh-CN"/>
          </a:p>
        </p:txBody>
      </p:sp>
      <p:sp>
        <p:nvSpPr>
          <p:cNvPr id="104906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内部推荐：鼓励员工推荐优秀人才，给予推荐奖励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校园招聘：通过高校合作，吸引优秀毕业生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网络招聘：利用招聘网站、社交媒体等平台发布招聘信息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猎头公司：与猎头公司合作，寻找高端人才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面试流程：明确招聘需求、筛选简历、面试安排、面试实施</a:t>
            </a:r>
            <a:endParaRPr altLang="en-US" lang="zh-CN"/>
          </a:p>
          <a:p>
            <a:r>
              <a:rPr altLang="en-US" lang="zh-CN"/>
              <a:t>评估流程：面试评估、背景调查、体检合格、录用决策  以下是用户提供的信息和标题： 我正在写一份主题为“企业管理中的人才引进与培养计划实施”的PPT,现在准备介绍“人才引进策略”,请帮我生成“招聘渠道选择”为标题的内容 招聘渠道选择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我正在写一份主题为“企业管理中的人才引进与培养计划实施”的PPT,现在准备介绍“人才引进策略”,请帮我生成“招聘渠道选择”为标题的内容</a:t>
            </a:r>
            <a:endParaRPr altLang="en-US" lang="zh-CN"/>
          </a:p>
          <a:p>
            <a:pPr lvl="1"/>
            <a:r>
              <a:rPr altLang="en-US" lang="zh-CN"/>
              <a:t>招聘渠道选择</a:t>
            </a:r>
            <a:endParaRPr altLang="en-US" lang="zh-CN"/>
          </a:p>
          <a:p>
            <a:r>
              <a:rPr altLang="en-US" lang="zh-CN"/>
              <a:t>校园招聘：针对应届毕业生，通过校园招聘会、招聘网站等途径吸引人才</a:t>
            </a:r>
            <a:endParaRPr altLang="en-US" lang="zh-CN"/>
          </a:p>
          <a:p>
            <a:r>
              <a:rPr altLang="en-US" lang="zh-CN"/>
              <a:t>社会招聘：针对有工作经验的人才，通过招聘网站、社交媒体等途径发布招聘信息</a:t>
            </a:r>
            <a:endParaRPr altLang="en-US" lang="zh-CN"/>
          </a:p>
          <a:p>
            <a:r>
              <a:rPr altLang="en-US" lang="zh-CN"/>
              <a:t>内部推荐：鼓励员工推荐优秀人才，提高招聘效率和质量</a:t>
            </a:r>
            <a:endParaRPr altLang="en-US" lang="zh-CN"/>
          </a:p>
          <a:p>
            <a:r>
              <a:rPr altLang="en-US" lang="zh-CN"/>
              <a:t>猎头公司：与猎头公司合作，快速寻找和引进高端人才</a:t>
            </a:r>
            <a:endParaRPr altLang="en-US" lang="zh-CN"/>
          </a:p>
        </p:txBody>
      </p:sp>
      <p:sp>
        <p:nvSpPr>
          <p:cNvPr id="10491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面试与评估流程设计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人才培养计划制定</a:t>
            </a:r>
            <a:endParaRPr altLang="en-US" lang="zh-CN"/>
          </a:p>
        </p:txBody>
      </p:sp>
      <p:sp>
        <p:nvSpPr>
          <p:cNvPr id="10491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培训需求分析</a:t>
            </a:r>
            <a:endParaRPr altLang="en-US" lang="zh-CN"/>
          </a:p>
        </p:txBody>
      </p:sp>
      <p:sp>
        <p:nvSpPr>
          <p:cNvPr id="104922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岗位技能需求：分析岗位所需技能和知识，确定培训内容和目标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员工素质需求：评估员工现有素质水平，找出需要提升的方面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企业战略需求：结合企业战略目标，确定人才培养方向和重点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市场趋势需求：关注行业和市场动态，及时调整培训内容和方向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培训内容与方法确定</a:t>
            </a:r>
            <a:endParaRPr altLang="en-US" lang="zh-CN"/>
          </a:p>
        </p:txBody>
      </p:sp>
      <p:sp>
        <p:nvSpPr>
          <p:cNvPr id="10492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培训时间与周期：根据岗位需求和员工发展需要，确定培训时间和周期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培训师资：选择具有丰富经验和专业知识的讲师或培训机构进行培训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培训内容：针对岗位需求，确定培训课程和内容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培训方法：采用多种培训方式，如讲座、案例分析、实践操作等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培训时间与周期安排</a:t>
            </a:r>
            <a:endParaRPr altLang="en-US" lang="zh-CN"/>
          </a:p>
        </p:txBody>
      </p:sp>
      <p:sp>
        <p:nvSpPr>
          <p:cNvPr id="104932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培训周期：根据培训内容和目标，确定培训周期的长短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培训时间：根据企业需求和员工发展需要，合理安排培训时间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培训方式：采用线上或线下培训方式，结合实际情况进行选择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培训内容：针对不同岗位和层级，制定相应的培训计划和课程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培训效果评估与反馈</a:t>
            </a:r>
            <a:endParaRPr altLang="en-US" lang="zh-CN"/>
          </a:p>
        </p:txBody>
      </p:sp>
      <p:sp>
        <p:nvSpPr>
          <p:cNvPr id="1049378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培训效果评估：对培训效果进行客观、全面的评估，包括学员满意度、知识掌握程度、技能提升等方面。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反馈机制建立：建立有效的反馈机制，及时收集学员的意见和建议，对培训内容和方式进行改进和优化。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培训效果跟踪：对培训后的学员进行跟踪调查，了解学员在实际工作中的运用情况和培训成果转化情况。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经验总结与分享：对培训经验进行总结和分享，促进企业内部的知识交流和经验传承。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人才引进与培养实施过程管理</a:t>
            </a:r>
            <a:endParaRPr altLang="en-US" lang="zh-CN"/>
          </a:p>
        </p:txBody>
      </p:sp>
      <p:sp>
        <p:nvSpPr>
          <p:cNvPr id="104943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制定实施方案与计划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确定人才培养计划和方案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明确人才引进与培养的目标和计划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制定具体的人才引进策略和渠道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制定实施过程中的监督和评估机制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明确责任分工与协作机制</a:t>
            </a:r>
            <a:endParaRPr altLang="en-US" lang="zh-CN"/>
          </a:p>
        </p:txBody>
      </p:sp>
      <p:sp>
        <p:nvSpPr>
          <p:cNvPr id="10495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责任分工：明确各部门和人员的职责与任务，确保工作顺利进行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协作机制：建立有效的沟通渠道和协作机制，促进部门间合作与信息共享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监督与评估：对人才引进与培养计划实施过程进行监督和评估，确保计划的有效实施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持续改进：根据实施过程中的问题和反馈，不断改进和优化人才引进与培养计划实施过程管理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监控进度与质量，及时调整计划</a:t>
            </a:r>
            <a:endParaRPr altLang="en-US" lang="zh-CN"/>
          </a:p>
        </p:txBody>
      </p:sp>
      <p:sp>
        <p:nvSpPr>
          <p:cNvPr id="104962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定期评估进度和质量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制定详细的人才引进与培养计划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建立完善的监控机制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根据评估结果及时调整计划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总结经验，持续改进管理流程</a:t>
            </a:r>
            <a:endParaRPr altLang="en-US" lang="zh-CN"/>
          </a:p>
        </p:txBody>
      </p:sp>
      <p:sp>
        <p:nvSpPr>
          <p:cNvPr id="104969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建立反馈机制：通过定期的评估和反馈，及时发现问题并进行改进，确保管理流程的持续优化。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总结经验：对人才引进与培养计划实施过程中的成功经验和不足之处进行总结，为今后的工作提供参考。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持续改进：根据总结的经验，对管理流程进行持续改进，提高工作效率和质量。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强化团队协作：加强各部门之间的沟通和协作，形成合力，共同推动人才引进与培养计划的有效实施。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人才引进与培养效果评估与反馈</a:t>
            </a:r>
            <a:endParaRPr altLang="en-US" lang="zh-CN"/>
          </a:p>
        </p:txBody>
      </p:sp>
      <p:sp>
        <p:nvSpPr>
          <p:cNvPr id="104975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设定评估指标体系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人才使用效果评估指标：员工绩效、员工满意度、员工流失率等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人才引进效果评估指标：招聘渠道、招聘成本、招聘周期、人才质量等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人才培养效果评估指标：培训内容、培训方式、培训效果、员工满意度等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人才管理效果评估指标：企业战略匹配度、企业文化匹配度、企业组织结构匹配度等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收集数据并进行分析处理</a:t>
            </a:r>
            <a:endParaRPr altLang="en-US" lang="zh-CN"/>
          </a:p>
        </p:txBody>
      </p:sp>
      <p:sp>
        <p:nvSpPr>
          <p:cNvPr id="1049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收集数据：通过问卷调查、访谈、观察等方式收集员工对人才引进与培养计划实施的评价和反馈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分析处理：对收集到的数据进行整理、分类、统计和分析，找出问题和不足，提出改进措施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评估效果：根据分析结果，评估人才引进与培养计划实施的效果，包括员工满意度、工作效率、创新能力等方面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反馈意见：将分析结果和评估效果及时反馈给相关部门和人员，以便及时调整和改进人才引进与培养计划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总结经验教训，提出改进措施</a:t>
            </a:r>
            <a:endParaRPr altLang="en-US" lang="zh-CN"/>
          </a:p>
        </p:txBody>
      </p:sp>
      <p:sp>
        <p:nvSpPr>
          <p:cNvPr id="104994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总结经验教训：分析人才引进与培养计划实施过程中的成功经验和不足之处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提出改进措施：针对不足之处，提出具体的改进措施和建议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明确责任人和时间表：为确保改进措施的有效实施，明确责任人和时间表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持续跟进和评估：对改进措施进行持续跟进和评估，确保取得实效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反馈结果，为未来工作提供参考</a:t>
            </a:r>
            <a:endParaRPr altLang="en-US" lang="zh-CN"/>
          </a:p>
        </p:txBody>
      </p:sp>
      <p:sp>
        <p:nvSpPr>
          <p:cNvPr id="104998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人才引进效果评估：通过数据分析，评估人才引进的质量和数量是否达到预期目标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人才培养计划实施效果评估：对人才培养计划的实施过程和结果进行评估，分析培养效果是否符合预期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反馈意见收集：收集员工、管理层等各方面的反馈意见，了解人才引进与培养计划实施中的问题和不足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为未来工作提供参考：根据评估结果和反馈意见，总结经验教训，为未来的人才引进与培养计划提供参考和改进方向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人才引进与培养对企业发展的影响</a:t>
            </a:r>
            <a:endParaRPr altLang="en-US" lang="zh-CN"/>
          </a:p>
        </p:txBody>
      </p:sp>
      <p:sp>
        <p:nvSpPr>
          <p:cNvPr id="10500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提高员工素质和能力水平，增强企业竞争力</a:t>
            </a:r>
            <a:endParaRPr altLang="en-US" lang="zh-CN"/>
          </a:p>
        </p:txBody>
      </p:sp>
      <p:cxnSp>
        <p:nvCxnSpPr>
          <p:cNvPr id="3145897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75463" y="2229842"/>
            <a:ext cx="0" cy="52099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108" name="椭圆 21"/>
          <p:cNvSpPr/>
          <p:nvPr>
            <p:custDataLst>
              <p:tags r:id="rId2"/>
            </p:custDataLst>
          </p:nvPr>
        </p:nvSpPr>
        <p:spPr>
          <a:xfrm>
            <a:off x="2631812" y="1640802"/>
            <a:ext cx="486654" cy="486654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110" name="文本框 34"/>
          <p:cNvSpPr txBox="1"/>
          <p:nvPr>
            <p:custDataLst>
              <p:tags r:id="rId3"/>
            </p:custDataLst>
          </p:nvPr>
        </p:nvSpPr>
        <p:spPr>
          <a:xfrm>
            <a:off x="2628572" y="1710139"/>
            <a:ext cx="493782" cy="332428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112" name="矩形 19"/>
          <p:cNvSpPr/>
          <p:nvPr>
            <p:custDataLst>
              <p:tags r:id="rId4"/>
            </p:custDataLst>
          </p:nvPr>
        </p:nvSpPr>
        <p:spPr bwMode="auto">
          <a:xfrm>
            <a:off x="3509864" y="1452880"/>
            <a:ext cx="6047215" cy="389453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人才引进与培养计划能够提高员工素质和能力水平  通过引进高素质人才和培养现有员工，企业可以提高整体员工素质和能力水平，从而更好地应对市场变化和客户需求。</a:t>
            </a:r>
            <a:endParaRPr altLang="en-US" b="1" lang="zh-CN" spc="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114" name="文本框 26"/>
          <p:cNvSpPr txBox="1"/>
          <p:nvPr>
            <p:custDataLst>
              <p:tags r:id="rId5"/>
            </p:custDataLst>
          </p:nvPr>
        </p:nvSpPr>
        <p:spPr>
          <a:xfrm>
            <a:off x="3509864" y="1842981"/>
            <a:ext cx="6047215" cy="73354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通过引进高素质人才和培养现有员工，企业可以提高整体员工素质和能力水平，从而更好地应对市场变化和客户需求。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116" name="椭圆 22"/>
          <p:cNvSpPr/>
          <p:nvPr>
            <p:custDataLst>
              <p:tags r:id="rId6"/>
            </p:custDataLst>
          </p:nvPr>
        </p:nvSpPr>
        <p:spPr>
          <a:xfrm>
            <a:off x="2631812" y="2859058"/>
            <a:ext cx="486654" cy="486654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118" name="文本框 35"/>
          <p:cNvSpPr txBox="1"/>
          <p:nvPr>
            <p:custDataLst>
              <p:tags r:id="rId7"/>
            </p:custDataLst>
          </p:nvPr>
        </p:nvSpPr>
        <p:spPr>
          <a:xfrm>
            <a:off x="2628572" y="2938115"/>
            <a:ext cx="493782" cy="332428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120" name="矩形 29"/>
          <p:cNvSpPr/>
          <p:nvPr>
            <p:custDataLst>
              <p:tags r:id="rId8"/>
            </p:custDataLst>
          </p:nvPr>
        </p:nvSpPr>
        <p:spPr bwMode="auto">
          <a:xfrm>
            <a:off x="3509864" y="2671136"/>
            <a:ext cx="6047215" cy="389453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人才引进与培养计划能够增强企业竞争力  高素质的员工是企业最重要的资源之一，他们能够为企业带来更高的生产效率、更优质的产品和服务，从而增强企业的竞争力。</a:t>
            </a:r>
            <a:endParaRPr altLang="en-US" b="1" lang="zh-CN" spc="1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122" name="文本框 31"/>
          <p:cNvSpPr txBox="1"/>
          <p:nvPr>
            <p:custDataLst>
              <p:tags r:id="rId9"/>
            </p:custDataLst>
          </p:nvPr>
        </p:nvSpPr>
        <p:spPr>
          <a:xfrm>
            <a:off x="3509864" y="3060589"/>
            <a:ext cx="6046567" cy="73354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高素质的员工是企业最重要的资源之一，他们能够为企业带来更高的生产效率、更优质的产品和服务，从而增强企业的竞争力。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124" name="椭圆 6"/>
          <p:cNvSpPr/>
          <p:nvPr>
            <p:custDataLst>
              <p:tags r:id="rId10"/>
            </p:custDataLst>
          </p:nvPr>
        </p:nvSpPr>
        <p:spPr>
          <a:xfrm>
            <a:off x="2631812" y="4079906"/>
            <a:ext cx="486654" cy="486654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126" name="文本框 36"/>
          <p:cNvSpPr txBox="1"/>
          <p:nvPr>
            <p:custDataLst>
              <p:tags r:id="rId11"/>
            </p:custDataLst>
          </p:nvPr>
        </p:nvSpPr>
        <p:spPr>
          <a:xfrm>
            <a:off x="2628572" y="4149243"/>
            <a:ext cx="493782" cy="332428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128" name="矩形 32"/>
          <p:cNvSpPr/>
          <p:nvPr>
            <p:custDataLst>
              <p:tags r:id="rId12"/>
            </p:custDataLst>
          </p:nvPr>
        </p:nvSpPr>
        <p:spPr bwMode="auto">
          <a:xfrm>
            <a:off x="3509864" y="3888744"/>
            <a:ext cx="6047215" cy="389453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人才引进与培养计划能够促进企业可持续发展  通过不断引进和培养人才，企业可以保持持续的创新和发展能力，从而更好地适应市场变化和客户需求，实现可持续发展。</a:t>
            </a:r>
            <a:endParaRPr altLang="en-US" b="1" lang="zh-CN" spc="10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130" name="文本框 33"/>
          <p:cNvSpPr txBox="1"/>
          <p:nvPr>
            <p:custDataLst>
              <p:tags r:id="rId13"/>
            </p:custDataLst>
          </p:nvPr>
        </p:nvSpPr>
        <p:spPr>
          <a:xfrm>
            <a:off x="3509864" y="4278197"/>
            <a:ext cx="6046567" cy="73354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通过不断引进和培养人才，企业可以保持持续的创新和发展能力，从而更好地适应市场变化和客户需求，实现可持续发展。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132" name="椭圆 8"/>
          <p:cNvSpPr/>
          <p:nvPr>
            <p:custDataLst>
              <p:tags r:id="rId14"/>
            </p:custDataLst>
          </p:nvPr>
        </p:nvSpPr>
        <p:spPr>
          <a:xfrm>
            <a:off x="2631812" y="5297514"/>
            <a:ext cx="486654" cy="486654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134" name="文本框 9"/>
          <p:cNvSpPr txBox="1"/>
          <p:nvPr>
            <p:custDataLst>
              <p:tags r:id="rId15"/>
            </p:custDataLst>
          </p:nvPr>
        </p:nvSpPr>
        <p:spPr>
          <a:xfrm>
            <a:off x="2628572" y="5366851"/>
            <a:ext cx="493782" cy="332428"/>
          </a:xfrm>
          <a:prstGeom prst="rect"/>
          <a:noFill/>
        </p:spPr>
        <p:txBody>
          <a:bodyPr anchor="ctr" anchorCtr="0" rtlCol="0" wrap="square">
            <a:normAutofit fontScale="74444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sp>
        <p:nvSpPr>
          <p:cNvPr id="1050136" name="矩形 10"/>
          <p:cNvSpPr/>
          <p:nvPr>
            <p:custDataLst>
              <p:tags r:id="rId16"/>
            </p:custDataLst>
          </p:nvPr>
        </p:nvSpPr>
        <p:spPr bwMode="auto">
          <a:xfrm>
            <a:off x="3509864" y="5106352"/>
            <a:ext cx="6047215" cy="389453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b="1" lang="zh-CN" spc="10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charset="-122"/>
              </a:rPr>
              <a:t>人才引进与培养计划能够提高员工满意度和忠诚度  通过提供良好的培训和发展机会，企业可以增强员工的满意度和忠诚度，从而降低员工流失率，减少招聘成本。</a:t>
            </a:r>
            <a:endParaRPr altLang="en-US" b="1" lang="zh-CN" spc="10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1050138" name="文本框 11"/>
          <p:cNvSpPr txBox="1"/>
          <p:nvPr>
            <p:custDataLst>
              <p:tags r:id="rId17"/>
            </p:custDataLst>
          </p:nvPr>
        </p:nvSpPr>
        <p:spPr>
          <a:xfrm>
            <a:off x="3509864" y="5495805"/>
            <a:ext cx="6046567" cy="73354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通过提供良好的培训和发展机会，企业可以增强员工的满意度和忠诚度，从而降低员工流失率，减少招聘成本。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899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75463" y="3449394"/>
            <a:ext cx="0" cy="52099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90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75463" y="4663762"/>
            <a:ext cx="0" cy="520999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促进企业内部团队建设，形成良好企业文化氛围</a:t>
            </a:r>
            <a:endParaRPr altLang="en-US" lang="zh-CN"/>
          </a:p>
        </p:txBody>
      </p:sp>
      <p:sp>
        <p:nvSpPr>
          <p:cNvPr id="105017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人才引进与培养有助于增强企业内部团队凝聚力，形成共同价值观和目标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优秀的人才能够为企业带来新的思维方式和创新理念，促进企业内部团队成员之间的交流与合作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人才引进与培养有助于提升企业整体素质和竞争力，增强企业品牌形象和市场影响力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良好的企业文化氛围能够激发员工的积极性和创造力，提高员工的工作效率和忠诚度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推动企业技术创新和业务拓展，实现可持续发展目标</a:t>
            </a:r>
            <a:endParaRPr altLang="en-US" lang="zh-CN"/>
          </a:p>
        </p:txBody>
      </p:sp>
      <p:sp>
        <p:nvSpPr>
          <p:cNvPr id="1050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人才引进与培养对企业技术创新的影响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人才引进与培养对企业业务拓展的作用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人才引进与培养对企业可持续发展的推动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人才引进与培养对企业实现可持续发展目标的实践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9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5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9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2023-12-19T12:33:50Z</dcterms:created>
  <dcterms:modified xsi:type="dcterms:W3CDTF">2023-12-19T12:33:50Z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639bdee510c145fba0cbeab9d92d1065_21</vt:lpwstr>
  </property>
</Properties>
</file>