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05" r:id="rId1"/>
    <p:sldMasterId id="2147485242" r:id="rId2"/>
  </p:sldMasterIdLst>
  <p:notesMasterIdLst>
    <p:notesMasterId r:id="rId3"/>
  </p:notesMasterIdLst>
  <p:sldIdLst>
    <p:sldId id="951" r:id="rId4"/>
    <p:sldId id="956" r:id="rId5"/>
    <p:sldId id="961" r:id="rId6"/>
    <p:sldId id="965" r:id="rId7"/>
    <p:sldId id="968" r:id="rId8"/>
    <p:sldId id="972" r:id="rId9"/>
    <p:sldId id="976" r:id="rId10"/>
    <p:sldId id="979" r:id="rId11"/>
    <p:sldId id="982" r:id="rId12"/>
    <p:sldId id="986" r:id="rId13"/>
    <p:sldId id="990" r:id="rId14"/>
    <p:sldId id="993" r:id="rId15"/>
    <p:sldId id="996" r:id="rId16"/>
    <p:sldId id="1000" r:id="rId17"/>
    <p:sldId id="1004" r:id="rId18"/>
    <p:sldId id="1007" r:id="rId19"/>
    <p:sldId id="1010" r:id="rId20"/>
    <p:sldId id="1014" r:id="rId21"/>
    <p:sldId id="1018" r:id="rId22"/>
    <p:sldId id="1021" r:id="rId23"/>
    <p:sldId id="1024" r:id="rId24"/>
    <p:sldId id="1028" r:id="rId25"/>
    <p:sldId id="1032" r:id="rId26"/>
    <p:sldId id="1035" r:id="rId27"/>
    <p:sldId id="1038" r:id="rId28"/>
    <p:sldId id="104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06" r:id="rId1"/>
    <p:sldLayoutId id="2147485207" r:id="rId2"/>
    <p:sldLayoutId id="2147485208" r:id="rId3"/>
    <p:sldLayoutId id="2147485209" r:id="rId4"/>
    <p:sldLayoutId id="2147485210" r:id="rId5"/>
    <p:sldLayoutId id="2147485211" r:id="rId6"/>
    <p:sldLayoutId id="2147485212" r:id="rId7"/>
    <p:sldLayoutId id="2147485213" r:id="rId8"/>
    <p:sldLayoutId id="2147485214" r:id="rId9"/>
    <p:sldLayoutId id="2147485215" r:id="rId10"/>
    <p:sldLayoutId id="214748521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243" r:id="rId1"/>
    <p:sldLayoutId id="2147485244" r:id="rId2"/>
    <p:sldLayoutId id="2147485245" r:id="rId3"/>
    <p:sldLayoutId id="2147485246" r:id="rId4"/>
    <p:sldLayoutId id="2147485247" r:id="rId5"/>
    <p:sldLayoutId id="2147485248" r:id="rId6"/>
    <p:sldLayoutId id="2147485249" r:id="rId7"/>
    <p:sldLayoutId id="2147485250" r:id="rId8"/>
    <p:sldLayoutId id="2147485251" r:id="rId9"/>
    <p:sldLayoutId id="2147485252" r:id="rId10"/>
    <p:sldLayoutId id="214748525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新课改对初中教育的影响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新课改的背景和目标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新课改对初中教育理念的影响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新课改对初中课程设置的影响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新课改对初中教师角色的影响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新课改对初中生学习方式的影响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新课改实施中的问题和对策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新课改的背景和目标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新课改的背景和原因</a:t>
            </a:r>
            <a:endParaRPr altLang="en-US" lang="zh-CN"/>
          </a:p>
        </p:txBody>
      </p:sp>
      <p:sp>
        <p:nvSpPr>
          <p:cNvPr id="1048894" name="矩形 3"/>
          <p:cNvSpPr/>
          <p:nvPr>
            <p:custDataLst>
              <p:tags r:id="rId1"/>
            </p:custDataLst>
          </p:nvPr>
        </p:nvSpPr>
        <p:spPr>
          <a:xfrm>
            <a:off x="1185851" y="2152876"/>
            <a:ext cx="10391277" cy="154443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896" name="矩形 13"/>
          <p:cNvSpPr/>
          <p:nvPr>
            <p:custDataLst>
              <p:tags r:id="rId2"/>
            </p:custDataLst>
          </p:nvPr>
        </p:nvSpPr>
        <p:spPr>
          <a:xfrm>
            <a:off x="608330" y="2152876"/>
            <a:ext cx="281808" cy="154443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文本框 4"/>
          <p:cNvSpPr txBox="1"/>
          <p:nvPr>
            <p:custDataLst>
              <p:tags r:id="rId3"/>
            </p:custDataLst>
          </p:nvPr>
        </p:nvSpPr>
        <p:spPr>
          <a:xfrm>
            <a:off x="1484389" y="2285849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8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背景：随着社会的发展，传统的教学模式已经无法满足学生的需求，需要新的教育模式来适应时代的变化。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39"/>
          <p:cNvSpPr/>
          <p:nvPr>
            <p:custDataLst>
              <p:tags r:id="rId4"/>
            </p:custDataLst>
          </p:nvPr>
        </p:nvSpPr>
        <p:spPr>
          <a:xfrm>
            <a:off x="1185851" y="3985821"/>
            <a:ext cx="10391277" cy="154443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02" name="矩形 5"/>
          <p:cNvSpPr/>
          <p:nvPr>
            <p:custDataLst>
              <p:tags r:id="rId5"/>
            </p:custDataLst>
          </p:nvPr>
        </p:nvSpPr>
        <p:spPr>
          <a:xfrm>
            <a:off x="608330" y="3985821"/>
            <a:ext cx="281808" cy="154443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8904" name="文本框 41"/>
          <p:cNvSpPr txBox="1"/>
          <p:nvPr>
            <p:custDataLst>
              <p:tags r:id="rId6"/>
            </p:custDataLst>
          </p:nvPr>
        </p:nvSpPr>
        <p:spPr>
          <a:xfrm>
            <a:off x="1484389" y="4119446"/>
            <a:ext cx="9942624" cy="1277626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833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原因：为了提高学生的综合素质，培养学生的创新精神和实践能力，促进学生全面发展。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新课改的目标和任务</a:t>
            </a:r>
            <a:endParaRPr altLang="en-US" lang="zh-CN"/>
          </a:p>
        </p:txBody>
      </p:sp>
      <p:sp>
        <p:nvSpPr>
          <p:cNvPr id="1048940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培养学生的创新精神和实践能力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2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推进教育公平和素质教育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新课改对初中教育理念的影响</a:t>
            </a:r>
            <a:endParaRPr altLang="en-US" lang="zh-CN"/>
          </a:p>
        </p:txBody>
      </p:sp>
      <p:sp>
        <p:nvSpPr>
          <p:cNvPr id="10489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重视素质教育</a:t>
            </a:r>
            <a:endParaRPr altLang="en-US" lang="zh-CN"/>
          </a:p>
        </p:txBody>
      </p:sp>
      <p:sp>
        <p:nvSpPr>
          <p:cNvPr id="1049018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0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新课改强调培养学生的综合素质，注重学生的全面发展。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6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8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新课改强调学生的主体性，提倡自主、合作、探究的学习方式。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4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新课改强调培养学生的创新精神和实践能力，注重学生的实践操作能力。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0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新课改强调培养学生的情感、态度和价值观，注重学生的情感教育。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强调学生主体性</a:t>
            </a:r>
            <a:endParaRPr altLang="en-US" lang="zh-CN"/>
          </a:p>
        </p:txBody>
      </p:sp>
      <p:sp>
        <p:nvSpPr>
          <p:cNvPr id="10490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新课改强调学生在教育过程中的主体地位，提倡自主、合作、探究的学习方式。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新课改强调培养学生的创新精神和实践能力，鼓励学生主动参与、动手实践。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新课改强调关注学生的个性差异和需求，实施差异化教学和个性化评价。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新课改强调培养学生的合作意识和协作能力，提倡在集体中成长、在合作中发展。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提倡探究式学习</a:t>
            </a:r>
            <a:endParaRPr altLang="en-US" lang="zh-CN"/>
          </a:p>
        </p:txBody>
      </p:sp>
      <p:sp>
        <p:nvSpPr>
          <p:cNvPr id="104913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探究式学习注重问题解决，通过问题解决培养学生的批判性思维和解决问题的能力。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新课改强调探究式学习，鼓励学生主动参与、动手实践，培养创新精神和实践能力。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探究式学习注重学生的主体地位，引导学生自主学习、合作学习，培养自主学习能力。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探究式学习注重跨学科整合，促进学科之间的交叉融合，拓宽学生的知识面。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新课改对初中课程设置的影响</a:t>
            </a:r>
            <a:endParaRPr altLang="en-US" lang="zh-CN"/>
          </a:p>
        </p:txBody>
      </p:sp>
      <p:sp>
        <p:nvSpPr>
          <p:cNvPr id="104920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课程结构的变化</a:t>
            </a:r>
            <a:endParaRPr altLang="en-US" lang="zh-CN"/>
          </a:p>
        </p:txBody>
      </p:sp>
      <p:sp>
        <p:nvSpPr>
          <p:cNvPr id="104923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强调实践性和探究性学习，提高学生动手能力和创新精神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课程设置更加多样化，注重培养学生的综合素质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增加选修课程，让学生有更多选择和自主性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注重学科交叉和融合，促进学生跨学科学习和发展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课程内容的选择与组织</a:t>
            </a:r>
            <a:endParaRPr altLang="en-US" lang="zh-CN"/>
          </a:p>
        </p:txBody>
      </p:sp>
      <p:sp>
        <p:nvSpPr>
          <p:cNvPr id="10492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课程内容的选择依据：学生发展、社会需要和学科知识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课程内容组织的原则：整体性、顺序性和连续性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课程内容的表现形式：教材、教案、学案等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课程内容评价的标准：是否符合学生实际、是否具有可操作性等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课程评价与考核方式</a:t>
            </a:r>
            <a:endParaRPr altLang="en-US" lang="zh-CN"/>
          </a:p>
        </p:txBody>
      </p:sp>
      <p:sp>
        <p:nvSpPr>
          <p:cNvPr id="1049344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评价方式多样化：新课改强调过程评价、表现评价等多种方式，旨在全面了解学生的学习状况。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重视综合素质：新课改注重学生的综合素质评价，包括知识、技能、情感态度等方面。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考核方式灵活：新课改倡导灵活多样的考核方式，如项目式、作品式、口头表达等，以全面检验学生的学习成果。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强调评价反馈：新课改要求评价结果及时反馈给学生和教师，以便调整教学策略，提高教学质量。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新课改对初中教师角色的影响</a:t>
            </a:r>
            <a:endParaRPr altLang="en-US" lang="zh-CN"/>
          </a:p>
        </p:txBody>
      </p:sp>
      <p:sp>
        <p:nvSpPr>
          <p:cNvPr id="104938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教师角色的转变</a:t>
            </a:r>
            <a:endParaRPr altLang="en-US" lang="zh-CN"/>
          </a:p>
        </p:txBody>
      </p:sp>
      <p:sp>
        <p:nvSpPr>
          <p:cNvPr id="104942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从传统的知识传授者转变为学生学习和发展的促进者。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从课程的忠实执行者转变为课程的建设者和开发者。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从教书育人的模式中摆脱出来，成为教育教学的研究者和反思的实践者。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从学校和课堂的局限中走出来，成为社区和家庭教育的重要伙伴。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教师专业发展的要求</a:t>
            </a:r>
            <a:endParaRPr altLang="en-US" lang="zh-CN"/>
          </a:p>
        </p:txBody>
      </p:sp>
      <p:sp>
        <p:nvSpPr>
          <p:cNvPr id="1049464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具备现代教育理念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70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掌握学科前沿知识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76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0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具备教育教学能力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482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4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积极参与课程开发与实施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教师教学策略的更新</a:t>
            </a:r>
            <a:endParaRPr altLang="en-US" lang="zh-CN"/>
          </a:p>
        </p:txBody>
      </p:sp>
      <p:sp>
        <p:nvSpPr>
          <p:cNvPr id="10495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4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转变教学方式：由传统的讲授式教学向启发式教学转变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0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强调学生主体性：注重学生的自主学习和合作探究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多元化评价方式：采用多种评价手段，注重过程评价和结果评价的有机结合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信息技术整合：利用信息技术手段辅助教学，提高教学效果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新课改对初中生学习方式的影响</a:t>
            </a:r>
            <a:endParaRPr altLang="en-US" lang="zh-CN"/>
          </a:p>
        </p:txBody>
      </p:sp>
      <p:sp>
        <p:nvSpPr>
          <p:cNvPr id="10495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学生学习方式的转变</a:t>
            </a:r>
            <a:endParaRPr altLang="en-US" lang="zh-CN"/>
          </a:p>
        </p:txBody>
      </p:sp>
      <p:sp>
        <p:nvSpPr>
          <p:cNvPr id="104961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自主学习：学生能够主动参与学习，自主安排学习计划和时间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合作学习：学生通过小组讨论、协作完成任务，培养合作精神和团队意识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探究学习：学生通过探究、发现、解决问题的过程，培养创新思维和实践能力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个性化学习：学生能够根据自己的兴趣、特长和需求进行个性化学习，提高学习效果和学习体验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学生自主学习能力的培养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新课改要求教师转变角色，成为学生学习的引导者和促进者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新课改强调合作学习，培养学生的团队协作能力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新课改强调学生自主学习，提倡探究式学习方式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新课改注重培养学生的创新能力和实践能力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学生合作学习和探究学习的实践</a:t>
            </a:r>
            <a:endParaRPr altLang="en-US" lang="zh-CN"/>
          </a:p>
        </p:txBody>
      </p:sp>
      <p:sp>
        <p:nvSpPr>
          <p:cNvPr id="1049732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合作学习：新课改提倡学生通过小组合作完成学习任务，培养学生的团队协作能力。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探究学习：新课改鼓励学生自主探究问题，培养其独立思考和解决问题的能力。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实践应用：合作学习与探究学习在新课改中得到了广泛应用，对初中生学习方式产生了积极影响。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提升综合素质：通过合作学习和探究学习，初中生在学习过程中能够提升综合素质，为未来的发展奠定基础。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新课改实施中的问题和对策</a:t>
            </a:r>
            <a:endParaRPr altLang="en-US" lang="zh-CN"/>
          </a:p>
        </p:txBody>
      </p:sp>
      <p:sp>
        <p:nvSpPr>
          <p:cNvPr id="10497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新课改实施中的困难和挑战</a:t>
            </a:r>
            <a:endParaRPr altLang="en-US" lang="zh-CN"/>
          </a:p>
        </p:txBody>
      </p:sp>
      <p:sp>
        <p:nvSpPr>
          <p:cNvPr id="1049810" name="矩形 38"/>
          <p:cNvSpPr/>
          <p:nvPr>
            <p:custDataLst>
              <p:tags r:id="rId1"/>
            </p:custDataLst>
          </p:nvPr>
        </p:nvSpPr>
        <p:spPr>
          <a:xfrm rot="204112">
            <a:off x="1510567" y="1452880"/>
            <a:ext cx="4064025" cy="212123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矩形 39"/>
          <p:cNvSpPr/>
          <p:nvPr>
            <p:custDataLst>
              <p:tags r:id="rId2"/>
            </p:custDataLst>
          </p:nvPr>
        </p:nvSpPr>
        <p:spPr>
          <a:xfrm>
            <a:off x="1515263" y="1453551"/>
            <a:ext cx="4064025" cy="212123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TextBox 2"/>
          <p:cNvSpPr txBox="1"/>
          <p:nvPr>
            <p:custDataLst>
              <p:tags r:id="rId3"/>
            </p:custDataLst>
          </p:nvPr>
        </p:nvSpPr>
        <p:spPr>
          <a:xfrm>
            <a:off x="1750732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教师观念转变困难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16" name="矩形 100"/>
          <p:cNvSpPr/>
          <p:nvPr>
            <p:custDataLst>
              <p:tags r:id="rId4"/>
            </p:custDataLst>
          </p:nvPr>
        </p:nvSpPr>
        <p:spPr>
          <a:xfrm rot="204112">
            <a:off x="6605692" y="1452880"/>
            <a:ext cx="4064025" cy="212123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矩形 101"/>
          <p:cNvSpPr/>
          <p:nvPr>
            <p:custDataLst>
              <p:tags r:id="rId5"/>
            </p:custDataLst>
          </p:nvPr>
        </p:nvSpPr>
        <p:spPr>
          <a:xfrm>
            <a:off x="6611059" y="1453551"/>
            <a:ext cx="4064025" cy="212123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TextBox 2"/>
          <p:cNvSpPr txBox="1"/>
          <p:nvPr>
            <p:custDataLst>
              <p:tags r:id="rId6"/>
            </p:custDataLst>
          </p:nvPr>
        </p:nvSpPr>
        <p:spPr>
          <a:xfrm>
            <a:off x="6847199" y="1619251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教材内容更新不及时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22" name="矩形 122"/>
          <p:cNvSpPr/>
          <p:nvPr>
            <p:custDataLst>
              <p:tags r:id="rId7"/>
            </p:custDataLst>
          </p:nvPr>
        </p:nvSpPr>
        <p:spPr>
          <a:xfrm rot="204112">
            <a:off x="1510567" y="4107444"/>
            <a:ext cx="4064025" cy="212123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123"/>
          <p:cNvSpPr/>
          <p:nvPr>
            <p:custDataLst>
              <p:tags r:id="rId8"/>
            </p:custDataLst>
          </p:nvPr>
        </p:nvSpPr>
        <p:spPr>
          <a:xfrm>
            <a:off x="1515263" y="4108114"/>
            <a:ext cx="4064025" cy="21212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TextBox 2"/>
          <p:cNvSpPr txBox="1"/>
          <p:nvPr>
            <p:custDataLst>
              <p:tags r:id="rId9"/>
            </p:custDataLst>
          </p:nvPr>
        </p:nvSpPr>
        <p:spPr>
          <a:xfrm>
            <a:off x="1750061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教学方法改革需要时间适应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28" name="矩形 89"/>
          <p:cNvSpPr/>
          <p:nvPr>
            <p:custDataLst>
              <p:tags r:id="rId10"/>
            </p:custDataLst>
          </p:nvPr>
        </p:nvSpPr>
        <p:spPr>
          <a:xfrm rot="204112">
            <a:off x="6605692" y="4107444"/>
            <a:ext cx="4064025" cy="212123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90"/>
          <p:cNvSpPr/>
          <p:nvPr>
            <p:custDataLst>
              <p:tags r:id="rId11"/>
            </p:custDataLst>
          </p:nvPr>
        </p:nvSpPr>
        <p:spPr>
          <a:xfrm>
            <a:off x="6611059" y="4108114"/>
            <a:ext cx="4064025" cy="212123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TextBox 2"/>
          <p:cNvSpPr txBox="1"/>
          <p:nvPr>
            <p:custDataLst>
              <p:tags r:id="rId12"/>
            </p:custDataLst>
          </p:nvPr>
        </p:nvSpPr>
        <p:spPr>
          <a:xfrm>
            <a:off x="6845857" y="4273815"/>
            <a:ext cx="3610528" cy="1751596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评价机制改革需要完善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针对问题的解决策略和建议</a:t>
            </a:r>
            <a:endParaRPr altLang="en-US" lang="zh-CN"/>
          </a:p>
        </p:txBody>
      </p:sp>
      <p:sp>
        <p:nvSpPr>
          <p:cNvPr id="1049868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针对课程设置不合理的问题，建议调整课程设置，注重学生的全面发展，增加实践性和创新性课程。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针对教师培训不足的问题，建议加强教师培训，提高教师的专业素养和教育理念。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针对评价机制不完善的问题，建议建立多元评价机制，注重过程评价和学生个体差异评价。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针对教学资源不均衡的问题，建议优化教育资源配置，加强校际合作和资源共享，提高资源利用效率。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新课改实施效果的评估与反思</a:t>
            </a:r>
            <a:endParaRPr altLang="en-US" lang="zh-CN"/>
          </a:p>
        </p:txBody>
      </p:sp>
      <p:sp>
        <p:nvSpPr>
          <p:cNvPr id="104991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评估方法：采用多种评估方法，如问卷调查、访谈、课堂观察等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评估内容：关注学生的综合素质发展，包括知识、技能、情感态度等方面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反思：针对评估结果进行深入反思，分析新课改实施中的问题与不足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对策：根据反思结果，制定相应的改进措施和对策，进一步完善新课改的实施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96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2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6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9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19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5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8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82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2023-12-31T13:20:33Z</dcterms:created>
  <dcterms:modified xsi:type="dcterms:W3CDTF">2023-12-31T13:20:33Z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db009c030ce04aafa3844b216eed6b00_21</vt:lpwstr>
  </property>
</Properties>
</file>