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760" r:id="rId1"/>
    <p:sldMasterId id="2147489797" r:id="rId2"/>
  </p:sldMasterIdLst>
  <p:notesMasterIdLst>
    <p:notesMasterId r:id="rId3"/>
  </p:notesMasterIdLst>
  <p:sldIdLst>
    <p:sldId id="3027" r:id="rId4"/>
    <p:sldId id="3031" r:id="rId5"/>
    <p:sldId id="3034" r:id="rId6"/>
    <p:sldId id="3037" r:id="rId7"/>
    <p:sldId id="3040" r:id="rId8"/>
    <p:sldId id="3043" r:id="rId9"/>
    <p:sldId id="3046" r:id="rId10"/>
    <p:sldId id="3049" r:id="rId11"/>
    <p:sldId id="3052" r:id="rId12"/>
    <p:sldId id="3055" r:id="rId13"/>
    <p:sldId id="3058" r:id="rId14"/>
    <p:sldId id="3061" r:id="rId15"/>
    <p:sldId id="3064" r:id="rId16"/>
    <p:sldId id="3067" r:id="rId17"/>
    <p:sldId id="3070" r:id="rId18"/>
    <p:sldId id="3073" r:id="rId19"/>
    <p:sldId id="3076" r:id="rId20"/>
    <p:sldId id="3079" r:id="rId21"/>
    <p:sldId id="3082" r:id="rId22"/>
    <p:sldId id="3085" r:id="rId23"/>
    <p:sldId id="3088" r:id="rId24"/>
    <p:sldId id="3091" r:id="rId25"/>
    <p:sldId id="3094" r:id="rId26"/>
    <p:sldId id="3097" r:id="rId27"/>
    <p:sldId id="3100" r:id="rId28"/>
    <p:sldId id="3103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761" r:id="rId1"/>
    <p:sldLayoutId id="2147489762" r:id="rId2"/>
    <p:sldLayoutId id="2147489763" r:id="rId3"/>
    <p:sldLayoutId id="2147489764" r:id="rId4"/>
    <p:sldLayoutId id="2147489765" r:id="rId5"/>
    <p:sldLayoutId id="2147489766" r:id="rId6"/>
    <p:sldLayoutId id="2147489767" r:id="rId7"/>
    <p:sldLayoutId id="2147489768" r:id="rId8"/>
    <p:sldLayoutId id="2147489769" r:id="rId9"/>
    <p:sldLayoutId id="2147489770" r:id="rId10"/>
    <p:sldLayoutId id="21474897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798" r:id="rId1"/>
    <p:sldLayoutId id="2147489799" r:id="rId2"/>
    <p:sldLayoutId id="2147489800" r:id="rId3"/>
    <p:sldLayoutId id="2147489801" r:id="rId4"/>
    <p:sldLayoutId id="2147489802" r:id="rId5"/>
    <p:sldLayoutId id="2147489803" r:id="rId6"/>
    <p:sldLayoutId id="2147489804" r:id="rId7"/>
    <p:sldLayoutId id="2147489805" r:id="rId8"/>
    <p:sldLayoutId id="2147489806" r:id="rId9"/>
    <p:sldLayoutId id="2147489807" r:id="rId10"/>
    <p:sldLayoutId id="214748980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tags" Target="../tags/tag166.xml"/><Relationship Id="rId18" Type="http://schemas.openxmlformats.org/officeDocument/2006/relationships/tags" Target="../tags/tag167.xml"/><Relationship Id="rId19" Type="http://schemas.openxmlformats.org/officeDocument/2006/relationships/tags" Target="../tags/tag168.xml"/><Relationship Id="rId20" Type="http://schemas.openxmlformats.org/officeDocument/2006/relationships/tags" Target="../tags/tag169.xml"/><Relationship Id="rId21" Type="http://schemas.openxmlformats.org/officeDocument/2006/relationships/tags" Target="../tags/tag170.xml"/><Relationship Id="rId22" Type="http://schemas.openxmlformats.org/officeDocument/2006/relationships/tags" Target="../tags/tag171.xml"/><Relationship Id="rId23" Type="http://schemas.openxmlformats.org/officeDocument/2006/relationships/tags" Target="../tags/tag172.xml"/><Relationship Id="rId24" Type="http://schemas.openxmlformats.org/officeDocument/2006/relationships/tags" Target="../tags/tag173.xml"/><Relationship Id="rId25" Type="http://schemas.openxmlformats.org/officeDocument/2006/relationships/tags" Target="../tags/tag174.xml"/><Relationship Id="rId26" Type="http://schemas.openxmlformats.org/officeDocument/2006/relationships/tags" Target="../tags/tag175.xml"/><Relationship Id="rId27" Type="http://schemas.openxmlformats.org/officeDocument/2006/relationships/tags" Target="../tags/tag176.xml"/><Relationship Id="rId28" Type="http://schemas.openxmlformats.org/officeDocument/2006/relationships/tags" Target="../tags/tag177.xml"/><Relationship Id="rId29" Type="http://schemas.openxmlformats.org/officeDocument/2006/relationships/tags" Target="../tags/tag178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tags" Target="../tags/tag239.xml"/><Relationship Id="rId18" Type="http://schemas.openxmlformats.org/officeDocument/2006/relationships/tags" Target="../tags/tag240.xml"/><Relationship Id="rId19" Type="http://schemas.openxmlformats.org/officeDocument/2006/relationships/tags" Target="../tags/tag241.xml"/><Relationship Id="rId20" Type="http://schemas.openxmlformats.org/officeDocument/2006/relationships/tags" Target="../tags/tag242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冷链运输与物流行业市场分析及2024年投资前景预测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冷链运输与物流行业概述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冷链运输与物流行业市场分析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冷链运输与物流行业政策环境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冷链运输与物流行业技术发展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70675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2024年冷链运输与物流行业投资前景预测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结论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冷链运输与物流行业概述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冷链运输与物流的定义</a:t>
            </a:r>
            <a:endParaRPr altLang="en-US" lang="zh-CN"/>
          </a:p>
        </p:txBody>
      </p:sp>
      <p:sp>
        <p:nvSpPr>
          <p:cNvPr id="10489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物流行业：指通过一系列运输、仓储、配送等活动，实现物品从生产到消费的实体流动过程，包括传统物流和现代物流两种类型。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冷链运输：指在运输过程中保持低温环境的物流方式，主要用于食品、药品等需要冷藏或冷冻的物品的运输。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冷链物流：指在物流过程中，对需要保持低温或冷冻状态的物品进行全程温度控制的物流服务，是冷链运输和传统物流的结合。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冷链运输与物流的特点：需要保持低温或冷冻状态、技术要求高、成本较高、专业性强等。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冷链运输与物流的行业特点</a:t>
            </a:r>
            <a:endParaRPr altLang="en-US" lang="zh-CN"/>
          </a:p>
        </p:txBody>
      </p:sp>
      <p:sp>
        <p:nvSpPr>
          <p:cNvPr id="104905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温度敏感性：冷链运输与物流涉及到需要温度控制的商品，因此需要对温度进行精准控制。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高成本：冷链运输与物流需要专业的设备和设施，因此成本相对较高。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严格监管：由于涉及到食品安全和药品等问题，冷链运输与物流受到严格的监管和规范。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市场竞争激烈：随着冷链市场的不断扩大，竞争也日益激烈，企业需要不断提升服务质量和降低成本以获得竞争优势。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冷链运输与物流的市场规模</a:t>
            </a:r>
            <a:endParaRPr altLang="en-US" lang="zh-CN"/>
          </a:p>
        </p:txBody>
      </p:sp>
      <p:sp>
        <p:nvSpPr>
          <p:cNvPr id="104911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3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2023年市场规模：约XX亿元人民币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影响因素：政策支持、技术创新、企业竞争与合作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增长动力：消费者对食品安全和新鲜度的需求增加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2024年预测市场规模：约XX亿元人民币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1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20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冷链运输与物流行业市场分析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2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冷链物流行业需求持续增长，受益于消费者对食品安全和品质的关注。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冷链物流市场存在区域性差异，发达地区需求旺盛，欠发达地区市场尚待开发。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随着电商平台的快速发展，生鲜食品、药品等冷链物流需求呈现爆发式增长。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冷链物流行业需求多样化，包括储存、运输、配送等多个环节，需要提供综合解决方案。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3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冷链运输与物流行业的市场规模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主要竞争者分析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行业集中度分析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市场竞争格局变化趋势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3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冷链物流行业规模持续扩大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冷链物流行业技术不断创新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冷链物流行业政策环境日益完善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冷链物流行业市场竞争格局日益激烈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4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45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冷链运输与物流行业政策环境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国家政策对冷链运输与物流行业的影响</a:t>
            </a:r>
            <a:endParaRPr altLang="en-US" lang="zh-CN"/>
          </a:p>
        </p:txBody>
      </p:sp>
      <p:sp>
        <p:nvSpPr>
          <p:cNvPr id="10495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冷链物流行业政策环境分析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冷链物流行业政策对行业发展的影响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未来国家政策对冷链运输与物流行业的展望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国家政策对冷链运输与物流行业的支持力度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相关政策法规及标准</a:t>
            </a:r>
            <a:endParaRPr altLang="en-US" lang="zh-CN"/>
          </a:p>
        </p:txBody>
      </p:sp>
      <p:sp>
        <p:nvSpPr>
          <p:cNvPr id="1049590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92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94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96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598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00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02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国家出台了《冷链物流发展规划》，明确了冷链物流行业的发展目标和重点任务。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4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政府加大了对冷链物流行业的支持力度，包括财政补贴、税收优惠等政策。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6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国家制定了《食品安全法》，对食品生产和流通环节的食品安全做出了明确规定，要求食品生产和流通企业必须遵守相关规定，确保食品质量安全。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08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冷链物流行业标准逐步完善，包括冷链物流设施设备、冷链物流操作规范等方面的标准。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10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政策环境对冷链运输与物流行业的影响</a:t>
            </a:r>
            <a:endParaRPr altLang="en-US" lang="zh-CN"/>
          </a:p>
        </p:txBody>
      </p:sp>
      <p:sp>
        <p:nvSpPr>
          <p:cNvPr id="10496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政策支持：国家出台相关政策鼓励冷链运输与物流行业的发展，提高行业的竞争力和市场占有率。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法规监管：政府加强对冷链运输与物流行业的法规监管，规范行业行为，保障食品安全和消费者权益。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投资促进：政策环境有利于吸引社会资本投入冷链运输与物流行业，推动行业的技术创新和转型升级。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市场拓展：政策支持有助于冷链运输与物流行业拓展国内外市场，提高行业的国际竞争力。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71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冷链运输与物流行业技术发展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冷链技术发展现状</a:t>
            </a:r>
            <a:endParaRPr altLang="en-US" lang="zh-CN"/>
          </a:p>
        </p:txBody>
      </p:sp>
      <p:sp>
        <p:nvSpPr>
          <p:cNvPr id="104977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冷链技术定义：指在温度控制下进行的物流运输技术，确保食品、药品等物品在整个供应链过程中的质量和安全。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冷链技术发展历程：从传统的冰块和干冰保鲜到现代化的冷藏车和温控仓库，技术的进步不断推动冷链物流的发展。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冷链技术应用领域：除了食品和药品，冷链技术还广泛应用于化工、农业、能源等领域，支持各种需要温度控制的产品的运输和储存。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冷链技术发展趋势：随着物联网、大数据、人工智能等技术的融合应用，冷链物流将实现更加智能化、高效化和环保化的发展。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冷链技术发展趋势</a:t>
            </a:r>
            <a:endParaRPr altLang="en-US" lang="zh-CN"/>
          </a:p>
        </p:txBody>
      </p:sp>
      <p:sp>
        <p:nvSpPr>
          <p:cNvPr id="104984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物联网技术：实现冷链物流的全程监控和信息共享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人工智能技术：提高冷链物流的自动化和智能化水平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区块链技术：保证冷链物流的安全性和可追溯性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绿色环保技术：降低冷链物流的环境影响和能源消耗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冷链技术对行业的影响</a:t>
            </a:r>
            <a:endParaRPr altLang="en-US" lang="zh-CN"/>
          </a:p>
        </p:txBody>
      </p:sp>
      <p:sp>
        <p:nvSpPr>
          <p:cNvPr id="104988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降低了冷链运输与物流行业的成本和损耗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提高了冷链运输与物流行业的效率和可靠性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推动了冷链运输与物流行业的创新和发展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增强了冷链运输与物流行业的市场竞争力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94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2024年冷链运输与物流行业投资前景预测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投资机会分析</a:t>
            </a:r>
            <a:endParaRPr altLang="en-US" lang="zh-CN"/>
          </a:p>
        </p:txBody>
      </p:sp>
      <p:sp>
        <p:nvSpPr>
          <p:cNvPr id="10500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冷链运输与物流行业市场规模持续扩大，为投资者提供更多机会。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技术创新推动行业升级，提高运营效率，降低成本，增加投资回报。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政策支持力度加大，为行业发展提供有力保障，吸引更多资金流入。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消费升级带动市场需求增长，为投资者提供更多商机。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投资风险分析</a:t>
            </a:r>
            <a:endParaRPr altLang="en-US" lang="zh-CN"/>
          </a:p>
        </p:txBody>
      </p:sp>
      <p:sp>
        <p:nvSpPr>
          <p:cNvPr id="105005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市场竞争风险：随着冷链运输与物流行业的快速发展，竞争日益激烈，企业需不断提升自身竞争力以应对市场变化。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5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政策法规风险：政府对冷链运输与物流行业的监管力度不断加强，企业需密切关注政策法规的变化，确保合规经营。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技术风险：冷链运输与物流行业技术更新换代速度较快，企业需不断引进新技术、新设备，提高运营效率。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自然灾害风险：冷链运输与物流行业易受到自然灾害的影响，企业需建立健全的应急预案，降低自然灾害带来的损失。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投资策略建议</a:t>
            </a:r>
            <a:endParaRPr altLang="en-US" lang="zh-CN"/>
          </a:p>
        </p:txBody>
      </p:sp>
      <p:sp>
        <p:nvSpPr>
          <p:cNvPr id="105011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注重长期投资，避免短期投机行为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2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优化投资组合，分散风险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深入调研，选择具有潜力的投资领域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13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关注政策动向，把握市场机遇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18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结论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对冷链运输与物流行业的总结</a:t>
            </a:r>
            <a:endParaRPr altLang="en-US" lang="zh-CN"/>
          </a:p>
        </p:txBody>
      </p:sp>
      <p:sp>
        <p:nvSpPr>
          <p:cNvPr id="10502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行业发展趋势和挑战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未来发展方向和机遇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冷链运输与物流行业市场分析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2024年投资前景预测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对未来发展的展望</a:t>
            </a:r>
            <a:endParaRPr altLang="en-US" lang="zh-CN"/>
          </a:p>
        </p:txBody>
      </p:sp>
      <p:sp>
        <p:nvSpPr>
          <p:cNvPr id="10503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冷链运输与物流行业将继续保持增长趋势，市场规模不断扩大。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技术创新将成为行业发展的重要驱动力，智能化、绿色化、信息化将成为未来发展的主流。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政策支持力度加大，将为行业发展提供有力保障。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市场竞争格局将更加激烈，企业需要不断提升自身实力和核心竞争力。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37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374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8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2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6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9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3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59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2024-01-05T00:06:10Z</dcterms:created>
  <dcterms:modified xsi:type="dcterms:W3CDTF">2024-01-05T00:06:10Z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3974e6b15c2e44ba862f8562dea47405_21</vt:lpwstr>
  </property>
</Properties>
</file>