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170" r:id="rId1"/>
    <p:sldMasterId id="2147487207" r:id="rId2"/>
  </p:sldMasterIdLst>
  <p:notesMasterIdLst>
    <p:notesMasterId r:id="rId3"/>
  </p:notesMasterIdLst>
  <p:sldIdLst>
    <p:sldId id="1897" r:id="rId4"/>
    <p:sldId id="1902" r:id="rId5"/>
    <p:sldId id="1906" r:id="rId6"/>
    <p:sldId id="1909" r:id="rId7"/>
    <p:sldId id="1915" r:id="rId9"/>
    <p:sldId id="1918" r:id="rId10"/>
    <p:sldId id="1921" r:id="rId11"/>
    <p:sldId id="1924" r:id="rId12"/>
    <p:sldId id="1930" r:id="rId14"/>
    <p:sldId id="1933" r:id="rId15"/>
    <p:sldId id="1936" r:id="rId16"/>
    <p:sldId id="1939" r:id="rId17"/>
    <p:sldId id="1942" r:id="rId18"/>
    <p:sldId id="1948" r:id="rId20"/>
    <p:sldId id="1951" r:id="rId21"/>
    <p:sldId id="1954" r:id="rId22"/>
    <p:sldId id="1957" r:id="rId23"/>
    <p:sldId id="1960" r:id="rId24"/>
    <p:sldId id="1966" r:id="rId26"/>
    <p:sldId id="1969" r:id="rId27"/>
    <p:sldId id="1972" r:id="rId28"/>
    <p:sldId id="1978" r:id="rId30"/>
    <p:sldId id="1981" r:id="rId31"/>
    <p:sldId id="1985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171" r:id="rId1"/>
    <p:sldLayoutId id="2147487172" r:id="rId2"/>
    <p:sldLayoutId id="2147487173" r:id="rId3"/>
    <p:sldLayoutId id="2147487174" r:id="rId4"/>
    <p:sldLayoutId id="2147487175" r:id="rId5"/>
    <p:sldLayoutId id="2147487176" r:id="rId6"/>
    <p:sldLayoutId id="2147487177" r:id="rId7"/>
    <p:sldLayoutId id="2147487178" r:id="rId8"/>
    <p:sldLayoutId id="2147487179" r:id="rId9"/>
    <p:sldLayoutId id="2147487180" r:id="rId10"/>
    <p:sldLayoutId id="21474871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208" r:id="rId1"/>
    <p:sldLayoutId id="2147487209" r:id="rId2"/>
    <p:sldLayoutId id="2147487210" r:id="rId3"/>
    <p:sldLayoutId id="2147487211" r:id="rId4"/>
    <p:sldLayoutId id="2147487212" r:id="rId5"/>
    <p:sldLayoutId id="2147487213" r:id="rId6"/>
    <p:sldLayoutId id="2147487214" r:id="rId7"/>
    <p:sldLayoutId id="2147487215" r:id="rId8"/>
    <p:sldLayoutId id="2147487216" r:id="rId9"/>
    <p:sldLayoutId id="2147487217" r:id="rId10"/>
    <p:sldLayoutId id="21474872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tags" Target="../tags/tag271.xml"/><Relationship Id="rId2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实施领导力发展计划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领导力发展计划的目的和意义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制定领导力发展计划的关键要素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实施领导力发展计划的步骤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领导力发展计划的挑战和应对策略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领导力发展计划的未来趋势和展望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领导力发展计划的目的和意义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提升组织绩效和员工满意度</a:t>
            </a:r>
            <a:endParaRPr altLang="en-US" lang="zh-CN"/>
          </a:p>
        </p:txBody>
      </p:sp>
      <p:sp>
        <p:nvSpPr>
          <p:cNvPr id="10489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提升员工满意度：领导力发展计划不仅关注员工的工作能力提升，还关注员工的个人成长和发展，从而提高员工的满意度和忠诚度。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提升组织绩效：通过领导力发展计划，提高员工的工作能力和团队协作能力，从而提高组织的整体绩效。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促进组织可持续发展：通过领导力发展计划的实施，可以增强组织的竞争力和创新能力，为组织的可持续发展提供有力支持。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培养未来领导者：领导力发展计划不仅关注当前的组织绩效和员工满意度，还着眼于未来，培养具有领导潜力的员工，为组织的未来发展奠定基础。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促进个人职业发展</a:t>
            </a:r>
            <a:endParaRPr altLang="en-US" lang="zh-CN"/>
          </a:p>
        </p:txBody>
      </p:sp>
      <p:sp>
        <p:nvSpPr>
          <p:cNvPr id="104902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增强自信心：通过实践和培训，个人可以更加自信地面对工作中的挑战和困难，提高自己的工作满意度和成就感。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提升领导力技能：通过领导力发展计划，个人可以学习并掌握领导力技能，提高自己的工作能力和效率。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拓展人际关系：在领导力发展计划中，个人可以结识更多的同行和业界专家，拓展自己的人脉资源，为未来的职业发展打下基础。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实现个人价值：通过领导力发展计划，个人可以更好地发挥自己的潜力和才能，实现个人价值，为组织和社会做出更大的贡献。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增强企业核心竞争力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增强企业品牌形象和市场竞争力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制定领导力发展计划的关键要素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明确发展目标</a:t>
            </a:r>
            <a:endParaRPr altLang="en-US" lang="zh-CN"/>
          </a:p>
        </p:txBody>
      </p:sp>
      <p:sp>
        <p:nvSpPr>
          <p:cNvPr id="1049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确定领导力发展目标：明确领导力发展的方向和目标，确保计划与组织战略相一致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确定发展周期：明确领导力发展的时间周期，确保计划有序推进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设定评估标准：制定领导力发展的评估标准，以便对计划实施效果进行评估和调整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制定具体发展计划：根据目标，制定具体的领导力发展计划，包括培训、实践、反馈等环节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确定培训内容和方法</a:t>
            </a:r>
            <a:endParaRPr altLang="en-US" lang="zh-CN"/>
          </a:p>
        </p:txBody>
      </p:sp>
      <p:sp>
        <p:nvSpPr>
          <p:cNvPr id="1049286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8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确定评估方式：选择合适的评估方式，如考试、问卷调查、反馈会议等，以评估培训效果和改进计划。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08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确定培训方法：选择适合的培训方法，如讲座、研讨会、案例分析、角色扮演等，以确保培训效果。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10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制定培训计划：根据培训内容和目标，制定详细的培训计划，包括培训时间、地点、人员等。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12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确定培训目标：明确领导力发展计划的目标和期望结果，以便选择合适的培训内容和方法。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14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确定培训内容：根据目标，选择与领导力发展相关的培训内容，如沟通技巧、团队管理、决策能力等。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制定实施计划和时间表</a:t>
            </a:r>
            <a:endParaRPr altLang="en-US" lang="zh-CN"/>
          </a:p>
        </p:txBody>
      </p:sp>
      <p:sp>
        <p:nvSpPr>
          <p:cNvPr id="10493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设定时间表：为每个阶段设定具体的时间表，确保计划按时完成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明确目标：制定具体的领导力发展目标，包括短期和长期目标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制定计划：根据目标，制定详细的实施计划，包括培训课程、实践项目、导师制度等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资源整合：合理利用内外部资源，包括人力、物力、财力等，确保计划的顺利实施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评估和反馈机制</a:t>
            </a:r>
            <a:endParaRPr altLang="en-US" lang="zh-CN"/>
          </a:p>
        </p:txBody>
      </p:sp>
      <p:sp>
        <p:nvSpPr>
          <p:cNvPr id="10494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评估领导力发展计划的效果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定期对领导力发展计划进行评估和调整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建立有效的反馈机制，及时了解员工的需求和期望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收集员工对领导力发展计划的意见和建议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实施领导力发展计划的步骤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制定计划：明确目标、培训内容和方法、实施计划和时间表</a:t>
            </a:r>
            <a:endParaRPr altLang="en-US" lang="zh-CN"/>
          </a:p>
        </p:txBody>
      </p:sp>
      <p:sp>
        <p:nvSpPr>
          <p:cNvPr id="1049554" name="矩形 15"/>
          <p:cNvSpPr/>
          <p:nvPr>
            <p:custDataLst>
              <p:tags r:id="rId1"/>
            </p:custDataLst>
          </p:nvPr>
        </p:nvSpPr>
        <p:spPr>
          <a:xfrm>
            <a:off x="1324254" y="1595406"/>
            <a:ext cx="9541734" cy="83898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明确目标：确定领导力发展计划的目标，包括提高领导者的能力、改善组织的绩效等。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17"/>
          <p:cNvSpPr/>
          <p:nvPr>
            <p:custDataLst>
              <p:tags r:id="rId2"/>
            </p:custDataLst>
          </p:nvPr>
        </p:nvSpPr>
        <p:spPr>
          <a:xfrm flipV="1">
            <a:off x="1222431" y="1490400"/>
            <a:ext cx="1706609" cy="32138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任意多边形 18"/>
          <p:cNvSpPr/>
          <p:nvPr>
            <p:custDataLst>
              <p:tags r:id="rId3"/>
            </p:custDataLst>
          </p:nvPr>
        </p:nvSpPr>
        <p:spPr>
          <a:xfrm flipH="1">
            <a:off x="9258022" y="2219076"/>
            <a:ext cx="1706609" cy="32138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矩形 27"/>
          <p:cNvSpPr/>
          <p:nvPr>
            <p:custDataLst>
              <p:tags r:id="rId4"/>
            </p:custDataLst>
          </p:nvPr>
        </p:nvSpPr>
        <p:spPr>
          <a:xfrm>
            <a:off x="1324254" y="3450507"/>
            <a:ext cx="9541734" cy="83898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培训内容和方法：根据目标，制定具体的培训内容和方法，包括课程设置、教学方式、教学资源等。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29"/>
          <p:cNvSpPr/>
          <p:nvPr>
            <p:custDataLst>
              <p:tags r:id="rId5"/>
            </p:custDataLst>
          </p:nvPr>
        </p:nvSpPr>
        <p:spPr>
          <a:xfrm flipV="1">
            <a:off x="1222431" y="3345502"/>
            <a:ext cx="1706609" cy="32138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30"/>
          <p:cNvSpPr/>
          <p:nvPr>
            <p:custDataLst>
              <p:tags r:id="rId6"/>
            </p:custDataLst>
          </p:nvPr>
        </p:nvSpPr>
        <p:spPr>
          <a:xfrm flipH="1">
            <a:off x="9258022" y="4074178"/>
            <a:ext cx="1706609" cy="32138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5"/>
          <p:cNvSpPr/>
          <p:nvPr>
            <p:custDataLst>
              <p:tags r:id="rId7"/>
            </p:custDataLst>
          </p:nvPr>
        </p:nvSpPr>
        <p:spPr>
          <a:xfrm>
            <a:off x="1324254" y="5305609"/>
            <a:ext cx="9541734" cy="83898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实施计划和时间表：制定详细的实施计划和时间表，包括培训时间、进度、评估等，以确保计划的顺利实施。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7"/>
          <p:cNvSpPr/>
          <p:nvPr>
            <p:custDataLst>
              <p:tags r:id="rId8"/>
            </p:custDataLst>
          </p:nvPr>
        </p:nvSpPr>
        <p:spPr>
          <a:xfrm flipV="1">
            <a:off x="1222431" y="5200603"/>
            <a:ext cx="1706609" cy="32138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8"/>
          <p:cNvSpPr/>
          <p:nvPr>
            <p:custDataLst>
              <p:tags r:id="rId9"/>
            </p:custDataLst>
          </p:nvPr>
        </p:nvSpPr>
        <p:spPr>
          <a:xfrm flipH="1">
            <a:off x="9258022" y="5929279"/>
            <a:ext cx="1706609" cy="32138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培训：通过课程、讲座、案例分析等方式进行培训</a:t>
            </a:r>
            <a:endParaRPr altLang="en-US" lang="zh-CN"/>
          </a:p>
        </p:txBody>
      </p:sp>
      <p:sp>
        <p:nvSpPr>
          <p:cNvPr id="1049606" name="任意多边形 10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610651" y="1490400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08" name="任意多边形 20"/>
          <p:cNvSpPr/>
          <p:nvPr>
            <p:custDataLst>
              <p:tags r:id="rId2"/>
            </p:custDataLst>
          </p:nvPr>
        </p:nvSpPr>
        <p:spPr>
          <a:xfrm>
            <a:off x="693822" y="1555160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01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41398" y="1752613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10" name="正文"/>
          <p:cNvSpPr txBox="1"/>
          <p:nvPr>
            <p:custDataLst>
              <p:tags r:id="rId4"/>
            </p:custDataLst>
          </p:nvPr>
        </p:nvSpPr>
        <p:spPr>
          <a:xfrm>
            <a:off x="2167422" y="1565953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制定培训计划：根据领导力发展计划的目标和要求，制定相应的培训计划。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12" name="矩形 2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3021" y="1562144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14" name="任意多边形 2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10651" y="2477032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16" name="任意多边形 28"/>
          <p:cNvSpPr/>
          <p:nvPr>
            <p:custDataLst>
              <p:tags r:id="rId7"/>
            </p:custDataLst>
          </p:nvPr>
        </p:nvSpPr>
        <p:spPr>
          <a:xfrm>
            <a:off x="693822" y="2541792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03" name="直接连接符 29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41398" y="2739246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18" name="正文"/>
          <p:cNvSpPr txBox="1"/>
          <p:nvPr>
            <p:custDataLst>
              <p:tags r:id="rId9"/>
            </p:custDataLst>
          </p:nvPr>
        </p:nvSpPr>
        <p:spPr>
          <a:xfrm>
            <a:off x="2167422" y="2552585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确定培训内容：根据培训计划，确定需要培训的内容，包括领导力理论、实践技能、案例分析等。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20" name="矩形 3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3021" y="2548776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22" name="任意多边形 33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610651" y="3463665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24" name="任意多边形 34"/>
          <p:cNvSpPr/>
          <p:nvPr>
            <p:custDataLst>
              <p:tags r:id="rId12"/>
            </p:custDataLst>
          </p:nvPr>
        </p:nvSpPr>
        <p:spPr>
          <a:xfrm>
            <a:off x="693822" y="3528424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05" name="直接连接符 3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41398" y="3725878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26" name="正文"/>
          <p:cNvSpPr txBox="1"/>
          <p:nvPr>
            <p:custDataLst>
              <p:tags r:id="rId14"/>
            </p:custDataLst>
          </p:nvPr>
        </p:nvSpPr>
        <p:spPr>
          <a:xfrm>
            <a:off x="2167422" y="3539218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选择培训方式：根据培训内容和目标，选择适合的培训方式，如课程、讲座、研讨会、案例分析等。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28" name="矩形 3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3021" y="3535408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30" name="任意多边形 6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610651" y="4450297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32" name="任意多边形 64"/>
          <p:cNvSpPr/>
          <p:nvPr>
            <p:custDataLst>
              <p:tags r:id="rId17"/>
            </p:custDataLst>
          </p:nvPr>
        </p:nvSpPr>
        <p:spPr>
          <a:xfrm>
            <a:off x="693822" y="4515057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07" name="直接连接符 65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41398" y="4712510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4" name="正文"/>
          <p:cNvSpPr txBox="1"/>
          <p:nvPr>
            <p:custDataLst>
              <p:tags r:id="rId19"/>
            </p:custDataLst>
          </p:nvPr>
        </p:nvSpPr>
        <p:spPr>
          <a:xfrm>
            <a:off x="2167422" y="4525850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实施培训：按照培训计划和方式，组织相应的培训活动，确保培训效果和质量。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36" name="矩形 6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3021" y="4522041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638" name="任意多边形 69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610651" y="5436930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640" name="任意多边形 70"/>
          <p:cNvSpPr/>
          <p:nvPr>
            <p:custDataLst>
              <p:tags r:id="rId22"/>
            </p:custDataLst>
          </p:nvPr>
        </p:nvSpPr>
        <p:spPr>
          <a:xfrm>
            <a:off x="693822" y="5501689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809" name="直接连接符 71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941398" y="5699143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42" name="正文"/>
          <p:cNvSpPr txBox="1"/>
          <p:nvPr>
            <p:custDataLst>
              <p:tags r:id="rId24"/>
            </p:custDataLst>
          </p:nvPr>
        </p:nvSpPr>
        <p:spPr>
          <a:xfrm>
            <a:off x="2167422" y="5512483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评估培训效果：对培训效果进行评估和反馈，不断改进和优化培训内容和方式。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44" name="矩形 73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923021" y="5508673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实践：将所学知识应用到实际工作中，提高领导力水平</a:t>
            </a:r>
            <a:endParaRPr altLang="en-US" lang="zh-CN"/>
          </a:p>
        </p:txBody>
      </p:sp>
      <p:sp>
        <p:nvSpPr>
          <p:cNvPr id="104968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287228" y="1997349"/>
            <a:ext cx="710962" cy="206753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305643" y="4301173"/>
            <a:ext cx="675868" cy="185636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任意多边形 4"/>
          <p:cNvSpPr/>
          <p:nvPr>
            <p:custDataLst>
              <p:tags r:id="rId3"/>
            </p:custDataLst>
          </p:nvPr>
        </p:nvSpPr>
        <p:spPr>
          <a:xfrm>
            <a:off x="715082" y="2673002"/>
            <a:ext cx="185636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任意多边形 5"/>
          <p:cNvSpPr/>
          <p:nvPr>
            <p:custDataLst>
              <p:tags r:id="rId4"/>
            </p:custDataLst>
          </p:nvPr>
        </p:nvSpPr>
        <p:spPr>
          <a:xfrm flipV="1">
            <a:off x="608400" y="2142132"/>
            <a:ext cx="2067538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5082" y="3262293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制定明确的计划和目标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90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37393" y="1996714"/>
            <a:ext cx="710962" cy="2068749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55174" y="4301173"/>
            <a:ext cx="675868" cy="185636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任意多边形 18"/>
          <p:cNvSpPr/>
          <p:nvPr>
            <p:custDataLst>
              <p:tags r:id="rId8"/>
            </p:custDataLst>
          </p:nvPr>
        </p:nvSpPr>
        <p:spPr>
          <a:xfrm>
            <a:off x="5164612" y="2673002"/>
            <a:ext cx="185636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19"/>
          <p:cNvSpPr/>
          <p:nvPr>
            <p:custDataLst>
              <p:tags r:id="rId9"/>
            </p:custDataLst>
          </p:nvPr>
        </p:nvSpPr>
        <p:spPr>
          <a:xfrm flipV="1">
            <a:off x="5058565" y="2142132"/>
            <a:ext cx="2068749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164612" y="3262293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寻求导师或教练的指导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0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963111" y="2028465"/>
            <a:ext cx="710962" cy="206753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81526" y="4331654"/>
            <a:ext cx="675868" cy="185757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25"/>
          <p:cNvSpPr/>
          <p:nvPr>
            <p:custDataLst>
              <p:tags r:id="rId13"/>
            </p:custDataLst>
          </p:nvPr>
        </p:nvSpPr>
        <p:spPr>
          <a:xfrm>
            <a:off x="7390330" y="2704118"/>
            <a:ext cx="185757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26"/>
          <p:cNvSpPr/>
          <p:nvPr>
            <p:custDataLst>
              <p:tags r:id="rId14"/>
            </p:custDataLst>
          </p:nvPr>
        </p:nvSpPr>
        <p:spPr>
          <a:xfrm flipV="1">
            <a:off x="7284918" y="2173247"/>
            <a:ext cx="2067538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90330" y="3293409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不断反思和总结经验教训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0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511676" y="2008144"/>
            <a:ext cx="710962" cy="206753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530091" y="4312603"/>
            <a:ext cx="675868" cy="185636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11"/>
          <p:cNvSpPr/>
          <p:nvPr>
            <p:custDataLst>
              <p:tags r:id="rId18"/>
            </p:custDataLst>
          </p:nvPr>
        </p:nvSpPr>
        <p:spPr>
          <a:xfrm>
            <a:off x="2940165" y="2683162"/>
            <a:ext cx="185636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12"/>
          <p:cNvSpPr/>
          <p:nvPr>
            <p:custDataLst>
              <p:tags r:id="rId19"/>
            </p:custDataLst>
          </p:nvPr>
        </p:nvSpPr>
        <p:spPr>
          <a:xfrm flipV="1">
            <a:off x="2833483" y="2152927"/>
            <a:ext cx="2067538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938895" y="3272453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参加培训课程或研讨会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188194" y="2028465"/>
            <a:ext cx="710962" cy="206753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205974" y="4331654"/>
            <a:ext cx="675868" cy="185757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25"/>
          <p:cNvSpPr/>
          <p:nvPr>
            <p:custDataLst>
              <p:tags r:id="rId23"/>
            </p:custDataLst>
          </p:nvPr>
        </p:nvSpPr>
        <p:spPr>
          <a:xfrm>
            <a:off x="9614778" y="2704118"/>
            <a:ext cx="1857578" cy="2801493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26"/>
          <p:cNvSpPr/>
          <p:nvPr>
            <p:custDataLst>
              <p:tags r:id="rId24"/>
            </p:custDataLst>
          </p:nvPr>
        </p:nvSpPr>
        <p:spPr>
          <a:xfrm flipV="1">
            <a:off x="9510001" y="2173247"/>
            <a:ext cx="2067538" cy="99413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614778" y="3293409"/>
            <a:ext cx="1856368" cy="167255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持续学习和提升自己的领导力水平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评估：对培训和实践效果进行评估，及时反馈和调整计划</a:t>
            </a:r>
            <a:endParaRPr altLang="en-US" lang="zh-CN"/>
          </a:p>
        </p:txBody>
      </p:sp>
      <p:sp>
        <p:nvSpPr>
          <p:cNvPr id="10497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对培训和实践效果进行评估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及时反馈和调整计划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建立评估标准和指标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收集和分析数据，发现问题并提出改进措施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领导力发展计划的挑战和应对策略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3750" lnSpcReduction="10000"/>
          </a:bodyPr>
          <a:p>
            <a:r>
              <a:rPr altLang="en-US" lang="zh-CN"/>
              <a:t>培训内容与实际工作需求不匹配</a:t>
            </a:r>
            <a:endParaRPr altLang="en-US" lang="zh-CN"/>
          </a:p>
          <a:p>
            <a:r>
              <a:rPr altLang="en-US" lang="zh-CN"/>
              <a:t>培训内容过于理论化，缺乏实践操作</a:t>
            </a:r>
            <a:endParaRPr altLang="en-US" lang="zh-CN"/>
          </a:p>
          <a:p>
            <a:r>
              <a:rPr altLang="en-US" lang="zh-CN"/>
              <a:t>培训内容与员工实际工作场景不符  挑战：员工参与度低</a:t>
            </a:r>
            <a:endParaRPr altLang="en-US" lang="zh-CN"/>
          </a:p>
          <a:p>
            <a:pPr lvl="1"/>
            <a:r>
              <a:rPr altLang="en-US" lang="zh-CN"/>
              <a:t>挑战：员工参与度低</a:t>
            </a:r>
            <a:endParaRPr altLang="en-US" lang="zh-CN"/>
          </a:p>
          <a:p>
            <a:r>
              <a:rPr altLang="en-US" lang="zh-CN"/>
              <a:t>员工对培训内容不感兴趣</a:t>
            </a:r>
            <a:endParaRPr altLang="en-US" lang="zh-CN"/>
          </a:p>
          <a:p>
            <a:r>
              <a:rPr altLang="en-US" lang="zh-CN"/>
              <a:t>培训方式单一，缺乏互动性</a:t>
            </a:r>
            <a:endParaRPr altLang="en-US" lang="zh-CN"/>
          </a:p>
          <a:p>
            <a:r>
              <a:rPr altLang="en-US" lang="zh-CN"/>
              <a:t>员工工作压力大，无法充分投入培训  挑战：评估难度大</a:t>
            </a:r>
            <a:endParaRPr altLang="en-US" lang="zh-CN"/>
          </a:p>
          <a:p>
            <a:pPr lvl="1"/>
            <a:r>
              <a:rPr altLang="en-US" lang="zh-CN"/>
              <a:t>挑战：评估难度大</a:t>
            </a:r>
            <a:endParaRPr altLang="en-US" lang="zh-CN"/>
          </a:p>
          <a:p>
            <a:r>
              <a:rPr altLang="en-US" lang="zh-CN"/>
              <a:t>评估标准不明确</a:t>
            </a:r>
            <a:endParaRPr altLang="en-US" lang="zh-CN"/>
          </a:p>
          <a:p>
            <a:r>
              <a:rPr altLang="en-US" lang="zh-CN"/>
              <a:t>评估方法不够科学</a:t>
            </a:r>
            <a:endParaRPr altLang="en-US" lang="zh-CN"/>
          </a:p>
          <a:p>
            <a:r>
              <a:rPr altLang="en-US" lang="zh-CN"/>
              <a:t>评估结果缺乏客观性</a:t>
            </a:r>
            <a:endParaRPr altLang="en-US" lang="zh-CN"/>
          </a:p>
        </p:txBody>
      </p:sp>
      <p:sp>
        <p:nvSpPr>
          <p:cNvPr id="10498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挑战：培训内容与实际工作脱节、员工参与度低、评估难度大等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应对策略：加强与实际工作的结合、提高员工参与度、建立科学的评估机制等</a:t>
            </a:r>
            <a:endParaRPr altLang="en-US" lang="zh-CN"/>
          </a:p>
        </p:txBody>
      </p:sp>
      <p:sp>
        <p:nvSpPr>
          <p:cNvPr id="1049906" name="矩形: 圆角 4"/>
          <p:cNvSpPr/>
          <p:nvPr>
            <p:custDataLst>
              <p:tags r:id="rId1"/>
            </p:custDataLst>
          </p:nvPr>
        </p:nvSpPr>
        <p:spPr>
          <a:xfrm>
            <a:off x="608400" y="3368882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"/>
            </p:custDataLst>
          </p:nvPr>
        </p:nvSpPr>
        <p:spPr>
          <a:xfrm>
            <a:off x="744663" y="3503872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 fontScale="900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加强与实际工作的结合：将领导力发展计划与实际工作相结合，确保计划与实际需求相匹配，提高计划的实用性和针对性。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10" name="矩形: 圆角 4"/>
          <p:cNvSpPr/>
          <p:nvPr>
            <p:custDataLst>
              <p:tags r:id="rId3"/>
            </p:custDataLst>
          </p:nvPr>
        </p:nvSpPr>
        <p:spPr>
          <a:xfrm>
            <a:off x="8167196" y="3369519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4"/>
            </p:custDataLst>
          </p:nvPr>
        </p:nvSpPr>
        <p:spPr>
          <a:xfrm>
            <a:off x="8303459" y="3504508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 fontScale="5375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建立科学的评估机制：对领导力发展计划进行定期评估和反馈，及时发现问题和不足，调整计划内容和实施方式，确保计划的有效性和可持续性。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914" name="矩形: 圆角 4"/>
          <p:cNvSpPr/>
          <p:nvPr>
            <p:custDataLst>
              <p:tags r:id="rId5"/>
            </p:custDataLst>
          </p:nvPr>
        </p:nvSpPr>
        <p:spPr>
          <a:xfrm>
            <a:off x="4405945" y="3370155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916" name="正文"/>
          <p:cNvSpPr txBox="1"/>
          <p:nvPr>
            <p:custDataLst>
              <p:tags r:id="rId6"/>
            </p:custDataLst>
          </p:nvPr>
        </p:nvSpPr>
        <p:spPr>
          <a:xfrm>
            <a:off x="4542208" y="3505145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 fontScale="900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提高员工参与度：通过激励措施、培训和沟通等方式，提高员工对领导力发展计划的参与度和积极性，增强员工的归属感和责任感。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领导力发展计划的未来趋势和展望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3750"/>
          </a:bodyPr>
          <a:p>
            <a:r>
              <a:rPr altLang="en-US" lang="zh-CN"/>
              <a:t>培训内容更加个性化，根据不同领导者的需求和特点定制培训方案</a:t>
            </a:r>
            <a:endParaRPr altLang="en-US" lang="zh-CN"/>
          </a:p>
          <a:p>
            <a:r>
              <a:rPr altLang="en-US" lang="zh-CN"/>
              <a:t>培训方式更加灵活多样，采用线上、线下相结合的方式，满足不同学习者的需求</a:t>
            </a:r>
            <a:endParaRPr altLang="en-US" lang="zh-CN"/>
          </a:p>
          <a:p>
            <a:r>
              <a:rPr altLang="en-US" lang="zh-CN"/>
              <a:t>培训效果更加显著，通过个性化培训，提高领导者的能力和素质，促进组织的可持续发展  未来趋势：在线学习</a:t>
            </a:r>
            <a:endParaRPr altLang="en-US" lang="zh-CN"/>
          </a:p>
          <a:p>
            <a:pPr lvl="1"/>
            <a:r>
              <a:rPr altLang="en-US" lang="zh-CN"/>
              <a:t>未来趋势：在线学习</a:t>
            </a:r>
            <a:endParaRPr altLang="en-US" lang="zh-CN"/>
          </a:p>
          <a:p>
            <a:r>
              <a:rPr altLang="en-US" lang="zh-CN"/>
              <a:t>在线学习成为主流趋势，领导者可以通过在线平台随时随地学习</a:t>
            </a:r>
            <a:endParaRPr altLang="en-US" lang="zh-CN"/>
          </a:p>
          <a:p>
            <a:r>
              <a:rPr altLang="en-US" lang="zh-CN"/>
              <a:t>在线学习资源丰富多样，包括视频课程、在线讲座、互动课程等</a:t>
            </a:r>
            <a:endParaRPr altLang="en-US" lang="zh-CN"/>
          </a:p>
          <a:p>
            <a:r>
              <a:rPr altLang="en-US" lang="zh-CN"/>
              <a:t>在线学习可以促进自主学习和终身学习，提高领导者的学习能力和自我驱动力  未来趋势：跨界合作</a:t>
            </a:r>
            <a:endParaRPr altLang="en-US" lang="zh-CN"/>
          </a:p>
          <a:p>
            <a:pPr lvl="1"/>
            <a:r>
              <a:rPr altLang="en-US" lang="zh-CN"/>
              <a:t>未来趋势：跨界合作</a:t>
            </a:r>
            <a:endParaRPr altLang="en-US" lang="zh-CN"/>
          </a:p>
          <a:p>
            <a:r>
              <a:rPr altLang="en-US" lang="zh-CN"/>
              <a:t>跨界合作成为领导力发展计划的新趋势，不同领域、不同行业的领导者可以共同交流和学习</a:t>
            </a:r>
            <a:endParaRPr altLang="en-US" lang="zh-CN"/>
          </a:p>
          <a:p>
            <a:r>
              <a:rPr altLang="en-US" lang="zh-CN"/>
              <a:t>跨界合作可以促进知识的共享和融合，提高领导者的创新能力和跨界思维能力</a:t>
            </a:r>
            <a:endParaRPr altLang="en-US" lang="zh-CN"/>
          </a:p>
          <a:p>
            <a:r>
              <a:rPr altLang="en-US" lang="zh-CN"/>
              <a:t>跨界合作可以促进组织之间的合作和共赢，提高组织的竞争力和可持续发展能力</a:t>
            </a:r>
            <a:endParaRPr altLang="en-US" lang="zh-CN"/>
          </a:p>
        </p:txBody>
      </p:sp>
      <p:sp>
        <p:nvSpPr>
          <p:cNvPr id="10500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未来趋势：个性化培训、在线学习、跨界合作等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展望：通过不断创新和完善，提高领导力发展计划的针对性和实效性，为企业和员工创造更多价值。</a:t>
            </a:r>
            <a:endParaRPr altLang="en-US" lang="zh-CN"/>
          </a:p>
        </p:txBody>
      </p:sp>
      <p:sp>
        <p:nvSpPr>
          <p:cNvPr id="105005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未来趋势：随着企业和员工对领导力发展的需求不断增长，未来领导力发展计划将更加注重个性化和定制化，以满足不同人群的需求。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创新和完善：通过引入新的技术和方法，如人工智能、大数据等，提高领导力发展计划的智能化和精准化水平，提高培训效果。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针对性和实效性：未来领导力发展计划将更加注重针对不同人群和不同层次的需求，制定更加符合实际需要的培训内容和方式，提高培训的实效性。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创造更多价值：通过领导力发展计划的实施，提高员工的素质和能力，增强企业的竞争力和创新能力，为企业和员工创造更多价值。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6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2*l_h_i*1_1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2*l_h_i*1_2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2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2*l_h_i*1_3_2"/>
  <p:tag name="KSO_WM_TEMPLATE_CATEGORY" val="diagram"/>
  <p:tag name="KSO_WM_TEMPLATE_INDEX" val="2023109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4*l_h_i*1_1_2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4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4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4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4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4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4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4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4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4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4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2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2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2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2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2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2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1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1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2023-12-19T21:03:11Z</dcterms:created>
  <dcterms:modified xsi:type="dcterms:W3CDTF">2023-12-19T21:03:11Z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c32006d8ef654e4fae422a7ac35d2a38_21</vt:lpwstr>
  </property>
</Properties>
</file>