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144" r:id="rId1"/>
    <p:sldMasterId id="2147486181" r:id="rId2"/>
  </p:sldMasterIdLst>
  <p:notesMasterIdLst>
    <p:notesMasterId r:id="rId3"/>
  </p:notesMasterIdLst>
  <p:sldIdLst>
    <p:sldId id="1381" r:id="rId4"/>
    <p:sldId id="1386" r:id="rId5"/>
    <p:sldId id="1390" r:id="rId6"/>
    <p:sldId id="1393" r:id="rId7"/>
    <p:sldId id="1396" r:id="rId8"/>
    <p:sldId id="1399" r:id="rId9"/>
    <p:sldId id="1402" r:id="rId10"/>
    <p:sldId id="1405" r:id="rId11"/>
    <p:sldId id="1408" r:id="rId12"/>
    <p:sldId id="1411" r:id="rId13"/>
    <p:sldId id="1414" r:id="rId14"/>
    <p:sldId id="1417" r:id="rId15"/>
    <p:sldId id="1420" r:id="rId16"/>
    <p:sldId id="1423" r:id="rId17"/>
    <p:sldId id="1426" r:id="rId18"/>
    <p:sldId id="1429" r:id="rId19"/>
    <p:sldId id="1432" r:id="rId20"/>
    <p:sldId id="1435" r:id="rId21"/>
    <p:sldId id="1438" r:id="rId22"/>
    <p:sldId id="1441" r:id="rId23"/>
    <p:sldId id="1444" r:id="rId24"/>
    <p:sldId id="1447" r:id="rId25"/>
    <p:sldId id="1450" r:id="rId26"/>
    <p:sldId id="1453" r:id="rId27"/>
    <p:sldId id="1456" r:id="rId28"/>
    <p:sldId id="1459" r:id="rId29"/>
    <p:sldId id="1462" r:id="rId30"/>
    <p:sldId id="1465" r:id="rId31"/>
    <p:sldId id="1468" r:id="rId32"/>
    <p:sldId id="1471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145" r:id="rId1"/>
    <p:sldLayoutId id="2147486146" r:id="rId2"/>
    <p:sldLayoutId id="2147486147" r:id="rId3"/>
    <p:sldLayoutId id="2147486148" r:id="rId4"/>
    <p:sldLayoutId id="2147486149" r:id="rId5"/>
    <p:sldLayoutId id="2147486150" r:id="rId6"/>
    <p:sldLayoutId id="2147486151" r:id="rId7"/>
    <p:sldLayoutId id="2147486152" r:id="rId8"/>
    <p:sldLayoutId id="2147486153" r:id="rId9"/>
    <p:sldLayoutId id="2147486154" r:id="rId10"/>
    <p:sldLayoutId id="21474861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182" r:id="rId1"/>
    <p:sldLayoutId id="2147486183" r:id="rId2"/>
    <p:sldLayoutId id="2147486184" r:id="rId3"/>
    <p:sldLayoutId id="2147486185" r:id="rId4"/>
    <p:sldLayoutId id="2147486186" r:id="rId5"/>
    <p:sldLayoutId id="2147486187" r:id="rId6"/>
    <p:sldLayoutId id="2147486188" r:id="rId7"/>
    <p:sldLayoutId id="2147486189" r:id="rId8"/>
    <p:sldLayoutId id="2147486190" r:id="rId9"/>
    <p:sldLayoutId id="2147486191" r:id="rId10"/>
    <p:sldLayoutId id="21474861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tags" Target="../tags/tag241.xml"/><Relationship Id="rId10" Type="http://schemas.openxmlformats.org/officeDocument/2006/relationships/tags" Target="../tags/tag242.xml"/><Relationship Id="rId11" Type="http://schemas.openxmlformats.org/officeDocument/2006/relationships/tags" Target="../tags/tag243.xml"/><Relationship Id="rId12" Type="http://schemas.openxmlformats.org/officeDocument/2006/relationships/tags" Target="../tags/tag24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tags" Target="../tags/tag333.xml"/><Relationship Id="rId22" Type="http://schemas.openxmlformats.org/officeDocument/2006/relationships/tags" Target="../tags/tag334.xml"/><Relationship Id="rId23" Type="http://schemas.openxmlformats.org/officeDocument/2006/relationships/tags" Target="../tags/tag335.xml"/><Relationship Id="rId24" Type="http://schemas.openxmlformats.org/officeDocument/2006/relationships/tags" Target="../tags/tag336.xml"/><Relationship Id="rId25" Type="http://schemas.openxmlformats.org/officeDocument/2006/relationships/tags" Target="../tags/tag337.xml"/><Relationship Id="rId26" Type="http://schemas.openxmlformats.org/officeDocument/2006/relationships/tags" Target="../tags/tag338.xml"/><Relationship Id="rId27" Type="http://schemas.openxmlformats.org/officeDocument/2006/relationships/tags" Target="../tags/tag339.xml"/><Relationship Id="rId28" Type="http://schemas.openxmlformats.org/officeDocument/2006/relationships/tags" Target="../tags/tag340.xml"/><Relationship Id="rId29" Type="http://schemas.openxmlformats.org/officeDocument/2006/relationships/tags" Target="../tags/tag341.xml"/><Relationship Id="rId30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数字校园：提升学生科学素养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数字校园的建设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数字校园对学生科学素养的提升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如何更好地发挥数字校园对学生科学素养的提升作用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 lnSpcReduction="20000"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数字校园的建设与学生科学素养提升的关系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数字校园对学生科学素养提升的未来展望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数字校园的建设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数字校园的定义和特点</a:t>
            </a:r>
            <a:endParaRPr altLang="en-US" lang="zh-CN"/>
          </a:p>
        </p:txBody>
      </p:sp>
      <p:sp>
        <p:nvSpPr>
          <p:cNvPr id="1049022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定义：数字校园是一种基于互联网和信息技术，将学校的教学、管理、科研、生活等各个方面进行数字化整合的虚拟校园。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特点：数字化、网络化、智能化、个性化。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数字校园的建设目标</a:t>
            </a:r>
            <a:endParaRPr altLang="en-US" lang="zh-CN"/>
          </a:p>
        </p:txBody>
      </p:sp>
      <p:sp>
        <p:nvSpPr>
          <p:cNvPr id="104907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提升学生科学素养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促进教育信息化发展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优化教育资源配置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增强学校信息化管理能力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  <p:sp>
        <p:nvSpPr>
          <p:cNvPr id="10491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建设目标：提升学生科学素养，促进教育信息化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建设内容：数字化教学资源、教学平台、实验室等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建设方式：自主研发、合作开发、引进成熟产品等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建设成果：提高教学质量，增强学生综合素质，推动教育现代化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数字校园对学生科学素养的提升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科学素养的定义和重要性</a:t>
            </a:r>
            <a:endParaRPr altLang="en-US" lang="zh-CN"/>
          </a:p>
        </p:txBody>
      </p:sp>
      <p:sp>
        <p:nvSpPr>
          <p:cNvPr id="10492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数字校园对学生科学素养的提升：数字校园通过提供丰富的科学教育资源、多样化的学习方式和科学实践机会，有助于提高学生的科学素养。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数字校园在提升学生科学素养方面的优势：数字校园具有便捷性、实时性、互动性和个性化等优势，能够更好地满足学生的学习需求，提高学习效果。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科学素养的定义：科学素养是指个体对科学知识、科学方法、科学精神等方面的理解和掌握程度。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科学素养的重要性：科学素养是现代社会公民必备的基本素质，对于个人发展、社会进步和国家竞争力都具有重要意义。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数字校园对学生科学素养的提升方式</a:t>
            </a:r>
            <a:endParaRPr altLang="en-US" lang="zh-CN"/>
          </a:p>
        </p:txBody>
      </p:sp>
      <p:sp>
        <p:nvSpPr>
          <p:cNvPr id="104933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丰富科学教育资源：数字校园提供多元化的科学教育资源，包括在线课程、虚拟实验室、科学游戏等，帮助学生了解科学知识，提高科学素养。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创新教学方式：数字校园采用先进的教学方式，如反转课堂、在线协作等，鼓励学生主动学习、合作学习，培养科学思维和创新能力。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拓展科学实践平台：数字校园通过虚拟现实、增强现实等技术，为学生提供实践机会，让学生亲身体验科学实验和探究过程，提高科学实践能力。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强化科学精神培养：数字校园注重培养学生的科学精神，通过科学讲座、科学竞赛等活动，引导学生树立正确的科学观念，增强科学意识。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数字校园对学生科学素养提升的案例分析</a:t>
            </a:r>
            <a:endParaRPr altLang="en-US" lang="zh-CN"/>
          </a:p>
        </p:txBody>
      </p:sp>
      <p:sp>
        <p:nvSpPr>
          <p:cNvPr id="10494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案例二：在线科学课程的普及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案例一：虚拟实验室的运用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案例三：数字化学习资源的开发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案例四：科技竞赛活动的组织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4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数字校园的建设与学生科学素养提升的关系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数字校园建设对学生科学素养提升的促进作用</a:t>
            </a:r>
            <a:endParaRPr altLang="en-US" lang="zh-CN"/>
          </a:p>
        </p:txBody>
      </p:sp>
      <p:sp>
        <p:nvSpPr>
          <p:cNvPr id="10495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数字校园建设为学生提供了更加便捷的学习方式，学生可以通过在线学习平台随时随地进行学习，不受时间和地点的限制，从而更加灵活地安排学习时间和进度。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数字校园建设为学生提供了更加丰富的学习资源，包括在线课程、虚拟实验室等，这些资源可以帮助学生更好地了解科学知识，提高科学素养。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数字校园建设促进了学生之间的交流与合作，学生可以通过在线学习平台、社交媒体等途径与其他同学进行交流，分享学习心得和经验，从而更好地理解和掌握科学知识。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数字校园建设为学生提供了更加个性化的学习体验，学生可以根据自己的兴趣和需求选择适合自己的学习资源和课程，从而更好地发挥自己的潜力和优势。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学生科学素养提升对数字校园建设的反馈作用</a:t>
            </a:r>
            <a:endParaRPr altLang="en-US" lang="zh-CN"/>
          </a:p>
        </p:txBody>
      </p:sp>
      <p:sp>
        <p:nvSpPr>
          <p:cNvPr id="104960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提升学生科学素养是数字校园建设的重要目标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学生科学素养的提升对数字校园建设具有积极的反馈作用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学生科学素养的提升有助于推动数字校园建设的不断完善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学生科学素养的提升是数字校园建设成果的重要体现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数字校园与学生科学素养提升的互动关系</a:t>
            </a:r>
            <a:endParaRPr altLang="en-US" lang="zh-CN"/>
          </a:p>
        </p:txBody>
      </p:sp>
      <p:sp>
        <p:nvSpPr>
          <p:cNvPr id="104966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数字校园的建设有助于培养学生的创新能力和实践能力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数字校园的建设为学生提供了更加广阔的视野和知识面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数字校园的建设为学生提供了更加便捷的学习环境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8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数字校园通过多样化的教学方式提升学生的科学素养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7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如何更好地发挥数字校园对学生科学素养的提升作用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加强数字校园的建设和管理</a:t>
            </a:r>
            <a:endParaRPr altLang="en-US" lang="zh-CN"/>
          </a:p>
        </p:txBody>
      </p:sp>
      <p:sp>
        <p:nvSpPr>
          <p:cNvPr id="104980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完善数字校园基础设施建设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0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加强数字校园资源建设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1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提升数字校园管理人员的素质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2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建立健全数字校园管理制度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丰富数字校园的内容和形式</a:t>
            </a:r>
            <a:endParaRPr altLang="en-US" lang="zh-CN"/>
          </a:p>
        </p:txBody>
      </p:sp>
      <p:sp>
        <p:nvSpPr>
          <p:cNvPr id="10498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增加科学类课程：提供丰富的科学类课程，包括自然科学、社会科学等，让学生自主选择感兴趣的课程。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引入虚拟现实技术：利用虚拟现实技术，让学生亲身体验科学实验，增强科学素养。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开展在线科学竞赛：定期开展在线科学竞赛，鼓励学生积极参与，提高科学素养。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建立科学社团：建立科学社团，定期组织活动，让学生更好地了解科学知识，提高科学素养。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提高学生的科学素养和数字素养</a:t>
            </a:r>
            <a:endParaRPr altLang="en-US" lang="zh-CN"/>
          </a:p>
        </p:txBody>
      </p:sp>
      <p:sp>
        <p:nvSpPr>
          <p:cNvPr id="10499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数字校园提供丰富的科学教育资源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数字校园培养学生自主学习和创新能力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数字校园提高学生科学素养和数字素养的实践案例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4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数字校园对未来科学教育的启示和展望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加强数字校园的推广和应用</a:t>
            </a:r>
            <a:endParaRPr altLang="en-US" lang="zh-CN"/>
          </a:p>
        </p:txBody>
      </p:sp>
      <p:sp>
        <p:nvSpPr>
          <p:cNvPr id="104999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400" y="1894045"/>
            <a:ext cx="2149867" cy="1823393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9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400" y="2978074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99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400" y="2980614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400" y="4067183"/>
            <a:ext cx="2149867" cy="1828087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0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400" y="5155656"/>
            <a:ext cx="2149867" cy="739216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400" y="4069723"/>
            <a:ext cx="2149867" cy="736809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06" name="正文"/>
          <p:cNvSpPr txBox="1"/>
          <p:nvPr>
            <p:custDataLst>
              <p:tags r:id="rId7"/>
            </p:custDataLst>
          </p:nvPr>
        </p:nvSpPr>
        <p:spPr>
          <a:xfrm>
            <a:off x="2836787" y="180577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增加数字校园的宣传和推广：通过各种渠道和形式，如校园网站、社交媒体、宣传册等，向学生和家长宣传数字校园的优势和特点，提高他们对数字校园的认知度和接受度。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8"/>
            </p:custDataLst>
          </p:nvPr>
        </p:nvSpPr>
        <p:spPr>
          <a:xfrm>
            <a:off x="2836787" y="2902503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完善数字校园的应用功能：根据学生的需求和实际应用场景，不断优化数字校园的功能和服务，提高其易用性和实用性，让学生能够更加方便、快捷地使用数字校园。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9"/>
            </p:custDataLst>
          </p:nvPr>
        </p:nvSpPr>
        <p:spPr>
          <a:xfrm>
            <a:off x="2836787" y="399923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加强数字校园的技术支持：确保数字校园系统的稳定性和安全性，及时解决学生在使用过程中遇到的问题和困难，提高学生对数字校园的信任度和满意度。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10"/>
            </p:custDataLst>
          </p:nvPr>
        </p:nvSpPr>
        <p:spPr>
          <a:xfrm>
            <a:off x="2836787" y="5095962"/>
            <a:ext cx="8741555" cy="838219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推动数字校园与课堂教学的融合：将数字校园与课堂教学相结合，让学生在课堂上也能够享受到数字校园带来的便利和乐趣，进一步提高学生的科学素养和综合能力。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1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400" y="1871183"/>
            <a:ext cx="2149867" cy="739216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0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数字校园对学生科学素养提升的未来展望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数字校园的发展趋势和前景</a:t>
            </a:r>
            <a:endParaRPr altLang="en-US" lang="zh-CN"/>
          </a:p>
        </p:txBody>
      </p:sp>
      <p:sp>
        <p:nvSpPr>
          <p:cNvPr id="105012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711775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0" name="矩形 4"/>
          <p:cNvSpPr/>
          <p:nvPr>
            <p:custDataLst>
              <p:tags r:id="rId2"/>
            </p:custDataLst>
          </p:nvPr>
        </p:nvSpPr>
        <p:spPr>
          <a:xfrm>
            <a:off x="622352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2" name="文本框 5"/>
          <p:cNvSpPr txBox="1"/>
          <p:nvPr>
            <p:custDataLst>
              <p:tags r:id="rId3"/>
            </p:custDataLst>
          </p:nvPr>
        </p:nvSpPr>
        <p:spPr>
          <a:xfrm>
            <a:off x="92042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跨学科融合教育：促进不同学科之间的交叉融合，培养学生的综合素质和创新能力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3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18066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36" name="矩形 57"/>
          <p:cNvSpPr/>
          <p:nvPr>
            <p:custDataLst>
              <p:tags r:id="rId5"/>
            </p:custDataLst>
          </p:nvPr>
        </p:nvSpPr>
        <p:spPr>
          <a:xfrm>
            <a:off x="4328643" y="4365314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8" name="文本框 58"/>
          <p:cNvSpPr txBox="1"/>
          <p:nvPr>
            <p:custDataLst>
              <p:tags r:id="rId6"/>
            </p:custDataLst>
          </p:nvPr>
        </p:nvSpPr>
        <p:spPr>
          <a:xfrm>
            <a:off x="4626719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国际化教育合作：加强与国际先进教育机构的合作与交流，引进优质教育资源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40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123723" y="4005720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61"/>
          <p:cNvSpPr/>
          <p:nvPr>
            <p:custDataLst>
              <p:tags r:id="rId8"/>
            </p:custDataLst>
          </p:nvPr>
        </p:nvSpPr>
        <p:spPr>
          <a:xfrm>
            <a:off x="8034934" y="4365314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44" name="文本框 62"/>
          <p:cNvSpPr txBox="1"/>
          <p:nvPr>
            <p:custDataLst>
              <p:tags r:id="rId9"/>
            </p:custDataLst>
          </p:nvPr>
        </p:nvSpPr>
        <p:spPr>
          <a:xfrm>
            <a:off x="8333010" y="4321553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终身学习平台建设：构建面向全体公民的终身学习平台，促进学习型社会建设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46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69718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48" name="矩形 65"/>
          <p:cNvSpPr/>
          <p:nvPr>
            <p:custDataLst>
              <p:tags r:id="rId11"/>
            </p:custDataLst>
          </p:nvPr>
        </p:nvSpPr>
        <p:spPr>
          <a:xfrm>
            <a:off x="608400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0" name="文本框 66"/>
          <p:cNvSpPr txBox="1"/>
          <p:nvPr>
            <p:custDataLst>
              <p:tags r:id="rId12"/>
            </p:custDataLst>
          </p:nvPr>
        </p:nvSpPr>
        <p:spPr>
          <a:xfrm>
            <a:off x="906476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数字化教育资源建设：提供丰富、多样化的学习资源，满足学生个性化需求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52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03479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54" name="矩形 69"/>
          <p:cNvSpPr/>
          <p:nvPr>
            <p:custDataLst>
              <p:tags r:id="rId14"/>
            </p:custDataLst>
          </p:nvPr>
        </p:nvSpPr>
        <p:spPr>
          <a:xfrm>
            <a:off x="4314057" y="1864645"/>
            <a:ext cx="178638" cy="180012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56" name="文本框 70"/>
          <p:cNvSpPr txBox="1"/>
          <p:nvPr>
            <p:custDataLst>
              <p:tags r:id="rId15"/>
            </p:custDataLst>
          </p:nvPr>
        </p:nvSpPr>
        <p:spPr>
          <a:xfrm>
            <a:off x="4612133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智能化教学应用：利用人工智能、大数据等技术，实现个性化教学和精准辅导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158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109770" y="1505686"/>
            <a:ext cx="3453940" cy="222877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0" name="矩形 73"/>
          <p:cNvSpPr/>
          <p:nvPr>
            <p:custDataLst>
              <p:tags r:id="rId17"/>
            </p:custDataLst>
          </p:nvPr>
        </p:nvSpPr>
        <p:spPr>
          <a:xfrm>
            <a:off x="8020347" y="1864645"/>
            <a:ext cx="178638" cy="180012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2" name="文本框 74"/>
          <p:cNvSpPr txBox="1"/>
          <p:nvPr>
            <p:custDataLst>
              <p:tags r:id="rId18"/>
            </p:custDataLst>
          </p:nvPr>
        </p:nvSpPr>
        <p:spPr>
          <a:xfrm>
            <a:off x="8318424" y="1820885"/>
            <a:ext cx="3036275" cy="1260410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虚拟现实与增强现实技术应用：为学生提供沉浸式学习体验，提高学习兴趣和效果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学生科学素养提升的重要性和必要性</a:t>
            </a:r>
            <a:endParaRPr altLang="en-US" lang="zh-CN"/>
          </a:p>
        </p:txBody>
      </p:sp>
      <p:sp>
        <p:nvSpPr>
          <p:cNvPr id="105020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0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培养创新精神和科学思维的基础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推动国家科技发展和进步的重要力量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适应未来社会发展的需要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提高个人综合素质和竞争力的关键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未来数字校园对学生科学素养提升的挑战和机遇</a:t>
            </a:r>
            <a:endParaRPr altLang="en-US" lang="zh-CN"/>
          </a:p>
        </p:txBody>
      </p:sp>
      <p:sp>
        <p:nvSpPr>
          <p:cNvPr id="105026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7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挑战：技术更新迅速，需要不断适应和学习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机遇：通过数字化手段提高教育质量和效率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挑战：如何平衡传统教育与数字化教育的关系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机遇：提供更加丰富的学习资源和个性化教育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352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4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4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2023-12-15T19:27:20Z</dcterms:created>
  <dcterms:modified xsi:type="dcterms:W3CDTF">2023-12-15T19:27:20Z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820ba5960d1e4365848c19b5dd8684a2_21</vt:lpwstr>
  </property>
</Properties>
</file>